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0350832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444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_Pohyb zrychlený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životní prostředí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3.9..2013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19.9.2013, 1.L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3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1607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606780"/>
              </p:ext>
            </p:extLst>
          </p:nvPr>
        </p:nvGraphicFramePr>
        <p:xfrm>
          <a:off x="899592" y="692696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Žáci se seznámí s dalším typem pohybu.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Zrychlený pohyb, zrychlení, vektor, rychlost, dráha.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navazuje na Pohyb rovnoměrný, žáci se seznámí se zrychleným pohybem a poznatky si mohou ověřit na příkladu.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7"/>
            <a:ext cx="8964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Rovnoměrně zrychlený přímočarý </a:t>
            </a:r>
            <a:r>
              <a:rPr lang="cs-CZ" sz="3600" b="1" dirty="0" smtClean="0"/>
              <a:t>pohyb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556792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Mění-li se </a:t>
            </a:r>
            <a:r>
              <a:rPr lang="cs-CZ" sz="2400" b="1" dirty="0"/>
              <a:t>vektor</a:t>
            </a:r>
            <a:r>
              <a:rPr lang="cs-CZ" sz="2400" dirty="0"/>
              <a:t> rychlosti hmotného bodu, nazývá se jeho pohyb zrychlený</a:t>
            </a:r>
            <a:r>
              <a:rPr lang="cs-CZ" sz="2400" dirty="0" smtClean="0"/>
              <a:t>.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23528" y="3429000"/>
                <a:ext cx="8496944" cy="18592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Veličina, která charakterizuje změnu vektoru rychlosti se nazývá zrychlení.</a:t>
                </a:r>
              </a:p>
              <a:p>
                <a:endParaRPr lang="cs-CZ" sz="2400" dirty="0"/>
              </a:p>
              <a:p>
                <a:pPr algn="ctr"/>
                <a:r>
                  <a:rPr lang="cs-CZ" sz="3200" b="1" dirty="0" smtClean="0"/>
                  <a:t>a  </a:t>
                </a:r>
                <a:r>
                  <a:rPr lang="cs-CZ" sz="3200" dirty="0" smtClean="0"/>
                  <a:t> </a:t>
                </a:r>
                <a:r>
                  <a:rPr lang="en-US" sz="3200" dirty="0" smtClean="0"/>
                  <a:t>[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 b="0" i="0" smtClean="0">
                            <a:latin typeface="Cambria Math"/>
                          </a:rPr>
                          <m:t>m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200" b="0" i="0" smtClean="0">
                            <a:latin typeface="Cambria Math"/>
                          </a:rPr>
                          <m:t>s</m:t>
                        </m:r>
                        <m:r>
                          <a:rPr lang="cs-CZ" sz="3200" b="0" i="0" baseline="3000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en-US" sz="3200" dirty="0" smtClean="0"/>
                  <a:t>]</a:t>
                </a:r>
                <a:r>
                  <a:rPr lang="cs-CZ" sz="3200" dirty="0" smtClean="0"/>
                  <a:t>   </a:t>
                </a:r>
                <a:r>
                  <a:rPr lang="en-US" sz="3200" dirty="0" smtClean="0"/>
                  <a:t>[</a:t>
                </a:r>
                <a:r>
                  <a:rPr lang="cs-CZ" sz="3200" dirty="0" smtClean="0"/>
                  <a:t>m.s</a:t>
                </a:r>
                <a:r>
                  <a:rPr lang="cs-CZ" sz="3200" baseline="30000" dirty="0" smtClean="0"/>
                  <a:t>-2</a:t>
                </a:r>
                <a:r>
                  <a:rPr lang="en-US" sz="3200" dirty="0" smtClean="0"/>
                  <a:t>]</a:t>
                </a:r>
                <a:endParaRPr lang="cs-CZ" sz="3200" b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3429000"/>
                <a:ext cx="8496944" cy="1859292"/>
              </a:xfrm>
              <a:prstGeom prst="rect">
                <a:avLst/>
              </a:prstGeom>
              <a:blipFill rotWithShape="1">
                <a:blip r:embed="rId2"/>
                <a:stretch>
                  <a:fillRect l="-1076" t="-2623" b="-42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95110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323528" y="980728"/>
                <a:ext cx="8352928" cy="36420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/>
                  <a:t>Velikost průměrného zrychlení je rovna podílu změny velikosti rychlosti Δv  a časového intervalu Δt  v němž se rychlost změnila</a:t>
                </a:r>
                <a:r>
                  <a:rPr lang="cs-CZ" sz="3200" dirty="0" smtClean="0"/>
                  <a:t>.</a:t>
                </a:r>
              </a:p>
              <a:p>
                <a:endParaRPr lang="cs-CZ" sz="2400" b="1" dirty="0"/>
              </a:p>
              <a:p>
                <a:endParaRPr lang="cs-CZ" sz="2400" dirty="0"/>
              </a:p>
              <a:p>
                <a:pPr algn="ctr"/>
                <a:r>
                  <a:rPr lang="cs-CZ" sz="4000" b="1" dirty="0"/>
                  <a:t>a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4000" b="1" dirty="0"/>
                          <m:t>Δv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4000" b="1" dirty="0"/>
                          <m:t>Δt</m:t>
                        </m:r>
                      </m:den>
                    </m:f>
                  </m:oMath>
                </a14:m>
                <a:r>
                  <a:rPr lang="cs-CZ" sz="4000" b="1" dirty="0" smtClean="0"/>
                  <a:t> </a:t>
                </a:r>
                <a:r>
                  <a:rPr lang="cs-CZ" sz="4000" b="1" cap="all" dirty="0" smtClean="0"/>
                  <a:t>       </a:t>
                </a:r>
                <a:endParaRPr lang="cs-CZ" sz="4000" b="1" dirty="0"/>
              </a:p>
              <a:p>
                <a:endParaRPr lang="cs-CZ" sz="24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980728"/>
                <a:ext cx="8352928" cy="3642023"/>
              </a:xfrm>
              <a:prstGeom prst="rect">
                <a:avLst/>
              </a:prstGeom>
              <a:blipFill rotWithShape="1">
                <a:blip r:embed="rId2"/>
                <a:stretch>
                  <a:fillRect l="-1825" t="-2178" r="-19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75640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8424936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Rychlost rovnoměrně zrychleného pohybu</a:t>
            </a:r>
            <a:endParaRPr lang="cs-CZ" sz="3200" dirty="0"/>
          </a:p>
          <a:p>
            <a:r>
              <a:rPr lang="cs-CZ" sz="2400" b="1" dirty="0"/>
              <a:t>		</a:t>
            </a:r>
            <a:endParaRPr lang="cs-CZ" sz="2400" dirty="0"/>
          </a:p>
          <a:p>
            <a:pPr algn="ctr"/>
            <a:r>
              <a:rPr lang="cs-CZ" sz="3200" b="1" dirty="0"/>
              <a:t>v = a . </a:t>
            </a:r>
            <a:r>
              <a:rPr lang="cs-CZ" sz="3200" dirty="0"/>
              <a:t>t</a:t>
            </a:r>
          </a:p>
          <a:p>
            <a:r>
              <a:rPr lang="cs-CZ" sz="2400" b="1" dirty="0"/>
              <a:t> </a:t>
            </a:r>
            <a:endParaRPr lang="cs-CZ" sz="2400" dirty="0"/>
          </a:p>
          <a:p>
            <a:r>
              <a:rPr lang="cs-CZ" sz="2400" dirty="0" smtClean="0"/>
              <a:t>Rychlost </a:t>
            </a:r>
            <a:r>
              <a:rPr lang="cs-CZ" sz="2400" dirty="0"/>
              <a:t>rovnoměrně zrychleného pohybu o nenulové počáteční </a:t>
            </a:r>
            <a:r>
              <a:rPr lang="cs-CZ" sz="2400" dirty="0" smtClean="0"/>
              <a:t>rychlosti </a:t>
            </a:r>
            <a:r>
              <a:rPr lang="cs-CZ" sz="2400" dirty="0"/>
              <a:t>v</a:t>
            </a:r>
            <a:r>
              <a:rPr lang="cs-CZ" sz="2400" baseline="-25000" dirty="0"/>
              <a:t>0 </a:t>
            </a:r>
            <a:r>
              <a:rPr lang="cs-CZ" sz="2400" dirty="0" smtClean="0"/>
              <a:t>:</a:t>
            </a:r>
            <a:endParaRPr lang="cs-CZ" sz="2400" dirty="0"/>
          </a:p>
          <a:p>
            <a:r>
              <a:rPr lang="cs-CZ" sz="2400" b="1" dirty="0"/>
              <a:t> </a:t>
            </a:r>
            <a:endParaRPr lang="cs-CZ" sz="2400" dirty="0"/>
          </a:p>
          <a:p>
            <a:pPr algn="ctr"/>
            <a:r>
              <a:rPr lang="cs-CZ" sz="3200" b="1" dirty="0"/>
              <a:t>v = v</a:t>
            </a:r>
            <a:r>
              <a:rPr lang="cs-CZ" sz="3200" b="1" baseline="-25000" dirty="0"/>
              <a:t>0</a:t>
            </a:r>
            <a:r>
              <a:rPr lang="cs-CZ" sz="3200" b="1" dirty="0"/>
              <a:t> + a . </a:t>
            </a:r>
            <a:r>
              <a:rPr lang="cs-CZ" sz="3200" dirty="0"/>
              <a:t>t</a:t>
            </a:r>
          </a:p>
          <a:p>
            <a:r>
              <a:rPr lang="cs-CZ" sz="2400" b="1" dirty="0"/>
              <a:t> </a:t>
            </a:r>
            <a:endParaRPr lang="cs-CZ" sz="2400" b="1" dirty="0" smtClean="0"/>
          </a:p>
          <a:p>
            <a:endParaRPr lang="cs-CZ" sz="2400" dirty="0"/>
          </a:p>
          <a:p>
            <a:r>
              <a:rPr lang="cs-CZ" sz="2400" dirty="0"/>
              <a:t>Velikost rychlosti hmotného bodu, který koná rovnoměrně zpomalený pohyb s počáteční rychlostí  v</a:t>
            </a:r>
            <a:r>
              <a:rPr lang="cs-CZ" sz="2400" baseline="-25000" dirty="0"/>
              <a:t>0 </a:t>
            </a:r>
            <a:r>
              <a:rPr lang="cs-CZ" sz="2400" dirty="0"/>
              <a:t>:</a:t>
            </a:r>
          </a:p>
          <a:p>
            <a:r>
              <a:rPr lang="cs-CZ" sz="2400" b="1" dirty="0"/>
              <a:t> </a:t>
            </a:r>
            <a:endParaRPr lang="cs-CZ" sz="2400" dirty="0"/>
          </a:p>
          <a:p>
            <a:pPr algn="ctr"/>
            <a:r>
              <a:rPr lang="cs-CZ" sz="3200" b="1" dirty="0"/>
              <a:t>v = v</a:t>
            </a:r>
            <a:r>
              <a:rPr lang="cs-CZ" sz="3200" b="1" baseline="-25000" dirty="0"/>
              <a:t>0</a:t>
            </a:r>
            <a:r>
              <a:rPr lang="cs-CZ" sz="3200" b="1" dirty="0"/>
              <a:t> - a . </a:t>
            </a:r>
            <a:r>
              <a:rPr lang="cs-CZ" sz="3200" dirty="0"/>
              <a:t>t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93121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323528" y="692696"/>
                <a:ext cx="8496944" cy="60356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200" b="1" dirty="0" smtClean="0"/>
                  <a:t>Dráha rovnoměrně zrychleného pohybu</a:t>
                </a:r>
                <a:endParaRPr lang="cs-CZ" sz="3200" dirty="0"/>
              </a:p>
              <a:p>
                <a:r>
                  <a:rPr lang="cs-CZ" sz="2400" b="1" dirty="0"/>
                  <a:t> </a:t>
                </a:r>
                <a:endParaRPr lang="cs-CZ" sz="2400" dirty="0"/>
              </a:p>
              <a:p>
                <a:pPr algn="ctr"/>
                <a:r>
                  <a:rPr lang="cs-CZ" sz="3200" dirty="0"/>
                  <a:t>s</a:t>
                </a:r>
                <a:r>
                  <a:rPr lang="cs-CZ" sz="3200" b="1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200" b="0" i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3200" cap="all" dirty="0" smtClean="0"/>
                  <a:t> . </a:t>
                </a:r>
                <a:r>
                  <a:rPr lang="cs-CZ" sz="3200" b="1" dirty="0"/>
                  <a:t>a </a:t>
                </a:r>
                <a:r>
                  <a:rPr lang="cs-CZ" sz="3200" dirty="0"/>
                  <a:t>. t</a:t>
                </a:r>
                <a:r>
                  <a:rPr lang="cs-CZ" sz="3200" baseline="30000" dirty="0"/>
                  <a:t>2</a:t>
                </a:r>
                <a:endParaRPr lang="cs-CZ" sz="3200" dirty="0"/>
              </a:p>
              <a:p>
                <a:r>
                  <a:rPr lang="cs-CZ" sz="2400" b="1" dirty="0"/>
                  <a:t> </a:t>
                </a:r>
                <a:endParaRPr lang="cs-CZ" sz="2400" dirty="0"/>
              </a:p>
              <a:p>
                <a:r>
                  <a:rPr lang="cs-CZ" sz="2400" dirty="0" smtClean="0"/>
                  <a:t>Dráha </a:t>
                </a:r>
                <a:r>
                  <a:rPr lang="cs-CZ" sz="2400" dirty="0"/>
                  <a:t>rovnoměrně zrychleného pohybu o nenulové počáteční    </a:t>
                </a:r>
                <a:r>
                  <a:rPr lang="cs-CZ" sz="2400" dirty="0" smtClean="0"/>
                  <a:t>rychlosti </a:t>
                </a:r>
                <a:r>
                  <a:rPr lang="cs-CZ" sz="2400" dirty="0"/>
                  <a:t>v</a:t>
                </a:r>
                <a:r>
                  <a:rPr lang="cs-CZ" sz="2400" baseline="-25000" dirty="0"/>
                  <a:t>0 </a:t>
                </a:r>
                <a:r>
                  <a:rPr lang="cs-CZ" sz="2400" dirty="0" smtClean="0"/>
                  <a:t>:</a:t>
                </a:r>
                <a:r>
                  <a:rPr lang="cs-CZ" sz="2400" b="1" dirty="0"/>
                  <a:t>	</a:t>
                </a:r>
                <a:endParaRPr lang="cs-CZ" sz="2400" dirty="0"/>
              </a:p>
              <a:p>
                <a:pPr algn="ctr"/>
                <a:r>
                  <a:rPr lang="cs-CZ" sz="3200" dirty="0"/>
                  <a:t>s</a:t>
                </a:r>
                <a:r>
                  <a:rPr lang="cs-CZ" sz="3200" b="1" dirty="0"/>
                  <a:t> </a:t>
                </a:r>
                <a:r>
                  <a:rPr lang="cs-CZ" sz="3200" dirty="0"/>
                  <a:t>=</a:t>
                </a:r>
                <a:r>
                  <a:rPr lang="cs-CZ" sz="3200" b="1" dirty="0"/>
                  <a:t>  v</a:t>
                </a:r>
                <a:r>
                  <a:rPr lang="cs-CZ" sz="3200" b="1" baseline="-25000" dirty="0"/>
                  <a:t>0</a:t>
                </a:r>
                <a:r>
                  <a:rPr lang="cs-CZ" sz="3200" b="1" dirty="0"/>
                  <a:t> </a:t>
                </a:r>
                <a:r>
                  <a:rPr lang="cs-CZ" sz="3200" dirty="0"/>
                  <a:t>. t   +</a:t>
                </a:r>
                <a:r>
                  <a:rPr lang="cs-CZ" sz="3200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200" b="0" i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3200" cap="all" dirty="0"/>
                  <a:t> </a:t>
                </a:r>
                <a:r>
                  <a:rPr lang="cs-CZ" sz="3200" cap="all" dirty="0" smtClean="0"/>
                  <a:t>. </a:t>
                </a:r>
                <a:r>
                  <a:rPr lang="cs-CZ" sz="3200" b="1" dirty="0"/>
                  <a:t>a </a:t>
                </a:r>
                <a:r>
                  <a:rPr lang="cs-CZ" sz="3200" dirty="0"/>
                  <a:t>. t</a:t>
                </a:r>
                <a:r>
                  <a:rPr lang="cs-CZ" sz="3200" baseline="30000" dirty="0"/>
                  <a:t>2</a:t>
                </a:r>
                <a:endParaRPr lang="cs-CZ" sz="3200" dirty="0"/>
              </a:p>
              <a:p>
                <a:r>
                  <a:rPr lang="cs-CZ" sz="2400" b="1" dirty="0"/>
                  <a:t> </a:t>
                </a:r>
                <a:endParaRPr lang="cs-CZ" sz="2400" dirty="0"/>
              </a:p>
              <a:p>
                <a:r>
                  <a:rPr lang="cs-CZ" sz="2400" b="1" dirty="0"/>
                  <a:t> </a:t>
                </a:r>
                <a:endParaRPr lang="cs-CZ" sz="2400" dirty="0"/>
              </a:p>
              <a:p>
                <a:r>
                  <a:rPr lang="cs-CZ" sz="2400" dirty="0"/>
                  <a:t>Dráha rovnoměrně zpomaleného pohybu :</a:t>
                </a:r>
              </a:p>
              <a:p>
                <a:r>
                  <a:rPr lang="cs-CZ" sz="2400" b="1" dirty="0"/>
                  <a:t> </a:t>
                </a:r>
                <a:endParaRPr lang="cs-CZ" sz="2400" dirty="0"/>
              </a:p>
              <a:p>
                <a:pPr algn="ctr"/>
                <a:r>
                  <a:rPr lang="cs-CZ" sz="3200" dirty="0"/>
                  <a:t>s =  </a:t>
                </a:r>
                <a:r>
                  <a:rPr lang="cs-CZ" sz="3200" b="1" dirty="0"/>
                  <a:t>v</a:t>
                </a:r>
                <a:r>
                  <a:rPr lang="cs-CZ" sz="3200" b="1" baseline="-25000" dirty="0"/>
                  <a:t>0</a:t>
                </a:r>
                <a:r>
                  <a:rPr lang="cs-CZ" sz="3200" b="1" dirty="0"/>
                  <a:t> </a:t>
                </a:r>
                <a:r>
                  <a:rPr lang="cs-CZ" sz="3200" dirty="0"/>
                  <a:t>. t 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200" b="0" i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3200" dirty="0"/>
                  <a:t> </a:t>
                </a:r>
                <a:r>
                  <a:rPr lang="cs-CZ" sz="3200" dirty="0" smtClean="0"/>
                  <a:t>.</a:t>
                </a:r>
                <a:r>
                  <a:rPr lang="cs-CZ" sz="3200" cap="all" dirty="0" smtClean="0"/>
                  <a:t> </a:t>
                </a:r>
                <a:r>
                  <a:rPr lang="cs-CZ" sz="3200" b="1" dirty="0"/>
                  <a:t>a </a:t>
                </a:r>
                <a:r>
                  <a:rPr lang="cs-CZ" sz="3200" dirty="0"/>
                  <a:t>. t</a:t>
                </a:r>
                <a:r>
                  <a:rPr lang="cs-CZ" sz="3200" baseline="30000" dirty="0"/>
                  <a:t>2</a:t>
                </a:r>
                <a:endParaRPr lang="cs-CZ" sz="3200" dirty="0"/>
              </a:p>
              <a:p>
                <a:endParaRPr lang="cs-CZ" sz="24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692696"/>
                <a:ext cx="8496944" cy="6035691"/>
              </a:xfrm>
              <a:prstGeom prst="rect">
                <a:avLst/>
              </a:prstGeom>
              <a:blipFill rotWithShape="1">
                <a:blip r:embed="rId2"/>
                <a:stretch>
                  <a:fillRect l="-1076" t="-13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57943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323528" y="692696"/>
                <a:ext cx="8496944" cy="56688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200" b="1" dirty="0" smtClean="0"/>
                  <a:t>Dráha rovnoměrně zrychleného pohybu</a:t>
                </a:r>
                <a:endParaRPr lang="cs-CZ" sz="3200" dirty="0"/>
              </a:p>
              <a:p>
                <a:r>
                  <a:rPr lang="cs-CZ" sz="2400" b="1" dirty="0"/>
                  <a:t> </a:t>
                </a:r>
                <a:endParaRPr lang="cs-CZ" sz="2400" dirty="0"/>
              </a:p>
              <a:p>
                <a:r>
                  <a:rPr lang="cs-CZ" sz="2400" dirty="0"/>
                  <a:t>Jestliže je počáteční vzdálenost hmotného bodu od zvoleného místa na trajektorii s</a:t>
                </a:r>
                <a:r>
                  <a:rPr lang="cs-CZ" sz="2400" baseline="-25000" dirty="0"/>
                  <a:t>0</a:t>
                </a:r>
                <a:r>
                  <a:rPr lang="cs-CZ" sz="2400" dirty="0"/>
                  <a:t>, vyjádříme jeho dráhu v čase vztahem</a:t>
                </a:r>
                <a:r>
                  <a:rPr lang="cs-CZ" sz="2400" dirty="0" smtClean="0"/>
                  <a:t>:</a:t>
                </a:r>
              </a:p>
              <a:p>
                <a:endParaRPr lang="cs-CZ" sz="2400" dirty="0"/>
              </a:p>
              <a:p>
                <a:pPr algn="ctr"/>
                <a:r>
                  <a:rPr lang="cs-CZ" sz="3200" dirty="0"/>
                  <a:t>s =  s</a:t>
                </a:r>
                <a:r>
                  <a:rPr lang="cs-CZ" sz="3200" baseline="-25000" dirty="0"/>
                  <a:t>0</a:t>
                </a:r>
                <a:r>
                  <a:rPr lang="cs-CZ" sz="3200" dirty="0"/>
                  <a:t>  +  </a:t>
                </a:r>
                <a:r>
                  <a:rPr lang="cs-CZ" sz="3200" b="1" dirty="0"/>
                  <a:t>v</a:t>
                </a:r>
                <a:r>
                  <a:rPr lang="cs-CZ" sz="3200" b="1" baseline="-25000" dirty="0"/>
                  <a:t>0</a:t>
                </a:r>
                <a:r>
                  <a:rPr lang="cs-CZ" sz="3200" b="1" dirty="0"/>
                  <a:t> </a:t>
                </a:r>
                <a:r>
                  <a:rPr lang="cs-CZ" sz="3200" dirty="0"/>
                  <a:t>. t  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20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3200" cap="all" dirty="0"/>
                  <a:t> . </a:t>
                </a:r>
                <a:r>
                  <a:rPr lang="cs-CZ" sz="3200" b="1" dirty="0" smtClean="0"/>
                  <a:t>a </a:t>
                </a:r>
                <a:r>
                  <a:rPr lang="cs-CZ" sz="3200" dirty="0"/>
                  <a:t>. t</a:t>
                </a:r>
                <a:r>
                  <a:rPr lang="cs-CZ" sz="3200" baseline="30000" dirty="0"/>
                  <a:t>2</a:t>
                </a:r>
                <a:endParaRPr lang="cs-CZ" sz="3200" dirty="0"/>
              </a:p>
              <a:p>
                <a:r>
                  <a:rPr lang="cs-CZ" sz="2400" b="1" dirty="0"/>
                  <a:t> </a:t>
                </a:r>
                <a:endParaRPr lang="cs-CZ" sz="2400" b="1" dirty="0" smtClean="0"/>
              </a:p>
              <a:p>
                <a:endParaRPr lang="cs-CZ" sz="2400" dirty="0" smtClean="0"/>
              </a:p>
              <a:p>
                <a:endParaRPr lang="cs-CZ" sz="2400" dirty="0"/>
              </a:p>
              <a:p>
                <a:r>
                  <a:rPr lang="cs-CZ" sz="2400" dirty="0"/>
                  <a:t>U rovnoměrně zpomaleného pohybu :</a:t>
                </a:r>
              </a:p>
              <a:p>
                <a:r>
                  <a:rPr lang="cs-CZ" sz="2400" b="1" dirty="0"/>
                  <a:t> </a:t>
                </a:r>
                <a:endParaRPr lang="cs-CZ" sz="2400" dirty="0"/>
              </a:p>
              <a:p>
                <a:pPr algn="ctr"/>
                <a:r>
                  <a:rPr lang="cs-CZ" sz="3200" dirty="0"/>
                  <a:t>s =  s</a:t>
                </a:r>
                <a:r>
                  <a:rPr lang="cs-CZ" sz="3200" baseline="-25000" dirty="0"/>
                  <a:t>0</a:t>
                </a:r>
                <a:r>
                  <a:rPr lang="cs-CZ" sz="3200" dirty="0"/>
                  <a:t>  +  </a:t>
                </a:r>
                <a:r>
                  <a:rPr lang="cs-CZ" sz="3200" b="1" dirty="0"/>
                  <a:t>v</a:t>
                </a:r>
                <a:r>
                  <a:rPr lang="cs-CZ" sz="3200" b="1" baseline="-25000" dirty="0"/>
                  <a:t>0</a:t>
                </a:r>
                <a:r>
                  <a:rPr lang="cs-CZ" sz="3200" b="1" dirty="0"/>
                  <a:t> </a:t>
                </a:r>
                <a:r>
                  <a:rPr lang="cs-CZ" sz="3200" dirty="0"/>
                  <a:t>. t 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20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3200" cap="all" dirty="0"/>
                  <a:t> .</a:t>
                </a:r>
                <a:r>
                  <a:rPr lang="cs-CZ" sz="3200" b="1" dirty="0"/>
                  <a:t> </a:t>
                </a:r>
                <a:r>
                  <a:rPr lang="cs-CZ" sz="3200" cap="all" dirty="0" smtClean="0"/>
                  <a:t> </a:t>
                </a:r>
                <a:r>
                  <a:rPr lang="cs-CZ" sz="3200" b="1" dirty="0"/>
                  <a:t>a </a:t>
                </a:r>
                <a:r>
                  <a:rPr lang="cs-CZ" sz="3200" dirty="0"/>
                  <a:t>. t</a:t>
                </a:r>
                <a:r>
                  <a:rPr lang="cs-CZ" sz="3200" baseline="30000" dirty="0"/>
                  <a:t>2</a:t>
                </a:r>
                <a:endParaRPr lang="cs-CZ" sz="3200" dirty="0"/>
              </a:p>
              <a:p>
                <a:endParaRPr lang="cs-CZ" sz="24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692696"/>
                <a:ext cx="8496944" cy="5668860"/>
              </a:xfrm>
              <a:prstGeom prst="rect">
                <a:avLst/>
              </a:prstGeom>
              <a:blipFill rotWithShape="1">
                <a:blip r:embed="rId2"/>
                <a:stretch>
                  <a:fillRect l="-1076" t="-13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76496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Stojící auto </a:t>
            </a:r>
            <a:r>
              <a:rPr lang="cs-CZ" sz="2400" dirty="0"/>
              <a:t>se rozjíždí a za půl minuty ujede 50 metrů. </a:t>
            </a:r>
            <a:r>
              <a:rPr lang="cs-CZ" sz="2400" dirty="0" smtClean="0"/>
              <a:t>Určete </a:t>
            </a:r>
            <a:r>
              <a:rPr lang="cs-CZ" sz="2400" dirty="0"/>
              <a:t>zrychlení a výslednou rychlost.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251520" y="1120147"/>
                <a:ext cx="8568952" cy="57378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t = 30 s</a:t>
                </a:r>
              </a:p>
              <a:p>
                <a:r>
                  <a:rPr lang="cs-CZ" sz="2400" dirty="0" smtClean="0"/>
                  <a:t>s = 50 m</a:t>
                </a:r>
              </a:p>
              <a:p>
                <a:r>
                  <a:rPr lang="cs-CZ" sz="2400" dirty="0" smtClean="0"/>
                  <a:t>a = ?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4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m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s</m:t>
                        </m:r>
                        <m:r>
                          <a:rPr lang="cs-CZ" sz="2400" baseline="3000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)</a:t>
                </a:r>
              </a:p>
              <a:p>
                <a:r>
                  <a:rPr lang="cs-CZ" sz="2400" dirty="0" smtClean="0"/>
                  <a:t>v = ?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4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m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s</m:t>
                        </m:r>
                      </m:den>
                    </m:f>
                  </m:oMath>
                </a14:m>
                <a:r>
                  <a:rPr lang="cs-CZ" sz="2400" dirty="0" smtClean="0"/>
                  <a:t>)</a:t>
                </a:r>
              </a:p>
              <a:p>
                <a:r>
                  <a:rPr lang="cs-CZ" sz="2400" dirty="0" smtClean="0"/>
                  <a:t>------------------------------</a:t>
                </a:r>
              </a:p>
              <a:p>
                <a:r>
                  <a:rPr lang="cs-CZ" sz="2400" dirty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cap="all" dirty="0"/>
                  <a:t> . </a:t>
                </a:r>
                <a:r>
                  <a:rPr lang="cs-CZ" sz="2400" dirty="0"/>
                  <a:t>a . </a:t>
                </a:r>
                <a:r>
                  <a:rPr lang="cs-CZ" sz="2400" dirty="0" smtClean="0"/>
                  <a:t>t</a:t>
                </a:r>
                <a:r>
                  <a:rPr lang="cs-CZ" sz="2400" baseline="30000" dirty="0" smtClean="0"/>
                  <a:t>2			</a:t>
                </a:r>
                <a:r>
                  <a:rPr lang="cs-CZ" sz="2400" dirty="0" smtClean="0"/>
                  <a:t>v = a . t</a:t>
                </a:r>
                <a:endParaRPr lang="cs-CZ" sz="2400" baseline="30000" dirty="0" smtClean="0"/>
              </a:p>
              <a:p>
                <a:endParaRPr lang="cs-CZ" sz="2400" baseline="30000" dirty="0" smtClean="0"/>
              </a:p>
              <a:p>
                <a:r>
                  <a:rPr lang="cs-CZ" sz="2400" dirty="0" smtClean="0"/>
                  <a:t>a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0" smtClean="0">
                            <a:latin typeface="Cambria Math"/>
                          </a:rPr>
                          <m:t>2 .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s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t</m:t>
                        </m:r>
                        <m:r>
                          <a:rPr lang="cs-CZ" sz="2400" b="0" i="0" baseline="3000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				v = 0,11. 30</a:t>
                </a:r>
              </a:p>
              <a:p>
                <a:endParaRPr lang="cs-CZ" sz="2400" dirty="0"/>
              </a:p>
              <a:p>
                <a:r>
                  <a:rPr lang="cs-CZ" sz="2400" dirty="0"/>
                  <a:t>a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>
                            <a:latin typeface="Cambria Math"/>
                          </a:rPr>
                          <m:t>2 .</m:t>
                        </m:r>
                        <m:r>
                          <a:rPr lang="cs-CZ" sz="2400" b="0" i="0" smtClean="0">
                            <a:latin typeface="Cambria Math"/>
                          </a:rPr>
                          <m:t>50</m:t>
                        </m:r>
                      </m:num>
                      <m:den>
                        <m:r>
                          <a:rPr lang="cs-CZ" sz="2400" b="0" i="0" smtClean="0">
                            <a:latin typeface="Cambria Math"/>
                          </a:rPr>
                          <m:t>30</m:t>
                        </m:r>
                        <m:r>
                          <a:rPr lang="cs-CZ" sz="2400" baseline="3000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			v = 3,3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4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m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s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endParaRPr lang="cs-CZ" sz="2400" dirty="0"/>
              </a:p>
              <a:p>
                <a:r>
                  <a:rPr lang="cs-CZ" sz="2400" dirty="0" smtClean="0"/>
                  <a:t>a = 0,11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4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m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s</m:t>
                        </m:r>
                        <m:r>
                          <a:rPr lang="cs-CZ" sz="2400" baseline="3000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dirty="0" smtClean="0"/>
                  <a:t>Auto má zrychlení 0,11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4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m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s</m:t>
                        </m:r>
                        <m:r>
                          <a:rPr lang="cs-CZ" sz="2400" baseline="3000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 a dosáhlo rychlost 3,3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4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m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s</m:t>
                        </m:r>
                      </m:den>
                    </m:f>
                  </m:oMath>
                </a14:m>
                <a:r>
                  <a:rPr lang="cs-CZ" sz="2400" dirty="0" smtClean="0"/>
                  <a:t> .</a:t>
                </a:r>
                <a:endParaRPr lang="cs-CZ" sz="2400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120147"/>
                <a:ext cx="8568952" cy="5737853"/>
              </a:xfrm>
              <a:prstGeom prst="rect">
                <a:avLst/>
              </a:prstGeom>
              <a:blipFill rotWithShape="1">
                <a:blip r:embed="rId2"/>
                <a:stretch>
                  <a:fillRect l="-1067" t="-8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69842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165</TotalTime>
  <Words>241</Words>
  <Application>Microsoft Office PowerPoint</Application>
  <PresentationFormat>Předvádění na obrazovce (4:3)</PresentationFormat>
  <Paragraphs>85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33</cp:revision>
  <dcterms:created xsi:type="dcterms:W3CDTF">2012-11-11T12:29:55Z</dcterms:created>
  <dcterms:modified xsi:type="dcterms:W3CDTF">2013-10-30T12:59:23Z</dcterms:modified>
</cp:coreProperties>
</file>