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9291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425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55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576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449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0274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704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585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970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916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21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591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1522491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446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_Mechanická práce a výkon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2.11.2012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9.11.2012, fyzika 1.L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160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077744"/>
              </p:ext>
            </p:extLst>
          </p:nvPr>
        </p:nvGraphicFramePr>
        <p:xfrm>
          <a:off x="827584" y="548680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Je vysvětleno, jak závisí velikost práce na působící síle a jejím směru.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Síla, dráha, mechanická práce, výkon, příkon, účinnost.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Při spuštění prezentace se objeví definice práce a výkonu. Závislost si žáci mohou ověřit na příkladech.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548680"/>
            <a:ext cx="46805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Mechanická práce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1540" y="1318121"/>
            <a:ext cx="82089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Člověk nebo stroj (těleso) koná mechanickou práci, jestliže </a:t>
            </a:r>
            <a:r>
              <a:rPr lang="cs-CZ" sz="3200" b="1" u="sng" dirty="0" smtClean="0">
                <a:solidFill>
                  <a:srgbClr val="0000FF"/>
                </a:solidFill>
              </a:rPr>
              <a:t>působí silou </a:t>
            </a:r>
            <a:r>
              <a:rPr lang="cs-CZ" sz="3200" b="1" dirty="0" smtClean="0">
                <a:solidFill>
                  <a:srgbClr val="0000FF"/>
                </a:solidFill>
              </a:rPr>
              <a:t>na jiné těleso a </a:t>
            </a:r>
            <a:r>
              <a:rPr lang="cs-CZ" sz="3200" b="1" u="sng" dirty="0" smtClean="0">
                <a:solidFill>
                  <a:srgbClr val="0000FF"/>
                </a:solidFill>
              </a:rPr>
              <a:t>přemisťuje</a:t>
            </a:r>
            <a:r>
              <a:rPr lang="cs-CZ" sz="3200" b="1" dirty="0" smtClean="0">
                <a:solidFill>
                  <a:srgbClr val="0000FF"/>
                </a:solidFill>
              </a:rPr>
              <a:t> ho </a:t>
            </a:r>
            <a:r>
              <a:rPr lang="cs-CZ" sz="3200" b="1" u="sng" dirty="0" smtClean="0">
                <a:solidFill>
                  <a:srgbClr val="0000FF"/>
                </a:solidFill>
              </a:rPr>
              <a:t>ve směru</a:t>
            </a:r>
            <a:r>
              <a:rPr lang="cs-CZ" sz="3200" b="1" dirty="0" smtClean="0">
                <a:solidFill>
                  <a:srgbClr val="0000FF"/>
                </a:solidFill>
              </a:rPr>
              <a:t> působící síly.</a:t>
            </a:r>
          </a:p>
          <a:p>
            <a:r>
              <a:rPr lang="cs-CZ" sz="3200" dirty="0" smtClean="0"/>
              <a:t>Konání mechanické práce je tedy podmíněno silovým působením na těleso a pohybem tělesa.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1540" y="4221088"/>
            <a:ext cx="838893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300" dirty="0" smtClean="0"/>
              <a:t>Posune-li se těleso působením stálé síly </a:t>
            </a:r>
            <a:r>
              <a:rPr lang="cs-CZ" sz="3300" b="1" dirty="0" smtClean="0"/>
              <a:t>F</a:t>
            </a:r>
            <a:r>
              <a:rPr lang="cs-CZ" sz="3300" dirty="0" smtClean="0"/>
              <a:t>, která působí rovnoběžně s trajektorií, po dráze </a:t>
            </a:r>
            <a:r>
              <a:rPr lang="cs-CZ" sz="3300" b="1" dirty="0" smtClean="0"/>
              <a:t>s</a:t>
            </a:r>
            <a:r>
              <a:rPr lang="cs-CZ" sz="3300" dirty="0" smtClean="0"/>
              <a:t>, určíme mechanickou práci </a:t>
            </a:r>
            <a:r>
              <a:rPr lang="cs-CZ" sz="3300" b="1" dirty="0" smtClean="0"/>
              <a:t>W</a:t>
            </a:r>
            <a:r>
              <a:rPr lang="cs-CZ" sz="3300" dirty="0" smtClean="0"/>
              <a:t>:</a:t>
            </a:r>
          </a:p>
          <a:p>
            <a:pPr algn="ctr"/>
            <a:r>
              <a:rPr lang="cs-CZ" sz="3300" b="1" dirty="0" smtClean="0">
                <a:solidFill>
                  <a:srgbClr val="0000FF"/>
                </a:solidFill>
              </a:rPr>
              <a:t>W = F . s [J] </a:t>
            </a:r>
            <a:r>
              <a:rPr lang="cs-CZ" sz="3300" dirty="0" smtClean="0"/>
              <a:t> </a:t>
            </a:r>
            <a:endParaRPr lang="cs-CZ" sz="3300" dirty="0"/>
          </a:p>
        </p:txBody>
      </p:sp>
    </p:spTree>
    <p:extLst>
      <p:ext uri="{BB962C8B-B14F-4D97-AF65-F5344CB8AC3E}">
        <p14:creationId xmlns:p14="http://schemas.microsoft.com/office/powerpoint/2010/main" val="310467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11560" y="764704"/>
                <a:ext cx="7920880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Svírá-li síla </a:t>
                </a:r>
                <a:r>
                  <a:rPr lang="cs-CZ" sz="3200" b="1" dirty="0" smtClean="0">
                    <a:latin typeface="Cambria Math" pitchFamily="18" charset="0"/>
                    <a:ea typeface="Cambria Math" pitchFamily="18" charset="0"/>
                  </a:rPr>
                  <a:t>F</a:t>
                </a:r>
                <a:r>
                  <a:rPr lang="cs-CZ" sz="3200" dirty="0" smtClean="0"/>
                  <a:t> se směrem pohybu úhel </a:t>
                </a:r>
                <a:r>
                  <a:rPr lang="cs-CZ" sz="3200" b="1" dirty="0" smtClean="0">
                    <a:sym typeface="Symbol"/>
                  </a:rPr>
                  <a:t></a:t>
                </a:r>
                <a:r>
                  <a:rPr lang="cs-CZ" sz="3200" dirty="0" smtClean="0">
                    <a:sym typeface="Symbol"/>
                  </a:rPr>
                  <a:t>, působí ve směru pohybu pouze tečná složka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b="1" i="1">
                            <a:latin typeface="Cambria Math"/>
                            <a:sym typeface="Symbol"/>
                          </a:rPr>
                        </m:ctrlPr>
                      </m:sSubPr>
                      <m:e>
                        <m:r>
                          <a:rPr lang="cs-CZ" sz="3200" b="1">
                            <a:latin typeface="Cambria Math"/>
                            <a:sym typeface="Symbol"/>
                          </a:rPr>
                          <m:t>𝐅</m:t>
                        </m:r>
                      </m:e>
                      <m:sub>
                        <m:r>
                          <a:rPr lang="cs-CZ" sz="3200" b="1">
                            <a:latin typeface="Cambria Math"/>
                            <a:sym typeface="Symbol"/>
                          </a:rPr>
                          <m:t>𝐭</m:t>
                        </m:r>
                      </m:sub>
                    </m:sSub>
                  </m:oMath>
                </a14:m>
                <a:r>
                  <a:rPr lang="cs-CZ" sz="3200" dirty="0" smtClean="0">
                    <a:sym typeface="Symbol"/>
                  </a:rPr>
                  <a:t> této síly:</a:t>
                </a:r>
                <a:endParaRPr lang="cs-CZ" sz="32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764704"/>
                <a:ext cx="7920880" cy="1569660"/>
              </a:xfrm>
              <a:prstGeom prst="rect">
                <a:avLst/>
              </a:prstGeom>
              <a:blipFill rotWithShape="1">
                <a:blip r:embed="rId2"/>
                <a:stretch>
                  <a:fillRect l="-1923" t="-5814" b="-116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334364"/>
            <a:ext cx="4895850" cy="211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19096" y="4729404"/>
                <a:ext cx="258253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/>
                  <a:t>W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600" b="1" i="1">
                            <a:latin typeface="Cambria Math"/>
                            <a:sym typeface="Symbol"/>
                          </a:rPr>
                        </m:ctrlPr>
                      </m:sSubPr>
                      <m:e>
                        <m:r>
                          <a:rPr lang="cs-CZ" sz="3600" b="1">
                            <a:latin typeface="Cambria Math"/>
                            <a:sym typeface="Symbol"/>
                          </a:rPr>
                          <m:t>𝐅</m:t>
                        </m:r>
                      </m:e>
                      <m:sub>
                        <m:r>
                          <a:rPr lang="cs-CZ" sz="3600" b="1">
                            <a:latin typeface="Cambria Math"/>
                            <a:sym typeface="Symbol"/>
                          </a:rPr>
                          <m:t>𝐭</m:t>
                        </m:r>
                      </m:sub>
                    </m:sSub>
                  </m:oMath>
                </a14:m>
                <a:r>
                  <a:rPr lang="cs-CZ" sz="3600" b="1" dirty="0" smtClean="0"/>
                  <a:t> . s </a:t>
                </a:r>
                <a:endParaRPr lang="cs-CZ" sz="3600" b="1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9096" y="4729404"/>
                <a:ext cx="2582536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7329"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2025120" y="5805264"/>
            <a:ext cx="47791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00FF"/>
                </a:solidFill>
              </a:rPr>
              <a:t>W = F . s . cos </a:t>
            </a:r>
            <a:r>
              <a:rPr lang="cs-CZ" sz="4400" b="1" dirty="0" smtClean="0">
                <a:solidFill>
                  <a:srgbClr val="0000FF"/>
                </a:solidFill>
                <a:sym typeface="Symbol"/>
              </a:rPr>
              <a:t>   </a:t>
            </a:r>
            <a:r>
              <a:rPr lang="cs-CZ" sz="4400" b="1" dirty="0" smtClean="0">
                <a:solidFill>
                  <a:srgbClr val="0000FF"/>
                </a:solidFill>
              </a:rPr>
              <a:t>[</a:t>
            </a:r>
            <a:r>
              <a:rPr lang="cs-CZ" sz="4400" b="1" dirty="0">
                <a:solidFill>
                  <a:srgbClr val="0000FF"/>
                </a:solidFill>
              </a:rPr>
              <a:t>J]</a:t>
            </a:r>
            <a:r>
              <a:rPr lang="cs-CZ" sz="4400" b="1" dirty="0" smtClean="0">
                <a:solidFill>
                  <a:srgbClr val="0000FF"/>
                </a:solidFill>
                <a:sym typeface="Symbol"/>
              </a:rPr>
              <a:t>  </a:t>
            </a:r>
            <a:endParaRPr lang="cs-CZ" sz="4400" b="1" dirty="0">
              <a:solidFill>
                <a:srgbClr val="0000FF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604645" y="4706921"/>
                <a:ext cx="288032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3600" b="1" i="1">
                            <a:latin typeface="Cambria Math"/>
                            <a:sym typeface="Symbol"/>
                          </a:rPr>
                        </m:ctrlPr>
                      </m:sSubPr>
                      <m:e>
                        <m:r>
                          <a:rPr lang="cs-CZ" sz="3600" b="1">
                            <a:latin typeface="Cambria Math"/>
                            <a:sym typeface="Symbol"/>
                          </a:rPr>
                          <m:t> </m:t>
                        </m:r>
                        <m:r>
                          <a:rPr lang="cs-CZ" sz="3600" b="1">
                            <a:latin typeface="Cambria Math"/>
                            <a:sym typeface="Symbol"/>
                          </a:rPr>
                          <m:t>𝐅</m:t>
                        </m:r>
                      </m:e>
                      <m:sub>
                        <m:r>
                          <a:rPr lang="cs-CZ" sz="3600" b="1">
                            <a:latin typeface="Cambria Math"/>
                            <a:sym typeface="Symbol"/>
                          </a:rPr>
                          <m:t>𝐭</m:t>
                        </m:r>
                      </m:sub>
                    </m:sSub>
                  </m:oMath>
                </a14:m>
                <a:r>
                  <a:rPr lang="cs-CZ" sz="3600" b="1" dirty="0"/>
                  <a:t> = </a:t>
                </a:r>
                <a:r>
                  <a:rPr lang="cs-CZ" sz="3600" b="1" dirty="0">
                    <a:latin typeface="Cambria Math" pitchFamily="18" charset="0"/>
                    <a:ea typeface="Cambria Math" pitchFamily="18" charset="0"/>
                  </a:rPr>
                  <a:t>F</a:t>
                </a:r>
                <a:r>
                  <a:rPr lang="cs-CZ" sz="3600" b="1" dirty="0"/>
                  <a:t> . cos </a:t>
                </a:r>
                <a:r>
                  <a:rPr lang="cs-CZ" sz="3600" b="1" dirty="0" smtClean="0">
                    <a:sym typeface="Symbol"/>
                  </a:rPr>
                  <a:t></a:t>
                </a:r>
                <a:endParaRPr lang="cs-CZ" sz="36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4645" y="4706921"/>
                <a:ext cx="2880320" cy="646331"/>
              </a:xfrm>
              <a:prstGeom prst="rect">
                <a:avLst/>
              </a:prstGeom>
              <a:blipFill rotWithShape="1">
                <a:blip r:embed="rId5"/>
                <a:stretch>
                  <a:fillRect t="-16981" b="-358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787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382687"/>
            <a:ext cx="16386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/>
              <a:t>Výkon</a:t>
            </a:r>
            <a:endParaRPr lang="cs-CZ" sz="4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00797" y="1052736"/>
                <a:ext cx="7704856" cy="4279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V praxi často posuzujeme činnost strojů a lidí nejen podle velikosti práce, ale i podle doby, za kterou se práce vykoná. Zavádíme novu fyzikální veličinu </a:t>
                </a:r>
                <a:r>
                  <a:rPr lang="cs-CZ" sz="3200" b="1" dirty="0" smtClean="0"/>
                  <a:t>výkon</a:t>
                </a:r>
                <a:r>
                  <a:rPr lang="cs-CZ" sz="3200" dirty="0" smtClean="0"/>
                  <a:t>.</a:t>
                </a:r>
              </a:p>
              <a:p>
                <a:r>
                  <a:rPr lang="cs-CZ" sz="3200" b="1" dirty="0" smtClean="0">
                    <a:solidFill>
                      <a:srgbClr val="0000FF"/>
                    </a:solidFill>
                  </a:rPr>
                  <a:t>Výkon určíme, jestliže mechanickou práci </a:t>
                </a:r>
                <a:r>
                  <a:rPr lang="cs-CZ" sz="3200" b="1" dirty="0" smtClean="0"/>
                  <a:t>W</a:t>
                </a:r>
                <a:r>
                  <a:rPr lang="cs-CZ" sz="3200" b="1" dirty="0" smtClean="0">
                    <a:solidFill>
                      <a:srgbClr val="0000FF"/>
                    </a:solidFill>
                  </a:rPr>
                  <a:t> vykonanou za dobu </a:t>
                </a:r>
                <a:r>
                  <a:rPr lang="cs-CZ" sz="3200" b="1" dirty="0" smtClean="0"/>
                  <a:t>t</a:t>
                </a:r>
                <a:r>
                  <a:rPr lang="cs-CZ" sz="3200" b="1" dirty="0" smtClean="0">
                    <a:solidFill>
                      <a:srgbClr val="0000FF"/>
                    </a:solidFill>
                  </a:rPr>
                  <a:t> dělíme </a:t>
                </a:r>
                <a:r>
                  <a:rPr lang="cs-CZ" sz="3200" b="1" u="sng" dirty="0" smtClean="0">
                    <a:solidFill>
                      <a:srgbClr val="0000FF"/>
                    </a:solidFill>
                  </a:rPr>
                  <a:t>touto</a:t>
                </a:r>
                <a:r>
                  <a:rPr lang="cs-CZ" sz="3200" b="1" dirty="0" smtClean="0">
                    <a:solidFill>
                      <a:srgbClr val="0000FF"/>
                    </a:solidFill>
                  </a:rPr>
                  <a:t> dobou:</a:t>
                </a:r>
              </a:p>
              <a:p>
                <a:endParaRPr lang="cs-CZ" sz="3200" b="1" dirty="0">
                  <a:solidFill>
                    <a:srgbClr val="0000FF"/>
                  </a:solidFill>
                </a:endParaRPr>
              </a:p>
              <a:p>
                <a:pPr algn="ctr"/>
                <a:r>
                  <a:rPr lang="cs-CZ" sz="3200" b="1" dirty="0" smtClean="0">
                    <a:solidFill>
                      <a:srgbClr val="0000FF"/>
                    </a:solidFill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𝐖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𝐭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0000FF"/>
                    </a:solidFill>
                  </a:rPr>
                  <a:t>   [W]</a:t>
                </a:r>
                <a:endParaRPr lang="cs-CZ" sz="3200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797" y="1052736"/>
                <a:ext cx="7704856" cy="4279441"/>
              </a:xfrm>
              <a:prstGeom prst="rect">
                <a:avLst/>
              </a:prstGeom>
              <a:blipFill rotWithShape="1">
                <a:blip r:embed="rId2"/>
                <a:stretch>
                  <a:fillRect l="-2059" t="-1852" r="-1504" b="-7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835696" y="5615223"/>
                <a:ext cx="4266366" cy="8013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0000FF"/>
                    </a:solidFill>
                  </a:rPr>
                  <a:t>P </a:t>
                </a:r>
                <a:r>
                  <a:rPr lang="cs-CZ" sz="3200" b="1" dirty="0">
                    <a:solidFill>
                      <a:srgbClr val="0000FF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>
                            <a:solidFill>
                              <a:schemeClr val="tx1"/>
                            </a:solidFill>
                            <a:latin typeface="Cambria Math"/>
                          </a:rPr>
                          <m:t>𝐖</m:t>
                        </m:r>
                      </m:num>
                      <m:den>
                        <m:r>
                          <a:rPr lang="cs-CZ" sz="3200" b="1">
                            <a:solidFill>
                              <a:schemeClr val="tx1"/>
                            </a:solidFill>
                            <a:latin typeface="Cambria Math"/>
                          </a:rPr>
                          <m:t>𝐭</m:t>
                        </m:r>
                      </m:den>
                    </m:f>
                  </m:oMath>
                </a14:m>
                <a:r>
                  <a:rPr lang="cs-CZ" sz="3200" b="1" dirty="0">
                    <a:solidFill>
                      <a:schemeClr val="tx1"/>
                    </a:solidFill>
                  </a:rPr>
                  <a:t> </a:t>
                </a:r>
                <a:r>
                  <a:rPr lang="cs-CZ" sz="3200" b="1" dirty="0" smtClean="0">
                    <a:solidFill>
                      <a:schemeClr val="tx1"/>
                    </a:solidFill>
                  </a:rPr>
                  <a:t>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𝐅</m:t>
                        </m:r>
                        <m:r>
                          <a:rPr lang="cs-CZ" sz="32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32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𝐬</m:t>
                        </m:r>
                      </m:num>
                      <m:den>
                        <m:r>
                          <a:rPr lang="cs-CZ" sz="3200" b="1">
                            <a:solidFill>
                              <a:schemeClr val="tx1"/>
                            </a:solidFill>
                            <a:latin typeface="Cambria Math"/>
                          </a:rPr>
                          <m:t>𝐭</m:t>
                        </m:r>
                      </m:den>
                    </m:f>
                  </m:oMath>
                </a14:m>
                <a:r>
                  <a:rPr lang="cs-CZ" sz="3200" b="1" dirty="0">
                    <a:solidFill>
                      <a:srgbClr val="0000FF"/>
                    </a:solidFill>
                  </a:rPr>
                  <a:t> </a:t>
                </a:r>
                <a:r>
                  <a:rPr lang="cs-CZ" sz="3200" b="1" dirty="0" smtClean="0">
                    <a:solidFill>
                      <a:srgbClr val="0000FF"/>
                    </a:solidFill>
                  </a:rPr>
                  <a:t>= F . v   [</a:t>
                </a:r>
                <a:r>
                  <a:rPr lang="cs-CZ" sz="3200" b="1" dirty="0">
                    <a:solidFill>
                      <a:srgbClr val="0000FF"/>
                    </a:solidFill>
                  </a:rPr>
                  <a:t>W]</a:t>
                </a:r>
                <a:r>
                  <a:rPr lang="cs-CZ" sz="3200" b="1" dirty="0" smtClean="0">
                    <a:solidFill>
                      <a:srgbClr val="0000FF"/>
                    </a:solidFill>
                  </a:rPr>
                  <a:t>  </a:t>
                </a:r>
                <a:endParaRPr lang="cs-CZ" sz="32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5615223"/>
                <a:ext cx="4266366" cy="801373"/>
              </a:xfrm>
              <a:prstGeom prst="rect">
                <a:avLst/>
              </a:prstGeom>
              <a:blipFill rotWithShape="1">
                <a:blip r:embed="rId3"/>
                <a:stretch>
                  <a:fillRect l="-3571" b="-113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33746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29355" y="476672"/>
                <a:ext cx="8280920" cy="27711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V praxi dochází k tomu, že část energie se mění na nevyužitou energii (například vlivem tření). </a:t>
                </a:r>
              </a:p>
              <a:p>
                <a:r>
                  <a:rPr lang="cs-CZ" sz="3200" dirty="0" smtClean="0">
                    <a:solidFill>
                      <a:srgbClr val="0000FF"/>
                    </a:solidFill>
                  </a:rPr>
                  <a:t>Podíl energie </a:t>
                </a:r>
                <a:r>
                  <a:rPr lang="cs-CZ" sz="3200" dirty="0" smtClean="0"/>
                  <a:t>E </a:t>
                </a:r>
                <a:r>
                  <a:rPr lang="cs-CZ" sz="3200" dirty="0" smtClean="0">
                    <a:solidFill>
                      <a:srgbClr val="0000FF"/>
                    </a:solidFill>
                  </a:rPr>
                  <a:t>dodané za dobu </a:t>
                </a:r>
                <a:r>
                  <a:rPr lang="cs-CZ" sz="3200" dirty="0" smtClean="0"/>
                  <a:t>t </a:t>
                </a:r>
                <a:r>
                  <a:rPr lang="cs-CZ" sz="3200" dirty="0" smtClean="0">
                    <a:solidFill>
                      <a:srgbClr val="0000FF"/>
                    </a:solidFill>
                  </a:rPr>
                  <a:t>a této doby je </a:t>
                </a:r>
                <a:r>
                  <a:rPr lang="cs-CZ" sz="3200" u="sng" dirty="0" smtClean="0">
                    <a:solidFill>
                      <a:srgbClr val="0000FF"/>
                    </a:solidFill>
                  </a:rPr>
                  <a:t>příkon</a:t>
                </a:r>
                <a:r>
                  <a:rPr lang="cs-CZ" sz="3200" dirty="0" smtClean="0">
                    <a:solidFill>
                      <a:srgbClr val="0000FF"/>
                    </a:solidFill>
                  </a:rPr>
                  <a:t> </a:t>
                </a:r>
                <a:r>
                  <a:rPr lang="cs-CZ" sz="3200" dirty="0" smtClean="0"/>
                  <a:t>P</a:t>
                </a:r>
                <a:r>
                  <a:rPr lang="cs-CZ" sz="3200" baseline="-25000" dirty="0" smtClean="0"/>
                  <a:t>o</a:t>
                </a:r>
                <a:r>
                  <a:rPr lang="cs-CZ" sz="3200" dirty="0" smtClean="0"/>
                  <a:t>.</a:t>
                </a:r>
                <a:endParaRPr lang="cs-CZ" sz="3200" dirty="0">
                  <a:solidFill>
                    <a:srgbClr val="0000FF"/>
                  </a:solidFill>
                </a:endParaRPr>
              </a:p>
              <a:p>
                <a:pPr algn="ctr"/>
                <a:r>
                  <a:rPr lang="cs-CZ" sz="3200" b="1" dirty="0" smtClean="0">
                    <a:solidFill>
                      <a:srgbClr val="0000FF"/>
                    </a:solidFill>
                  </a:rPr>
                  <a:t>P</a:t>
                </a:r>
                <a:r>
                  <a:rPr lang="cs-CZ" sz="3200" b="1" baseline="-25000" dirty="0" smtClean="0">
                    <a:solidFill>
                      <a:srgbClr val="0000FF"/>
                    </a:solidFill>
                  </a:rPr>
                  <a:t>o</a:t>
                </a:r>
                <a:r>
                  <a:rPr lang="cs-CZ" sz="3200" b="1" dirty="0" smtClean="0">
                    <a:solidFill>
                      <a:srgbClr val="0000FF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𝐄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𝐭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0000FF"/>
                    </a:solidFill>
                  </a:rPr>
                  <a:t>   [</a:t>
                </a:r>
                <a:r>
                  <a:rPr lang="cs-CZ" sz="3200" b="1" dirty="0">
                    <a:solidFill>
                      <a:srgbClr val="0000FF"/>
                    </a:solidFill>
                  </a:rPr>
                  <a:t>W]</a:t>
                </a: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355" y="476672"/>
                <a:ext cx="8280920" cy="2771143"/>
              </a:xfrm>
              <a:prstGeom prst="rect">
                <a:avLst/>
              </a:prstGeom>
              <a:blipFill rotWithShape="1">
                <a:blip r:embed="rId2"/>
                <a:stretch>
                  <a:fillRect l="-1841" t="-2857" b="-26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29354" y="3573016"/>
                <a:ext cx="8131077" cy="32628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solidFill>
                      <a:srgbClr val="0000FF"/>
                    </a:solidFill>
                  </a:rPr>
                  <a:t>Podíl výkonu </a:t>
                </a:r>
                <a:r>
                  <a:rPr lang="cs-CZ" sz="3200" dirty="0" smtClean="0"/>
                  <a:t>P</a:t>
                </a:r>
                <a:r>
                  <a:rPr lang="cs-CZ" sz="3200" dirty="0" smtClean="0">
                    <a:solidFill>
                      <a:srgbClr val="0000FF"/>
                    </a:solidFill>
                  </a:rPr>
                  <a:t> a příkonu </a:t>
                </a:r>
                <a:r>
                  <a:rPr lang="cs-CZ" sz="3200" dirty="0"/>
                  <a:t>P</a:t>
                </a:r>
                <a:r>
                  <a:rPr lang="cs-CZ" sz="3200" baseline="-25000" dirty="0"/>
                  <a:t>o </a:t>
                </a:r>
                <a:r>
                  <a:rPr lang="cs-CZ" sz="3200" baseline="-25000" dirty="0" smtClean="0"/>
                  <a:t> </a:t>
                </a:r>
                <a:r>
                  <a:rPr lang="cs-CZ" sz="3200" dirty="0" smtClean="0">
                    <a:solidFill>
                      <a:srgbClr val="0000FF"/>
                    </a:solidFill>
                  </a:rPr>
                  <a:t>je účinnost </a:t>
                </a:r>
                <a:r>
                  <a:rPr lang="cs-CZ" sz="3200" dirty="0" smtClean="0">
                    <a:sym typeface="Symbol"/>
                  </a:rPr>
                  <a:t></a:t>
                </a:r>
                <a:r>
                  <a:rPr lang="cs-CZ" sz="3200" dirty="0" smtClean="0">
                    <a:solidFill>
                      <a:srgbClr val="0000FF"/>
                    </a:solidFill>
                    <a:sym typeface="Symbol"/>
                  </a:rPr>
                  <a:t> </a:t>
                </a:r>
                <a:r>
                  <a:rPr lang="cs-CZ" sz="3200" dirty="0" smtClean="0">
                    <a:solidFill>
                      <a:srgbClr val="0000FF"/>
                    </a:solidFill>
                  </a:rPr>
                  <a:t>stroje:</a:t>
                </a:r>
              </a:p>
              <a:p>
                <a:endParaRPr lang="cs-CZ" sz="3200" dirty="0">
                  <a:solidFill>
                    <a:srgbClr val="0000FF"/>
                  </a:solidFill>
                </a:endParaRPr>
              </a:p>
              <a:p>
                <a:pPr marL="457200" indent="-457200" algn="ctr">
                  <a:buFont typeface="Symbol"/>
                  <a:buChar char="h"/>
                </a:pPr>
                <a:r>
                  <a:rPr lang="cs-CZ" sz="3200" b="1" dirty="0" smtClean="0">
                    <a:solidFill>
                      <a:srgbClr val="0000FF"/>
                    </a:solidFill>
                    <a:sym typeface="Symbol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0000FF"/>
                            </a:solidFill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rgbClr val="0000FF"/>
                            </a:solidFill>
                            <a:latin typeface="Cambria Math"/>
                            <a:sym typeface="Symbol"/>
                          </a:rPr>
                          <m:t>𝐏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0000FF"/>
                            </a:solidFill>
                            <a:latin typeface="Cambria Math"/>
                            <a:sym typeface="Symbol"/>
                          </a:rPr>
                          <m:t>𝐏</m:t>
                        </m:r>
                        <m:r>
                          <a:rPr lang="cs-CZ" sz="3200" b="1" i="0" baseline="-25000" smtClean="0">
                            <a:solidFill>
                              <a:srgbClr val="0000FF"/>
                            </a:solidFill>
                            <a:latin typeface="Cambria Math"/>
                            <a:sym typeface="Symbol"/>
                          </a:rPr>
                          <m:t>𝐨</m:t>
                        </m:r>
                      </m:den>
                    </m:f>
                  </m:oMath>
                </a14:m>
                <a:endParaRPr lang="cs-CZ" sz="3200" b="1" dirty="0" smtClean="0">
                  <a:solidFill>
                    <a:srgbClr val="0000FF"/>
                  </a:solidFill>
                </a:endParaRPr>
              </a:p>
              <a:p>
                <a:pPr marL="457200" indent="-457200" algn="ctr">
                  <a:buFont typeface="Symbol"/>
                  <a:buChar char="h"/>
                </a:pPr>
                <a:endParaRPr lang="cs-CZ" sz="3200" b="1" dirty="0" smtClean="0">
                  <a:solidFill>
                    <a:srgbClr val="0000FF"/>
                  </a:solidFill>
                </a:endParaRPr>
              </a:p>
              <a:p>
                <a:r>
                  <a:rPr lang="cs-CZ" sz="3200" dirty="0" smtClean="0"/>
                  <a:t>Účinnost je bezrozměrná jednotka, ale často ji udáváme v procentech ( </a:t>
                </a:r>
                <a:r>
                  <a:rPr lang="cs-CZ" sz="3200" dirty="0" smtClean="0">
                    <a:sym typeface="Symbol"/>
                  </a:rPr>
                  <a:t> = 1 = 100%)</a:t>
                </a:r>
                <a:r>
                  <a:rPr lang="cs-CZ" sz="3200" dirty="0" smtClean="0"/>
                  <a:t>.</a:t>
                </a:r>
                <a:endParaRPr lang="cs-CZ" sz="3200" b="1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354" y="3573016"/>
                <a:ext cx="8131077" cy="3262816"/>
              </a:xfrm>
              <a:prstGeom prst="rect">
                <a:avLst/>
              </a:prstGeom>
              <a:blipFill rotWithShape="1">
                <a:blip r:embed="rId3"/>
                <a:stretch>
                  <a:fillRect l="-1874" t="-2804" r="-975" b="-54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18852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LcParenR"/>
            </a:pPr>
            <a:r>
              <a:rPr lang="cs-CZ" sz="2400" dirty="0" smtClean="0"/>
              <a:t>Jak velkou mechanickou práci vykonáme, jestliže posuneme těleso po dráze 50 m silou o velikosti 300 N?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Řešte pro případ, kdy působící síla svírá s trajektorií úhel 30°.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9465" y="2046039"/>
            <a:ext cx="42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1157" y="2507704"/>
            <a:ext cx="366277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 = ? (J)</a:t>
            </a:r>
          </a:p>
          <a:p>
            <a:r>
              <a:rPr lang="cs-CZ" sz="2400" dirty="0" smtClean="0"/>
              <a:t>s = 50 m</a:t>
            </a:r>
          </a:p>
          <a:p>
            <a:r>
              <a:rPr lang="cs-CZ" sz="2400" dirty="0" smtClean="0"/>
              <a:t>F = 300 N</a:t>
            </a:r>
          </a:p>
          <a:p>
            <a:r>
              <a:rPr lang="cs-CZ" sz="2400" dirty="0" smtClean="0"/>
              <a:t>------------------</a:t>
            </a:r>
          </a:p>
          <a:p>
            <a:r>
              <a:rPr lang="cs-CZ" sz="2400" dirty="0" smtClean="0"/>
              <a:t>W = F . s</a:t>
            </a:r>
          </a:p>
          <a:p>
            <a:r>
              <a:rPr lang="cs-CZ" sz="2400" dirty="0" smtClean="0"/>
              <a:t>W = 300 . 50</a:t>
            </a:r>
          </a:p>
          <a:p>
            <a:r>
              <a:rPr lang="cs-CZ" sz="2400" dirty="0" smtClean="0"/>
              <a:t>W = 15 000 J = 15 kJ</a:t>
            </a:r>
          </a:p>
          <a:p>
            <a:endParaRPr lang="cs-CZ" sz="2400" dirty="0"/>
          </a:p>
          <a:p>
            <a:r>
              <a:rPr lang="cs-CZ" sz="2400" dirty="0" smtClean="0"/>
              <a:t>Posunutím tělesa vykonáme práci 15 kJ.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0220" y="2046039"/>
            <a:ext cx="4395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0220" y="2507704"/>
            <a:ext cx="36761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W = ? (J)</a:t>
            </a:r>
          </a:p>
          <a:p>
            <a:r>
              <a:rPr lang="cs-CZ" sz="2400" dirty="0"/>
              <a:t>s = 50 m</a:t>
            </a:r>
          </a:p>
          <a:p>
            <a:r>
              <a:rPr lang="cs-CZ" sz="2400" dirty="0"/>
              <a:t>F = 300 </a:t>
            </a:r>
            <a:r>
              <a:rPr lang="cs-CZ" sz="2400" dirty="0" smtClean="0"/>
              <a:t>N</a:t>
            </a:r>
          </a:p>
          <a:p>
            <a:r>
              <a:rPr lang="cs-CZ" sz="2400" dirty="0" smtClean="0">
                <a:sym typeface="Symbol"/>
              </a:rPr>
              <a:t> = 30°</a:t>
            </a:r>
            <a:endParaRPr lang="cs-CZ" sz="2400" dirty="0"/>
          </a:p>
          <a:p>
            <a:r>
              <a:rPr lang="cs-CZ" sz="2400" dirty="0"/>
              <a:t>------------------</a:t>
            </a:r>
          </a:p>
          <a:p>
            <a:r>
              <a:rPr lang="cs-CZ" sz="2400" dirty="0"/>
              <a:t>W = F . </a:t>
            </a:r>
            <a:r>
              <a:rPr lang="cs-CZ" sz="2400" dirty="0" smtClean="0"/>
              <a:t>s . cos</a:t>
            </a:r>
            <a:r>
              <a:rPr lang="cs-CZ" sz="2400" dirty="0" smtClean="0">
                <a:sym typeface="Symbol"/>
              </a:rPr>
              <a:t></a:t>
            </a:r>
            <a:endParaRPr lang="cs-CZ" sz="2400" dirty="0"/>
          </a:p>
          <a:p>
            <a:r>
              <a:rPr lang="cs-CZ" sz="2400" dirty="0"/>
              <a:t>W = 300 . </a:t>
            </a:r>
            <a:r>
              <a:rPr lang="cs-CZ" sz="2400" dirty="0" smtClean="0"/>
              <a:t>50 cos30°</a:t>
            </a:r>
            <a:endParaRPr lang="cs-CZ" sz="2400" dirty="0"/>
          </a:p>
          <a:p>
            <a:r>
              <a:rPr lang="cs-CZ" sz="2400" dirty="0"/>
              <a:t>W </a:t>
            </a:r>
            <a:r>
              <a:rPr lang="cs-CZ" sz="2400" dirty="0" smtClean="0"/>
              <a:t>= 12 990 J = 12,99 kJ</a:t>
            </a:r>
          </a:p>
          <a:p>
            <a:endParaRPr lang="cs-CZ" sz="2400" dirty="0" smtClean="0"/>
          </a:p>
          <a:p>
            <a:r>
              <a:rPr lang="cs-CZ" sz="2400" dirty="0"/>
              <a:t>Posunutím tělesa vykonáme práci </a:t>
            </a:r>
            <a:r>
              <a:rPr lang="cs-CZ" sz="2400" dirty="0" smtClean="0"/>
              <a:t>12,99 </a:t>
            </a:r>
            <a:r>
              <a:rPr lang="cs-CZ" sz="2400" dirty="0"/>
              <a:t>kJ</a:t>
            </a:r>
            <a:r>
              <a:rPr lang="cs-CZ" sz="2400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1905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Elektromotor výtahu o příkonu 12 kW pracuje s účinností 85 %. Jak velkou práci vykoná za 5hodin?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23528" y="1556792"/>
                <a:ext cx="4248472" cy="52127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W = ? (J)</a:t>
                </a:r>
              </a:p>
              <a:p>
                <a:r>
                  <a:rPr lang="cs-CZ" sz="2400" dirty="0" smtClean="0"/>
                  <a:t>P</a:t>
                </a:r>
                <a:r>
                  <a:rPr lang="cs-CZ" sz="2400" baseline="-25000" dirty="0" smtClean="0"/>
                  <a:t>o</a:t>
                </a:r>
                <a:r>
                  <a:rPr lang="cs-CZ" sz="2400" dirty="0" smtClean="0"/>
                  <a:t> = 12 kW = 12 000 W</a:t>
                </a:r>
              </a:p>
              <a:p>
                <a:pPr marL="342900" indent="-342900">
                  <a:buFont typeface="Symbol"/>
                  <a:buChar char="h"/>
                </a:pPr>
                <a:r>
                  <a:rPr lang="cs-CZ" sz="2400" dirty="0" smtClean="0">
                    <a:sym typeface="Symbol"/>
                  </a:rPr>
                  <a:t>= 85% = 0,85</a:t>
                </a:r>
              </a:p>
              <a:p>
                <a:r>
                  <a:rPr lang="cs-CZ" sz="2400" dirty="0" smtClean="0">
                    <a:sym typeface="Symbol"/>
                  </a:rPr>
                  <a:t>t = 5 hod = 18 000 s</a:t>
                </a:r>
              </a:p>
              <a:p>
                <a:r>
                  <a:rPr lang="cs-CZ" sz="2400" dirty="0" smtClean="0"/>
                  <a:t>---------------------------------</a:t>
                </a:r>
              </a:p>
              <a:p>
                <a:r>
                  <a:rPr lang="cs-CZ" sz="2400" dirty="0" smtClean="0">
                    <a:solidFill>
                      <a:schemeClr val="tx1"/>
                    </a:solidFill>
                    <a:sym typeface="Symbol"/>
                  </a:rPr>
                  <a:t>=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 b="0" i="1">
                            <a:solidFill>
                              <a:schemeClr val="tx1"/>
                            </a:solidFill>
                            <a:latin typeface="Cambria Math"/>
                            <a:sym typeface="Symbol"/>
                          </a:rPr>
                          <m:t>P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400" b="0" i="1">
                            <a:solidFill>
                              <a:schemeClr val="tx1"/>
                            </a:solidFill>
                            <a:latin typeface="Cambria Math"/>
                            <a:sym typeface="Symbol"/>
                          </a:rPr>
                          <m:t>P</m:t>
                        </m:r>
                        <m:r>
                          <m:rPr>
                            <m:sty m:val="p"/>
                          </m:rPr>
                          <a:rPr lang="cs-CZ" sz="2400" b="0" i="1" baseline="-25000">
                            <a:solidFill>
                              <a:schemeClr val="tx1"/>
                            </a:solidFill>
                            <a:latin typeface="Cambria Math"/>
                            <a:sym typeface="Symbol"/>
                          </a:rPr>
                          <m:t>o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 </a:t>
                </a:r>
                <a:r>
                  <a:rPr lang="cs-CZ" sz="2400" dirty="0" smtClean="0">
                    <a:solidFill>
                      <a:schemeClr val="tx1"/>
                    </a:solidFill>
                    <a:sym typeface="Symbol"/>
                  </a:rPr>
                  <a:t>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  <a:sym typeface="Symbol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sz="2400" i="1" smtClean="0">
                                <a:solidFill>
                                  <a:schemeClr val="tx1"/>
                                </a:solidFill>
                                <a:latin typeface="Cambria Math"/>
                                <a:sym typeface="Symbol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sym typeface="Symbol"/>
                              </a:rPr>
                              <m:t>𝑊</m:t>
                            </m:r>
                          </m:num>
                          <m:den>
                            <m:r>
                              <a:rPr lang="cs-CZ" sz="24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sym typeface="Symbol"/>
                              </a:rPr>
                              <m:t>𝑡</m:t>
                            </m:r>
                          </m:den>
                        </m:f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sym typeface="Symbol"/>
                          </a:rPr>
                          <m:t>𝑃</m:t>
                        </m:r>
                        <m:r>
                          <a:rPr lang="cs-CZ" sz="2400" b="0" i="1" baseline="-25000" smtClean="0">
                            <a:solidFill>
                              <a:schemeClr val="tx1"/>
                            </a:solidFill>
                            <a:latin typeface="Cambria Math"/>
                            <a:sym typeface="Symbol"/>
                          </a:rPr>
                          <m:t>𝑜</m:t>
                        </m:r>
                      </m:den>
                    </m:f>
                  </m:oMath>
                </a14:m>
                <a:endParaRPr lang="cs-CZ" sz="2400" dirty="0" smtClean="0">
                  <a:solidFill>
                    <a:schemeClr val="tx1"/>
                  </a:solidFill>
                </a:endParaRPr>
              </a:p>
              <a:p>
                <a:endParaRPr lang="cs-CZ" sz="2400" dirty="0"/>
              </a:p>
              <a:p>
                <a:r>
                  <a:rPr lang="cs-CZ" sz="2400" dirty="0" smtClean="0">
                    <a:solidFill>
                      <a:schemeClr val="tx1"/>
                    </a:solidFill>
                  </a:rPr>
                  <a:t>W = </a:t>
                </a:r>
                <a:r>
                  <a:rPr lang="cs-CZ" sz="2400" dirty="0" smtClean="0">
                    <a:solidFill>
                      <a:schemeClr val="tx1"/>
                    </a:solidFill>
                    <a:sym typeface="Symbol"/>
                  </a:rPr>
                  <a:t> . P</a:t>
                </a:r>
                <a:r>
                  <a:rPr lang="cs-CZ" sz="2400" baseline="-25000" dirty="0" smtClean="0">
                    <a:solidFill>
                      <a:schemeClr val="tx1"/>
                    </a:solidFill>
                    <a:sym typeface="Symbol"/>
                  </a:rPr>
                  <a:t>o</a:t>
                </a:r>
                <a:r>
                  <a:rPr lang="cs-CZ" sz="2400" dirty="0" smtClean="0">
                    <a:solidFill>
                      <a:schemeClr val="tx1"/>
                    </a:solidFill>
                    <a:sym typeface="Symbol"/>
                  </a:rPr>
                  <a:t> . t</a:t>
                </a:r>
              </a:p>
              <a:p>
                <a:r>
                  <a:rPr lang="cs-CZ" sz="2400" dirty="0" smtClean="0">
                    <a:solidFill>
                      <a:schemeClr val="tx1"/>
                    </a:solidFill>
                  </a:rPr>
                  <a:t>W = 0,85 . 12 000 . 18 000</a:t>
                </a:r>
              </a:p>
              <a:p>
                <a:r>
                  <a:rPr lang="cs-CZ" sz="2400" dirty="0" smtClean="0"/>
                  <a:t>W = 183 600 000 J= 183,6 MJ</a:t>
                </a:r>
              </a:p>
              <a:p>
                <a:endParaRPr lang="cs-CZ" sz="2400" dirty="0" smtClean="0"/>
              </a:p>
              <a:p>
                <a:r>
                  <a:rPr lang="cs-CZ" sz="2400" dirty="0" smtClean="0">
                    <a:solidFill>
                      <a:schemeClr val="tx1"/>
                    </a:solidFill>
                  </a:rPr>
                  <a:t>Elektromotor vykoná za 5 hodin práci 183,6 MJ.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1556792"/>
                <a:ext cx="4248472" cy="5212774"/>
              </a:xfrm>
              <a:prstGeom prst="rect">
                <a:avLst/>
              </a:prstGeom>
              <a:blipFill rotWithShape="1">
                <a:blip r:embed="rId2"/>
                <a:stretch>
                  <a:fillRect l="-2152" t="-936" r="-287" b="-1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543935" y="1595055"/>
                <a:ext cx="4104456" cy="52127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0000FF"/>
                    </a:solidFill>
                  </a:rPr>
                  <a:t>W </a:t>
                </a:r>
                <a:r>
                  <a:rPr lang="cs-CZ" sz="2400" dirty="0">
                    <a:solidFill>
                      <a:srgbClr val="0000FF"/>
                    </a:solidFill>
                  </a:rPr>
                  <a:t>= ? (J)</a:t>
                </a:r>
              </a:p>
              <a:p>
                <a:r>
                  <a:rPr lang="cs-CZ" sz="2400" dirty="0">
                    <a:solidFill>
                      <a:srgbClr val="0000FF"/>
                    </a:solidFill>
                  </a:rPr>
                  <a:t>P</a:t>
                </a:r>
                <a:r>
                  <a:rPr lang="cs-CZ" sz="2400" baseline="-25000" dirty="0">
                    <a:solidFill>
                      <a:srgbClr val="0000FF"/>
                    </a:solidFill>
                  </a:rPr>
                  <a:t>o</a:t>
                </a:r>
                <a:r>
                  <a:rPr lang="cs-CZ" sz="2400" dirty="0">
                    <a:solidFill>
                      <a:srgbClr val="0000FF"/>
                    </a:solidFill>
                  </a:rPr>
                  <a:t> = 12 kW </a:t>
                </a:r>
                <a:endParaRPr lang="cs-CZ" sz="2400" dirty="0" smtClean="0">
                  <a:solidFill>
                    <a:srgbClr val="0000FF"/>
                  </a:solidFill>
                </a:endParaRPr>
              </a:p>
              <a:p>
                <a:pPr marL="342900" indent="-342900">
                  <a:buFont typeface="Symbol"/>
                  <a:buChar char="h"/>
                </a:pPr>
                <a:r>
                  <a:rPr lang="cs-CZ" sz="2400" dirty="0" smtClean="0">
                    <a:solidFill>
                      <a:srgbClr val="0000FF"/>
                    </a:solidFill>
                    <a:sym typeface="Symbol"/>
                  </a:rPr>
                  <a:t>= 85% = 0,85</a:t>
                </a:r>
              </a:p>
              <a:p>
                <a:r>
                  <a:rPr lang="cs-CZ" sz="2400" dirty="0" smtClean="0">
                    <a:solidFill>
                      <a:srgbClr val="0000FF"/>
                    </a:solidFill>
                    <a:sym typeface="Symbol"/>
                  </a:rPr>
                  <a:t>t </a:t>
                </a:r>
                <a:r>
                  <a:rPr lang="cs-CZ" sz="2400" dirty="0">
                    <a:solidFill>
                      <a:srgbClr val="0000FF"/>
                    </a:solidFill>
                    <a:sym typeface="Symbol"/>
                  </a:rPr>
                  <a:t>= 5 hod </a:t>
                </a:r>
              </a:p>
              <a:p>
                <a:r>
                  <a:rPr lang="cs-CZ" sz="2400" dirty="0">
                    <a:solidFill>
                      <a:srgbClr val="0000FF"/>
                    </a:solidFill>
                  </a:rPr>
                  <a:t>---------------------------------</a:t>
                </a:r>
              </a:p>
              <a:p>
                <a:r>
                  <a:rPr lang="cs-CZ" sz="2400" dirty="0">
                    <a:solidFill>
                      <a:srgbClr val="0000FF"/>
                    </a:solidFill>
                    <a:sym typeface="Symbol"/>
                  </a:rPr>
                  <a:t>=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rgbClr val="0000FF"/>
                            </a:solidFill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 i="1">
                            <a:solidFill>
                              <a:srgbClr val="0000FF"/>
                            </a:solidFill>
                            <a:latin typeface="Cambria Math"/>
                            <a:sym typeface="Symbol"/>
                          </a:rPr>
                          <m:t>P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400" i="1">
                            <a:solidFill>
                              <a:srgbClr val="0000FF"/>
                            </a:solidFill>
                            <a:latin typeface="Cambria Math"/>
                            <a:sym typeface="Symbol"/>
                          </a:rPr>
                          <m:t>P</m:t>
                        </m:r>
                        <m:r>
                          <m:rPr>
                            <m:sty m:val="p"/>
                          </m:rPr>
                          <a:rPr lang="cs-CZ" sz="2400" i="1" baseline="-25000">
                            <a:solidFill>
                              <a:srgbClr val="0000FF"/>
                            </a:solidFill>
                            <a:latin typeface="Cambria Math"/>
                            <a:sym typeface="Symbol"/>
                          </a:rPr>
                          <m:t>o</m:t>
                        </m:r>
                      </m:den>
                    </m:f>
                  </m:oMath>
                </a14:m>
                <a:r>
                  <a:rPr lang="cs-CZ" sz="2400" dirty="0">
                    <a:solidFill>
                      <a:srgbClr val="0000FF"/>
                    </a:solidFill>
                  </a:rPr>
                  <a:t>  </a:t>
                </a:r>
                <a:r>
                  <a:rPr lang="cs-CZ" sz="2400" dirty="0">
                    <a:solidFill>
                      <a:srgbClr val="0000FF"/>
                    </a:solidFill>
                    <a:sym typeface="Symbol"/>
                  </a:rPr>
                  <a:t>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rgbClr val="0000FF"/>
                            </a:solidFill>
                            <a:latin typeface="Cambria Math"/>
                            <a:sym typeface="Symbol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sz="2400" i="1">
                                <a:solidFill>
                                  <a:srgbClr val="0000FF"/>
                                </a:solidFill>
                                <a:latin typeface="Cambria Math"/>
                                <a:sym typeface="Symbol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solidFill>
                                  <a:srgbClr val="0000FF"/>
                                </a:solidFill>
                                <a:latin typeface="Cambria Math"/>
                                <a:sym typeface="Symbol"/>
                              </a:rPr>
                              <m:t>𝑊</m:t>
                            </m:r>
                          </m:num>
                          <m:den>
                            <m:r>
                              <a:rPr lang="cs-CZ" sz="2400" i="1">
                                <a:solidFill>
                                  <a:srgbClr val="0000FF"/>
                                </a:solidFill>
                                <a:latin typeface="Cambria Math"/>
                                <a:sym typeface="Symbol"/>
                              </a:rPr>
                              <m:t>𝑡</m:t>
                            </m:r>
                          </m:den>
                        </m:f>
                      </m:num>
                      <m:den>
                        <m:r>
                          <a:rPr lang="cs-CZ" sz="2400" i="1">
                            <a:solidFill>
                              <a:srgbClr val="0000FF"/>
                            </a:solidFill>
                            <a:latin typeface="Cambria Math"/>
                            <a:sym typeface="Symbol"/>
                          </a:rPr>
                          <m:t>𝑃</m:t>
                        </m:r>
                        <m:r>
                          <a:rPr lang="cs-CZ" sz="2400" i="1" baseline="-25000">
                            <a:solidFill>
                              <a:srgbClr val="0000FF"/>
                            </a:solidFill>
                            <a:latin typeface="Cambria Math"/>
                            <a:sym typeface="Symbol"/>
                          </a:rPr>
                          <m:t>𝑜</m:t>
                        </m:r>
                      </m:den>
                    </m:f>
                  </m:oMath>
                </a14:m>
                <a:endParaRPr lang="cs-CZ" sz="2400" dirty="0">
                  <a:solidFill>
                    <a:srgbClr val="0000FF"/>
                  </a:solidFill>
                </a:endParaRPr>
              </a:p>
              <a:p>
                <a:endParaRPr lang="cs-CZ" sz="2400" dirty="0">
                  <a:solidFill>
                    <a:srgbClr val="0000FF"/>
                  </a:solidFill>
                </a:endParaRPr>
              </a:p>
              <a:p>
                <a:r>
                  <a:rPr lang="cs-CZ" sz="2400" dirty="0">
                    <a:solidFill>
                      <a:srgbClr val="0000FF"/>
                    </a:solidFill>
                  </a:rPr>
                  <a:t>W = </a:t>
                </a:r>
                <a:r>
                  <a:rPr lang="cs-CZ" sz="2400" dirty="0">
                    <a:solidFill>
                      <a:srgbClr val="0000FF"/>
                    </a:solidFill>
                    <a:sym typeface="Symbol"/>
                  </a:rPr>
                  <a:t> . P</a:t>
                </a:r>
                <a:r>
                  <a:rPr lang="cs-CZ" sz="2400" baseline="-25000" dirty="0">
                    <a:solidFill>
                      <a:srgbClr val="0000FF"/>
                    </a:solidFill>
                    <a:sym typeface="Symbol"/>
                  </a:rPr>
                  <a:t>o</a:t>
                </a:r>
                <a:r>
                  <a:rPr lang="cs-CZ" sz="2400" dirty="0">
                    <a:solidFill>
                      <a:srgbClr val="0000FF"/>
                    </a:solidFill>
                    <a:sym typeface="Symbol"/>
                  </a:rPr>
                  <a:t> . t</a:t>
                </a:r>
              </a:p>
              <a:p>
                <a:r>
                  <a:rPr lang="cs-CZ" sz="2400" dirty="0">
                    <a:solidFill>
                      <a:srgbClr val="0000FF"/>
                    </a:solidFill>
                  </a:rPr>
                  <a:t>W = 0,85 . </a:t>
                </a:r>
                <a:r>
                  <a:rPr lang="cs-CZ" sz="2400" dirty="0" smtClean="0">
                    <a:solidFill>
                      <a:srgbClr val="0000FF"/>
                    </a:solidFill>
                  </a:rPr>
                  <a:t>12 </a:t>
                </a:r>
                <a:r>
                  <a:rPr lang="cs-CZ" sz="2400" dirty="0">
                    <a:solidFill>
                      <a:srgbClr val="0000FF"/>
                    </a:solidFill>
                  </a:rPr>
                  <a:t>. </a:t>
                </a:r>
                <a:r>
                  <a:rPr lang="cs-CZ" sz="2400" dirty="0" smtClean="0">
                    <a:solidFill>
                      <a:srgbClr val="0000FF"/>
                    </a:solidFill>
                  </a:rPr>
                  <a:t>5</a:t>
                </a:r>
                <a:endParaRPr lang="cs-CZ" sz="2400" dirty="0">
                  <a:solidFill>
                    <a:srgbClr val="0000FF"/>
                  </a:solidFill>
                </a:endParaRPr>
              </a:p>
              <a:p>
                <a:r>
                  <a:rPr lang="cs-CZ" sz="2400" dirty="0">
                    <a:solidFill>
                      <a:srgbClr val="0000FF"/>
                    </a:solidFill>
                  </a:rPr>
                  <a:t>W = </a:t>
                </a:r>
                <a:r>
                  <a:rPr lang="cs-CZ" sz="2400" dirty="0" smtClean="0">
                    <a:solidFill>
                      <a:srgbClr val="0000FF"/>
                    </a:solidFill>
                  </a:rPr>
                  <a:t>51 kWh</a:t>
                </a:r>
                <a:endParaRPr lang="cs-CZ" sz="2400" dirty="0">
                  <a:solidFill>
                    <a:srgbClr val="0000FF"/>
                  </a:solidFill>
                </a:endParaRPr>
              </a:p>
              <a:p>
                <a:endParaRPr lang="cs-CZ" sz="2400" dirty="0">
                  <a:solidFill>
                    <a:srgbClr val="0000FF"/>
                  </a:solidFill>
                </a:endParaRPr>
              </a:p>
              <a:p>
                <a:r>
                  <a:rPr lang="cs-CZ" sz="2400" dirty="0">
                    <a:solidFill>
                      <a:srgbClr val="0000FF"/>
                    </a:solidFill>
                  </a:rPr>
                  <a:t>Elektromotor vykoná za 5 hodin práci </a:t>
                </a:r>
                <a:r>
                  <a:rPr lang="cs-CZ" sz="2400" dirty="0" smtClean="0">
                    <a:solidFill>
                      <a:srgbClr val="0000FF"/>
                    </a:solidFill>
                  </a:rPr>
                  <a:t>51 kWh.</a:t>
                </a:r>
                <a:endParaRPr lang="cs-CZ" sz="24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3935" y="1595055"/>
                <a:ext cx="4104456" cy="5212774"/>
              </a:xfrm>
              <a:prstGeom prst="rect">
                <a:avLst/>
              </a:prstGeom>
              <a:blipFill rotWithShape="1">
                <a:blip r:embed="rId3"/>
                <a:stretch>
                  <a:fillRect l="-2226" t="-936" r="-3709" b="-1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75162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256</TotalTime>
  <Words>690</Words>
  <Application>Microsoft Office PowerPoint</Application>
  <PresentationFormat>Předvádění na obrazovce (4:3)</PresentationFormat>
  <Paragraphs>99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42</cp:revision>
  <dcterms:created xsi:type="dcterms:W3CDTF">2012-11-11T12:29:55Z</dcterms:created>
  <dcterms:modified xsi:type="dcterms:W3CDTF">2013-10-06T19:54:34Z</dcterms:modified>
</cp:coreProperties>
</file>