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60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://cs.wikipedia.org/wiki/Soubor:Water_drop_animation_enhanced_small.gif" TargetMode="Externa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hyperlink" Target="../../../../Kapaliny/Animace/Hydrolis.exe" TargetMode="External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hyperlink" Target="../../../../Kapaliny/Animace/Lisazvedak.exe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://cs.wikipedia.org/wiki/Soubor:Water_drop_animation_enhanced_small.gif" TargetMode="External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../../../../Kapaliny/Animace/Hydrolis.exe" TargetMode="External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../../../../Kapaliny/Animace/Lisazvedak.exe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E27785-4D82-4F3A-80E4-6DB0E41E99B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CA15E8B0-F9EC-424B-BDE3-A1324298DBC9}">
      <dgm:prSet/>
      <dgm:spPr/>
      <dgm:t>
        <a:bodyPr/>
        <a:lstStyle/>
        <a:p>
          <a:pPr rtl="0"/>
          <a:r>
            <a:rPr lang="cs-CZ" sz="2500" dirty="0" smtClean="0">
              <a:hlinkClick xmlns:r="http://schemas.openxmlformats.org/officeDocument/2006/relationships" r:id="rId1"/>
            </a:rPr>
            <a:t>Kapka</a:t>
          </a:r>
          <a:endParaRPr lang="cs-CZ" sz="2500" dirty="0"/>
        </a:p>
      </dgm:t>
    </dgm:pt>
    <dgm:pt modelId="{08C09E39-4922-4F80-BD92-89546069A4A6}" type="parTrans" cxnId="{A1C1F14A-F2E9-47AB-9DC5-651B91F5BC72}">
      <dgm:prSet/>
      <dgm:spPr/>
      <dgm:t>
        <a:bodyPr/>
        <a:lstStyle/>
        <a:p>
          <a:endParaRPr lang="cs-CZ"/>
        </a:p>
      </dgm:t>
    </dgm:pt>
    <dgm:pt modelId="{25848A28-CC55-4616-B444-7CED4723083C}" type="sibTrans" cxnId="{A1C1F14A-F2E9-47AB-9DC5-651B91F5BC72}">
      <dgm:prSet/>
      <dgm:spPr/>
      <dgm:t>
        <a:bodyPr/>
        <a:lstStyle/>
        <a:p>
          <a:endParaRPr lang="cs-CZ"/>
        </a:p>
      </dgm:t>
    </dgm:pt>
    <dgm:pt modelId="{6E791942-B71D-4D78-B066-0166E4E580AD}" type="pres">
      <dgm:prSet presAssocID="{43E27785-4D82-4F3A-80E4-6DB0E41E99B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40C4B2A-287D-439C-8591-7CFBAFD0CFAC}" type="pres">
      <dgm:prSet presAssocID="{CA15E8B0-F9EC-424B-BDE3-A1324298DBC9}" presName="parentText" presStyleLbl="node1" presStyleIdx="0" presStyleCnt="1" custLinFactNeighborX="9402" custLinFactNeighborY="3248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1C1F14A-F2E9-47AB-9DC5-651B91F5BC72}" srcId="{43E27785-4D82-4F3A-80E4-6DB0E41E99BC}" destId="{CA15E8B0-F9EC-424B-BDE3-A1324298DBC9}" srcOrd="0" destOrd="0" parTransId="{08C09E39-4922-4F80-BD92-89546069A4A6}" sibTransId="{25848A28-CC55-4616-B444-7CED4723083C}"/>
    <dgm:cxn modelId="{7C3CC36D-C1B3-4A95-9472-F205D465D446}" type="presOf" srcId="{CA15E8B0-F9EC-424B-BDE3-A1324298DBC9}" destId="{040C4B2A-287D-439C-8591-7CFBAFD0CFAC}" srcOrd="0" destOrd="0" presId="urn:microsoft.com/office/officeart/2005/8/layout/vList2"/>
    <dgm:cxn modelId="{CE531027-673E-4C89-8D39-6ABD7BC55B39}" type="presOf" srcId="{43E27785-4D82-4F3A-80E4-6DB0E41E99BC}" destId="{6E791942-B71D-4D78-B066-0166E4E580AD}" srcOrd="0" destOrd="0" presId="urn:microsoft.com/office/officeart/2005/8/layout/vList2"/>
    <dgm:cxn modelId="{E25FC6A5-B221-47F8-ABDD-03342C68E441}" type="presParOf" srcId="{6E791942-B71D-4D78-B066-0166E4E580AD}" destId="{040C4B2A-287D-439C-8591-7CFBAFD0CFA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136128-031E-4045-BAB2-CDCFD82E6EA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A06ED8F-74BC-4F0C-853F-8260BD338304}">
      <dgm:prSet custT="1"/>
      <dgm:spPr/>
      <dgm:t>
        <a:bodyPr/>
        <a:lstStyle/>
        <a:p>
          <a:pPr rtl="0"/>
          <a:r>
            <a:rPr lang="cs-CZ" sz="2000" baseline="0" dirty="0" smtClean="0">
              <a:solidFill>
                <a:srgbClr val="002060"/>
              </a:solidFill>
              <a:hlinkClick xmlns:r="http://schemas.openxmlformats.org/officeDocument/2006/relationships" r:id="rId1" action="ppaction://hlinkfile"/>
            </a:rPr>
            <a:t>Hydraulický lis</a:t>
          </a:r>
          <a:endParaRPr lang="cs-CZ" sz="2000" baseline="0" dirty="0">
            <a:solidFill>
              <a:srgbClr val="002060"/>
            </a:solidFill>
          </a:endParaRPr>
        </a:p>
      </dgm:t>
    </dgm:pt>
    <dgm:pt modelId="{1A94BEB3-122F-4313-AE2C-89E03FCC0C67}" type="parTrans" cxnId="{4BF35EFB-D921-4752-81D6-C3DD7D6ABDCD}">
      <dgm:prSet/>
      <dgm:spPr/>
      <dgm:t>
        <a:bodyPr/>
        <a:lstStyle/>
        <a:p>
          <a:endParaRPr lang="cs-CZ"/>
        </a:p>
      </dgm:t>
    </dgm:pt>
    <dgm:pt modelId="{243291C0-DEE0-47FE-8CD6-17C635C2B65D}" type="sibTrans" cxnId="{4BF35EFB-D921-4752-81D6-C3DD7D6ABDCD}">
      <dgm:prSet/>
      <dgm:spPr/>
      <dgm:t>
        <a:bodyPr/>
        <a:lstStyle/>
        <a:p>
          <a:endParaRPr lang="cs-CZ"/>
        </a:p>
      </dgm:t>
    </dgm:pt>
    <dgm:pt modelId="{F03DC257-0FE4-43C8-B402-832BD11C8196}" type="pres">
      <dgm:prSet presAssocID="{D4136128-031E-4045-BAB2-CDCFD82E6EA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7170DD3-4955-42B0-BD82-6247625601C3}" type="pres">
      <dgm:prSet presAssocID="{8A06ED8F-74BC-4F0C-853F-8260BD338304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31D563-E82B-4DB0-A790-5235B50129F8}" type="presOf" srcId="{8A06ED8F-74BC-4F0C-853F-8260BD338304}" destId="{77170DD3-4955-42B0-BD82-6247625601C3}" srcOrd="0" destOrd="0" presId="urn:microsoft.com/office/officeart/2005/8/layout/vList2"/>
    <dgm:cxn modelId="{97F80626-F05C-4752-9FE8-679D4E873FCB}" type="presOf" srcId="{D4136128-031E-4045-BAB2-CDCFD82E6EAA}" destId="{F03DC257-0FE4-43C8-B402-832BD11C8196}" srcOrd="0" destOrd="0" presId="urn:microsoft.com/office/officeart/2005/8/layout/vList2"/>
    <dgm:cxn modelId="{4BF35EFB-D921-4752-81D6-C3DD7D6ABDCD}" srcId="{D4136128-031E-4045-BAB2-CDCFD82E6EAA}" destId="{8A06ED8F-74BC-4F0C-853F-8260BD338304}" srcOrd="0" destOrd="0" parTransId="{1A94BEB3-122F-4313-AE2C-89E03FCC0C67}" sibTransId="{243291C0-DEE0-47FE-8CD6-17C635C2B65D}"/>
    <dgm:cxn modelId="{A4E7E53F-F2EE-4F3A-A88A-4C9D3CEC61E3}" type="presParOf" srcId="{F03DC257-0FE4-43C8-B402-832BD11C8196}" destId="{77170DD3-4955-42B0-BD82-6247625601C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25095B9-F32B-4463-9388-F54109D3065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07F519A-5F5E-4D58-8D84-BD56C551A161}">
      <dgm:prSet custT="1"/>
      <dgm:spPr/>
      <dgm:t>
        <a:bodyPr/>
        <a:lstStyle/>
        <a:p>
          <a:pPr rtl="0"/>
          <a:r>
            <a:rPr lang="cs-CZ" sz="2000" baseline="0" dirty="0" smtClean="0">
              <a:solidFill>
                <a:srgbClr val="002060"/>
              </a:solidFill>
              <a:hlinkClick xmlns:r="http://schemas.openxmlformats.org/officeDocument/2006/relationships" r:id="rId1" action="ppaction://hlinkfile"/>
            </a:rPr>
            <a:t>Hydraulický zvedák</a:t>
          </a:r>
          <a:endParaRPr lang="cs-CZ" sz="2000" baseline="0" dirty="0">
            <a:solidFill>
              <a:srgbClr val="002060"/>
            </a:solidFill>
          </a:endParaRPr>
        </a:p>
      </dgm:t>
    </dgm:pt>
    <dgm:pt modelId="{22EA22D5-501F-428E-BCC7-AC30EE7F8675}" type="parTrans" cxnId="{5FA40B3E-626E-4C8D-9CB4-69A57B208526}">
      <dgm:prSet/>
      <dgm:spPr/>
      <dgm:t>
        <a:bodyPr/>
        <a:lstStyle/>
        <a:p>
          <a:endParaRPr lang="cs-CZ"/>
        </a:p>
      </dgm:t>
    </dgm:pt>
    <dgm:pt modelId="{0D1949B2-7D8E-4C3D-886C-BE045200ED18}" type="sibTrans" cxnId="{5FA40B3E-626E-4C8D-9CB4-69A57B208526}">
      <dgm:prSet/>
      <dgm:spPr/>
      <dgm:t>
        <a:bodyPr/>
        <a:lstStyle/>
        <a:p>
          <a:endParaRPr lang="cs-CZ"/>
        </a:p>
      </dgm:t>
    </dgm:pt>
    <dgm:pt modelId="{8005208C-6DBB-4A71-8A9E-51DED0EC5D3D}" type="pres">
      <dgm:prSet presAssocID="{125095B9-F32B-4463-9388-F54109D3065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52D4A5A-1AF1-409A-B97F-731BB4830DD6}" type="pres">
      <dgm:prSet presAssocID="{007F519A-5F5E-4D58-8D84-BD56C551A161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F25482-430E-48F8-9195-07F494761268}" type="presOf" srcId="{125095B9-F32B-4463-9388-F54109D3065B}" destId="{8005208C-6DBB-4A71-8A9E-51DED0EC5D3D}" srcOrd="0" destOrd="0" presId="urn:microsoft.com/office/officeart/2005/8/layout/vList2"/>
    <dgm:cxn modelId="{8F2B0C6D-A32D-4F4E-8846-6E86F0BB2A27}" type="presOf" srcId="{007F519A-5F5E-4D58-8D84-BD56C551A161}" destId="{452D4A5A-1AF1-409A-B97F-731BB4830DD6}" srcOrd="0" destOrd="0" presId="urn:microsoft.com/office/officeart/2005/8/layout/vList2"/>
    <dgm:cxn modelId="{5FA40B3E-626E-4C8D-9CB4-69A57B208526}" srcId="{125095B9-F32B-4463-9388-F54109D3065B}" destId="{007F519A-5F5E-4D58-8D84-BD56C551A161}" srcOrd="0" destOrd="0" parTransId="{22EA22D5-501F-428E-BCC7-AC30EE7F8675}" sibTransId="{0D1949B2-7D8E-4C3D-886C-BE045200ED18}"/>
    <dgm:cxn modelId="{1837D2B0-B845-4215-BF03-FEF24667EBDA}" type="presParOf" srcId="{8005208C-6DBB-4A71-8A9E-51DED0EC5D3D}" destId="{452D4A5A-1AF1-409A-B97F-731BB4830DD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0C4B2A-287D-439C-8591-7CFBAFD0CFAC}">
      <dsp:nvSpPr>
        <dsp:cNvPr id="0" name=""/>
        <dsp:cNvSpPr/>
      </dsp:nvSpPr>
      <dsp:spPr>
        <a:xfrm>
          <a:off x="0" y="23141"/>
          <a:ext cx="794811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rId1"/>
            </a:rPr>
            <a:t>Kapka</a:t>
          </a:r>
          <a:endParaRPr lang="cs-CZ" sz="1700" kern="1200" dirty="0"/>
        </a:p>
      </dsp:txBody>
      <dsp:txXfrm>
        <a:off x="19904" y="43045"/>
        <a:ext cx="755003" cy="3679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170DD3-4955-42B0-BD82-6247625601C3}">
      <dsp:nvSpPr>
        <dsp:cNvPr id="0" name=""/>
        <dsp:cNvSpPr/>
      </dsp:nvSpPr>
      <dsp:spPr>
        <a:xfrm>
          <a:off x="0" y="93"/>
          <a:ext cx="2268252" cy="36914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>
              <a:solidFill>
                <a:srgbClr val="002060"/>
              </a:solidFill>
              <a:hlinkClick xmlns:r="http://schemas.openxmlformats.org/officeDocument/2006/relationships" r:id="rId1" action="ppaction://hlinkfile"/>
            </a:rPr>
            <a:t>Hydraulický lis</a:t>
          </a:r>
          <a:endParaRPr lang="cs-CZ" sz="2000" kern="1200" baseline="0" dirty="0">
            <a:solidFill>
              <a:srgbClr val="002060"/>
            </a:solidFill>
          </a:endParaRPr>
        </a:p>
      </dsp:txBody>
      <dsp:txXfrm>
        <a:off x="18020" y="18113"/>
        <a:ext cx="2232212" cy="3331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2D4A5A-1AF1-409A-B97F-731BB4830DD6}">
      <dsp:nvSpPr>
        <dsp:cNvPr id="0" name=""/>
        <dsp:cNvSpPr/>
      </dsp:nvSpPr>
      <dsp:spPr>
        <a:xfrm>
          <a:off x="0" y="93"/>
          <a:ext cx="2268252" cy="36914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>
              <a:solidFill>
                <a:srgbClr val="002060"/>
              </a:solidFill>
              <a:hlinkClick xmlns:r="http://schemas.openxmlformats.org/officeDocument/2006/relationships" r:id="rId1" action="ppaction://hlinkfile"/>
            </a:rPr>
            <a:t>Hydraulický zvedák</a:t>
          </a:r>
          <a:endParaRPr lang="cs-CZ" sz="2000" kern="1200" baseline="0" dirty="0">
            <a:solidFill>
              <a:srgbClr val="002060"/>
            </a:solidFill>
          </a:endParaRPr>
        </a:p>
      </dsp:txBody>
      <dsp:txXfrm>
        <a:off x="18020" y="18113"/>
        <a:ext cx="2232212" cy="3331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13" Type="http://schemas.openxmlformats.org/officeDocument/2006/relationships/diagramColors" Target="../diagrams/colors3.xml"/><Relationship Id="rId3" Type="http://schemas.openxmlformats.org/officeDocument/2006/relationships/image" Target="../media/image16.png"/><Relationship Id="rId7" Type="http://schemas.openxmlformats.org/officeDocument/2006/relationships/diagramQuickStyle" Target="../diagrams/quickStyle2.xml"/><Relationship Id="rId12" Type="http://schemas.openxmlformats.org/officeDocument/2006/relationships/diagramQuickStyle" Target="../diagrams/quickStyl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2.xml"/><Relationship Id="rId11" Type="http://schemas.openxmlformats.org/officeDocument/2006/relationships/diagramLayout" Target="../diagrams/layout3.xml"/><Relationship Id="rId5" Type="http://schemas.openxmlformats.org/officeDocument/2006/relationships/diagramData" Target="../diagrams/data2.xml"/><Relationship Id="rId10" Type="http://schemas.openxmlformats.org/officeDocument/2006/relationships/diagramData" Target="../diagrams/data3.xml"/><Relationship Id="rId4" Type="http://schemas.openxmlformats.org/officeDocument/2006/relationships/image" Target="../media/image17.png"/><Relationship Id="rId9" Type="http://schemas.microsoft.com/office/2007/relationships/diagramDrawing" Target="../diagrams/drawing2.xml"/><Relationship Id="rId14" Type="http://schemas.microsoft.com/office/2007/relationships/diagramDrawing" Target="../diagrams/drawing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8176230"/>
              </p:ext>
            </p:extLst>
          </p:nvPr>
        </p:nvGraphicFramePr>
        <p:xfrm>
          <a:off x="1043608" y="1628797"/>
          <a:ext cx="7199312" cy="4763824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448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_Mechanika tekutin – Pascalův zákon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svět práce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2.11.2012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8.11.2012, fyzika 1.C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1607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4405530"/>
              </p:ext>
            </p:extLst>
          </p:nvPr>
        </p:nvGraphicFramePr>
        <p:xfrm>
          <a:off x="827584" y="620688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Jsou zopakovány pojmy tekutina a kapalina.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Tekutina, kapalina, tlak.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 spuštění prezentace si žáci zopakují základní vlastnosti tekutin a kapalin. Pascalův zákon si mohou procvičit na příkladu.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spuštění animací je nutné nainstalovat výukové CD Fyzika zajímavě – kapaliny od firmy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PACHNER, vzdělávací software, s.r.o.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404664"/>
            <a:ext cx="8229600" cy="1143000"/>
          </a:xfrm>
        </p:spPr>
        <p:txBody>
          <a:bodyPr/>
          <a:lstStyle/>
          <a:p>
            <a:r>
              <a:rPr lang="cs-CZ" dirty="0" smtClean="0"/>
              <a:t>Tekutiny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67667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800" dirty="0" smtClean="0"/>
              <a:t>(kapaliny a plyny) nemají stálý tvar, ale mění ho podle tvaru nádoby (= jsou tekuté).</a:t>
            </a:r>
            <a:endParaRPr lang="cs-CZ" sz="2800" dirty="0">
              <a:sym typeface="Symbol"/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320709"/>
            <a:ext cx="87129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ym typeface="Symbol"/>
              </a:rPr>
              <a:t>Různé tekutiny mají různou tekutost, jejíž příčinou je vnitřní tření.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3208525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ym typeface="Symbol"/>
              </a:rPr>
              <a:t>Ideální tekutina nemá vnitřní tření.</a:t>
            </a:r>
            <a:endParaRPr lang="cs-CZ" sz="2800" dirty="0">
              <a:sym typeface="Symbol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3990872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ym typeface="Symbol"/>
              </a:rPr>
              <a:t>Ideální kapalina je dokonale tekutá a dokonale (zcela) nestlačitelná.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5274786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Ideální plyn je dokonale tekutý a dokonale (zcela) stlačitelný.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15067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8" grpId="0"/>
      <p:bldP spid="9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476672"/>
            <a:ext cx="38304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Vlastnosti kapalin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4232" y="1609636"/>
            <a:ext cx="762218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Stálý objem</a:t>
            </a:r>
          </a:p>
          <a:p>
            <a:endParaRPr lang="cs-CZ" sz="2800" dirty="0"/>
          </a:p>
          <a:p>
            <a:r>
              <a:rPr lang="cs-CZ" sz="2800" dirty="0" smtClean="0"/>
              <a:t>Vodorovný povrch (volná hladina)</a:t>
            </a:r>
          </a:p>
          <a:p>
            <a:endParaRPr lang="cs-CZ" sz="2800" dirty="0"/>
          </a:p>
          <a:p>
            <a:r>
              <a:rPr lang="cs-CZ" sz="2800" dirty="0" smtClean="0"/>
              <a:t>Viskozita (vnitřní tření)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Povrchové napětí</a:t>
            </a:r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5690" y="3717032"/>
            <a:ext cx="77347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Pozor: viskozita a hustota jsou dvě různé fyzikální veličiny (voda – olej)</a:t>
            </a:r>
            <a:endParaRPr lang="cs-CZ" sz="2400" dirty="0">
              <a:solidFill>
                <a:srgbClr val="002060"/>
              </a:solidFill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828015833"/>
              </p:ext>
            </p:extLst>
          </p:nvPr>
        </p:nvGraphicFramePr>
        <p:xfrm>
          <a:off x="899592" y="5301208"/>
          <a:ext cx="794812" cy="430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0982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Graphic spid="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260648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Pascalův zákon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908720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cap="all" dirty="0"/>
              <a:t>Působením vnější tlakové síly na povrch kapaliny v uzavřené nádobě vznikne ve všech místech kapaliny stejný tlak.</a:t>
            </a:r>
            <a:endParaRPr lang="cs-CZ" sz="2400" b="1" u="sng" cap="all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276872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Využití Pascalova zákona: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60851" y="2276872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HYDRAULICKÁ ZAŘÍZENÍ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29712"/>
            <a:ext cx="2628292" cy="2238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347864" y="3573015"/>
                <a:ext cx="172819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p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p</m:t>
                        </m:r>
                      </m:e>
                      <m:sub>
                        <m:r>
                          <a:rPr lang="cs-CZ" sz="2400" b="0" i="0" smtClean="0">
                            <a:latin typeface="Cambria Math"/>
                          </a:rPr>
                          <m:t>1 </m:t>
                        </m:r>
                      </m:sub>
                    </m:sSub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0" smtClean="0">
                            <a:latin typeface="Cambria Math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cs-CZ" sz="2400" i="0">
                            <a:latin typeface="Cambria Math"/>
                          </a:rPr>
                          <m:t>p</m:t>
                        </m:r>
                      </m:e>
                      <m:sub>
                        <m:r>
                          <a:rPr lang="cs-CZ" sz="2400" b="0" i="0" smtClean="0">
                            <a:latin typeface="Cambria Math"/>
                          </a:rPr>
                          <m:t>2</m:t>
                        </m:r>
                        <m:r>
                          <a:rPr lang="cs-CZ" sz="2400" i="0"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3573015"/>
                <a:ext cx="1728192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5282"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004048" y="3515135"/>
                <a:ext cx="1656184" cy="6680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 b="0" i="0" smtClean="0">
                                <a:latin typeface="Cambria Math"/>
                              </a:rPr>
                              <m:t>F</m:t>
                            </m:r>
                          </m:e>
                          <m:sub>
                            <m:r>
                              <a:rPr lang="cs-CZ" sz="2400" b="0" i="0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 b="0" i="0" smtClean="0">
                                <a:latin typeface="Cambria Math"/>
                              </a:rPr>
                              <m:t>S</m:t>
                            </m:r>
                          </m:e>
                          <m:sub>
                            <m:r>
                              <a:rPr lang="cs-CZ" sz="2400" b="0" i="0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cs-CZ" sz="2400" i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 i="0">
                                <a:latin typeface="Cambria Math"/>
                              </a:rPr>
                              <m:t>F</m:t>
                            </m:r>
                          </m:e>
                          <m:sub>
                            <m:r>
                              <a:rPr lang="cs-CZ" sz="2400" b="0" i="0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 i="0">
                                <a:latin typeface="Cambria Math"/>
                              </a:rPr>
                              <m:t>S</m:t>
                            </m:r>
                          </m:e>
                          <m:sub>
                            <m:r>
                              <a:rPr lang="cs-CZ" sz="2400" b="0" i="0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400" dirty="0" smtClean="0"/>
                  <a:t> </a:t>
                </a:r>
                <a:endParaRPr lang="cs-CZ" sz="24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3515135"/>
                <a:ext cx="1656184" cy="668068"/>
              </a:xfrm>
              <a:prstGeom prst="rect">
                <a:avLst/>
              </a:prstGeom>
              <a:blipFill rotWithShape="1">
                <a:blip r:embed="rId4"/>
                <a:stretch>
                  <a:fillRect b="-2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2951820" y="4581128"/>
            <a:ext cx="601266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Malá síla, která působí na malý píst vyvolá velkou sílu, která působí na velký píst.</a:t>
            </a:r>
            <a:endParaRPr lang="cs-CZ" sz="2400" b="1" u="sng" dirty="0" smtClean="0"/>
          </a:p>
          <a:p>
            <a:endParaRPr lang="cs-CZ" dirty="0"/>
          </a:p>
        </p:txBody>
      </p:sp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4117932586"/>
              </p:ext>
            </p:extLst>
          </p:nvPr>
        </p:nvGraphicFramePr>
        <p:xfrm>
          <a:off x="683568" y="5805264"/>
          <a:ext cx="2268252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1615813363"/>
              </p:ext>
            </p:extLst>
          </p:nvPr>
        </p:nvGraphicFramePr>
        <p:xfrm>
          <a:off x="683568" y="6304438"/>
          <a:ext cx="2268252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</p:spTree>
    <p:extLst>
      <p:ext uri="{BB962C8B-B14F-4D97-AF65-F5344CB8AC3E}">
        <p14:creationId xmlns:p14="http://schemas.microsoft.com/office/powerpoint/2010/main" val="3991361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9" grpId="0"/>
      <p:bldGraphic spid="12" grpId="0">
        <p:bldAsOne/>
      </p:bldGraphic>
      <p:bldGraphic spid="11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95536" y="548680"/>
                <a:ext cx="8280920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tx1"/>
                    </a:solidFill>
                  </a:rPr>
                  <a:t>Jak velkou silou musíme působit na píst o ploše 20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cm</m:t>
                        </m:r>
                      </m:e>
                      <m:sup>
                        <m:r>
                          <a:rPr lang="cs-CZ" sz="28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</a:rPr>
                  <a:t>, aby vyvolal sílu 10 kN na píst o ploše 5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d</m:t>
                        </m:r>
                        <m:r>
                          <m:rPr>
                            <m:sty m:val="p"/>
                          </m:rPr>
                          <a:rPr lang="cs-CZ" sz="2800">
                            <a:latin typeface="Cambria Math"/>
                          </a:rPr>
                          <m:t>m</m:t>
                        </m:r>
                      </m:e>
                      <m:sup>
                        <m:r>
                          <a:rPr lang="cs-CZ" sz="280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</a:rPr>
                  <a:t>?</a:t>
                </a:r>
                <a:endParaRPr lang="cs-CZ" sz="28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48680"/>
                <a:ext cx="8280920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546" t="-5732" r="-1473" b="-171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04667" y="2048689"/>
                <a:ext cx="207656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400" b="0" i="0" dirty="0" smtClean="0">
                            <a:latin typeface="Cambria Math"/>
                          </a:rPr>
                          <m:t>S</m:t>
                        </m:r>
                      </m:e>
                      <m:sub>
                        <m:r>
                          <a:rPr lang="cs-CZ" sz="2400" i="0" dirty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i="0" dirty="0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 = 20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400" b="0" i="0">
                            <a:latin typeface="Cambria Math"/>
                          </a:rPr>
                          <m:t>cm</m:t>
                        </m:r>
                      </m:e>
                      <m:sup>
                        <m:r>
                          <a:rPr lang="cs-CZ" sz="2400" b="0" i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4667" y="2048689"/>
                <a:ext cx="2076564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587"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80603" y="2540117"/>
                <a:ext cx="189977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400" dirty="0">
                            <a:latin typeface="Cambria Math"/>
                          </a:rPr>
                          <m:t>F</m:t>
                        </m:r>
                      </m:e>
                      <m:sub>
                        <m:r>
                          <a:rPr lang="cs-CZ" sz="2400" b="0" i="0" dirty="0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i="1" dirty="0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 smtClean="0"/>
                  <a:t> = 10 kN</a:t>
                </a:r>
                <a:endParaRPr lang="cs-CZ" sz="24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0603" y="2540117"/>
                <a:ext cx="1899772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641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904667" y="2983838"/>
                <a:ext cx="187220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400" dirty="0">
                            <a:latin typeface="Cambria Math"/>
                          </a:rPr>
                          <m:t>S</m:t>
                        </m:r>
                      </m:e>
                      <m:sub>
                        <m:r>
                          <a:rPr lang="cs-CZ" sz="2400" b="0" i="0" dirty="0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dirty="0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/>
                  <a:t> = </a:t>
                </a:r>
                <a:r>
                  <a:rPr lang="cs-CZ" sz="2400" dirty="0" smtClean="0"/>
                  <a:t>5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d</m:t>
                        </m:r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m</m:t>
                        </m:r>
                      </m:e>
                      <m:sup>
                        <m:r>
                          <a:rPr lang="cs-CZ" sz="240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4667" y="2983838"/>
                <a:ext cx="1872208" cy="461665"/>
              </a:xfrm>
              <a:prstGeom prst="rect">
                <a:avLst/>
              </a:prstGeom>
              <a:blipFill rotWithShape="1">
                <a:blip r:embed="rId5"/>
                <a:stretch>
                  <a:fillRect l="-649"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850563" y="3584001"/>
                <a:ext cx="1092386" cy="6680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>
                                <a:latin typeface="Cambria Math"/>
                              </a:rPr>
                              <m:t>F</m:t>
                            </m:r>
                          </m:e>
                          <m:sub>
                            <m:r>
                              <a:rPr lang="cs-CZ" sz="240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>
                                <a:latin typeface="Cambria Math"/>
                              </a:rPr>
                              <m:t>S</m:t>
                            </m:r>
                          </m:e>
                          <m:sub>
                            <m:r>
                              <a:rPr lang="cs-CZ" sz="240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cs-CZ" sz="2400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>
                                <a:latin typeface="Cambria Math"/>
                              </a:rPr>
                              <m:t>F</m:t>
                            </m:r>
                          </m:e>
                          <m:sub>
                            <m:r>
                              <a:rPr lang="cs-CZ" sz="240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>
                                <a:latin typeface="Cambria Math"/>
                              </a:rPr>
                              <m:t>S</m:t>
                            </m:r>
                          </m:e>
                          <m:sub>
                            <m:r>
                              <a:rPr lang="cs-CZ" sz="240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400" dirty="0"/>
                  <a:t> </a:t>
                </a: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0563" y="3584001"/>
                <a:ext cx="1092386" cy="668068"/>
              </a:xfrm>
              <a:prstGeom prst="rect">
                <a:avLst/>
              </a:prstGeom>
              <a:blipFill rotWithShape="1">
                <a:blip r:embed="rId6"/>
                <a:stretch>
                  <a:fillRect b="-18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669680" y="3214669"/>
            <a:ext cx="40463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________________________________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1484" y="5865176"/>
            <a:ext cx="58747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malý píst musíme působit silou 400 N.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25923" y="1584265"/>
                <a:ext cx="202143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dirty="0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cs-CZ" sz="2400" dirty="0">
                              <a:latin typeface="Cambria Math"/>
                            </a:rPr>
                            <m:t>F</m:t>
                          </m:r>
                        </m:e>
                        <m:sub>
                          <m:r>
                            <a:rPr lang="cs-CZ" sz="2400" b="0" i="0" dirty="0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 i="1" dirty="0">
                          <a:latin typeface="Cambria Math"/>
                        </a:rPr>
                        <m:t> </m:t>
                      </m:r>
                      <m:r>
                        <m:rPr>
                          <m:nor/>
                        </m:rPr>
                        <a:rPr lang="cs-CZ" sz="2400" dirty="0"/>
                        <m:t> = </m:t>
                      </m:r>
                      <m:r>
                        <a:rPr lang="cs-CZ" sz="2400" b="0" i="0" dirty="0" smtClean="0">
                          <a:latin typeface="Cambria Math"/>
                        </a:rPr>
                        <m:t>? </m:t>
                      </m:r>
                      <m:r>
                        <a:rPr lang="cs-CZ" sz="2400" i="0" dirty="0" smtClean="0">
                          <a:latin typeface="Cambria Math"/>
                        </a:rPr>
                        <m:t>(</m:t>
                      </m:r>
                      <m:r>
                        <m:rPr>
                          <m:sty m:val="p"/>
                        </m:rPr>
                        <a:rPr lang="cs-CZ" sz="2400" b="0" i="0" dirty="0" smtClean="0">
                          <a:latin typeface="Cambria Math"/>
                        </a:rPr>
                        <m:t>N</m:t>
                      </m:r>
                      <m:r>
                        <a:rPr lang="cs-CZ" sz="2400" b="0" i="0" dirty="0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5923" y="1584265"/>
                <a:ext cx="2021431" cy="461665"/>
              </a:xfrm>
              <a:prstGeom prst="rect">
                <a:avLst/>
              </a:prstGeom>
              <a:blipFill rotWithShape="1">
                <a:blip r:embed="rId7"/>
                <a:stretch>
                  <a:fillRect b="-171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3231221" y="5078384"/>
            <a:ext cx="11840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= </a:t>
            </a:r>
            <a:r>
              <a:rPr lang="cs-CZ" sz="2400" dirty="0" smtClean="0"/>
              <a:t>400 N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509893" y="2045930"/>
                <a:ext cx="169218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/>
                  <a:t>= </a:t>
                </a:r>
                <a:r>
                  <a:rPr lang="cs-CZ" sz="2400" dirty="0" smtClean="0"/>
                  <a:t>0,002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400" i="0">
                            <a:latin typeface="Cambria Math"/>
                          </a:rPr>
                          <m:t>m</m:t>
                        </m:r>
                      </m:e>
                      <m:sup>
                        <m:r>
                          <a:rPr lang="cs-CZ" sz="2400" i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9893" y="2045930"/>
                <a:ext cx="1692188" cy="461665"/>
              </a:xfrm>
              <a:prstGeom prst="rect">
                <a:avLst/>
              </a:prstGeom>
              <a:blipFill rotWithShape="1">
                <a:blip r:embed="rId8"/>
                <a:stretch>
                  <a:fillRect l="-5776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415827" y="2983837"/>
                <a:ext cx="194421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/>
                  <a:t>= </a:t>
                </a:r>
                <a:r>
                  <a:rPr lang="cs-CZ" sz="2400" dirty="0" smtClean="0"/>
                  <a:t>0, 05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400">
                            <a:latin typeface="Cambria Math"/>
                          </a:rPr>
                          <m:t>m</m:t>
                        </m:r>
                      </m:e>
                      <m:sup>
                        <m:r>
                          <a:rPr lang="cs-CZ" sz="240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5827" y="2983837"/>
                <a:ext cx="1944216" cy="461665"/>
              </a:xfrm>
              <a:prstGeom prst="rect">
                <a:avLst/>
              </a:prstGeom>
              <a:blipFill rotWithShape="1">
                <a:blip r:embed="rId9"/>
                <a:stretch>
                  <a:fillRect l="-4702"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2379823" y="2522173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10 000 N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814657" y="4316578"/>
                <a:ext cx="2052228" cy="6680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dirty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400" dirty="0">
                            <a:latin typeface="Cambria Math"/>
                          </a:rPr>
                          <m:t>F</m:t>
                        </m:r>
                      </m:e>
                      <m:sub>
                        <m:r>
                          <a:rPr lang="cs-CZ" sz="2400" dirty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>
                                <a:latin typeface="Cambria Math"/>
                              </a:rPr>
                              <m:t>F</m:t>
                            </m:r>
                          </m:e>
                          <m:sub>
                            <m:r>
                              <a:rPr lang="cs-CZ" sz="240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400">
                                <a:latin typeface="Cambria Math"/>
                              </a:rPr>
                              <m:t>S</m:t>
                            </m:r>
                          </m:e>
                          <m:sub>
                            <m:r>
                              <a:rPr lang="cs-CZ" sz="240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 .</m:t>
                    </m:r>
                    <m:sSub>
                      <m:sSubPr>
                        <m:ctrlPr>
                          <a:rPr lang="cs-CZ" sz="2400" i="1" dirty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400" dirty="0">
                            <a:latin typeface="Cambria Math"/>
                          </a:rPr>
                          <m:t>S</m:t>
                        </m:r>
                      </m:e>
                      <m:sub>
                        <m:r>
                          <a:rPr lang="cs-CZ" sz="2400" dirty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4657" y="4316578"/>
                <a:ext cx="2052228" cy="668068"/>
              </a:xfrm>
              <a:prstGeom prst="rect">
                <a:avLst/>
              </a:prstGeom>
              <a:blipFill rotWithShape="1">
                <a:blip r:embed="rId10"/>
                <a:stretch>
                  <a:fillRect b="-18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814656" y="4982044"/>
                <a:ext cx="2541331" cy="6543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400" dirty="0">
                            <a:latin typeface="Cambria Math"/>
                          </a:rPr>
                          <m:t>F</m:t>
                        </m:r>
                      </m:e>
                      <m:sub>
                        <m:r>
                          <a:rPr lang="cs-CZ" sz="2400" dirty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400" dirty="0" smtClean="0"/>
                  <a:t> =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10 000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0,05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.</m:t>
                    </m:r>
                    <m:r>
                      <a:rPr lang="cs-CZ" sz="2400" b="0" i="1" dirty="0" smtClean="0">
                        <a:latin typeface="Cambria Math"/>
                      </a:rPr>
                      <m:t>0,002</m:t>
                    </m:r>
                  </m:oMath>
                </a14:m>
                <a:endParaRPr lang="cs-CZ" sz="2400" dirty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4656" y="4982044"/>
                <a:ext cx="2541331" cy="654346"/>
              </a:xfrm>
              <a:prstGeom prst="rect">
                <a:avLst/>
              </a:prstGeom>
              <a:blipFill rotWithShape="1">
                <a:blip r:embed="rId11"/>
                <a:stretch>
                  <a:fillRect b="-37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84122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9" grpId="0"/>
      <p:bldP spid="10" grpId="0"/>
      <p:bldP spid="11" grpId="0"/>
      <p:bldP spid="14" grpId="0"/>
      <p:bldP spid="15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7828" y="184482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http://t2.gstatic.com/images?q=tbn:ANd9GcRRPDXPb76GEqFMrV0frJN9O8mND4qxUWPURjDIBKjC4YGS9uJ3cQ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76470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Citace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76754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156</TotalTime>
  <Words>464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Tekutiny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35</cp:revision>
  <dcterms:created xsi:type="dcterms:W3CDTF">2012-11-11T12:29:55Z</dcterms:created>
  <dcterms:modified xsi:type="dcterms:W3CDTF">2013-10-30T13:27:01Z</dcterms:modified>
</cp:coreProperties>
</file>