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9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5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85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4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9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3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4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4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3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42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urbulentn%C3%AD_proud%C4%9Bn%C3%AD" TargetMode="External"/><Relationship Id="rId2" Type="http://schemas.openxmlformats.org/officeDocument/2006/relationships/hyperlink" Target="http://cs.wikipedia.org/wiki/Lamin%C3%A1rn%C3%AD_proud%C4%9Bn%C3%AD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4944964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449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_Proudění tekutiny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životní prostředí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2.1.2013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18.1.2013, fyzika 1.L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3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1607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0989242"/>
              </p:ext>
            </p:extLst>
          </p:nvPr>
        </p:nvGraphicFramePr>
        <p:xfrm>
          <a:off x="899592" y="692696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Jsou vysvětleny základní pojmy z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dynamiky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tekutin.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Proudění tekutiny, rovnice kontinuity, Bernoulliho rovnice.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Žáci se seznámí se základními pojmy z dynamiky tekutin, typy proudění a se změnami vlastností kapalin při proudění v závislosti na průměru potrubí.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369530"/>
            <a:ext cx="65619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Základní pojmy dynamiky tekutin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6447" y="1196752"/>
            <a:ext cx="89644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Proudění tekutiny </a:t>
            </a:r>
            <a:r>
              <a:rPr lang="cs-CZ" sz="3200" dirty="0" smtClean="0"/>
              <a:t>= pohyb tekutiny v </a:t>
            </a:r>
            <a:r>
              <a:rPr lang="cs-CZ" sz="3200" u="sng" dirty="0" smtClean="0"/>
              <a:t>jednom</a:t>
            </a:r>
            <a:r>
              <a:rPr lang="cs-CZ" sz="3200" dirty="0" smtClean="0"/>
              <a:t> směru:</a:t>
            </a:r>
          </a:p>
          <a:p>
            <a:pPr marL="514350" indent="-514350">
              <a:buAutoNum type="alphaLcParenR"/>
            </a:pPr>
            <a:r>
              <a:rPr lang="cs-CZ" sz="3200" b="1" dirty="0" smtClean="0"/>
              <a:t>Stacionární</a:t>
            </a:r>
            <a:r>
              <a:rPr lang="cs-CZ" sz="3200" dirty="0" smtClean="0"/>
              <a:t> (v daném místě tekutiny se nemění její rychlost v závislosti na čase).</a:t>
            </a:r>
          </a:p>
          <a:p>
            <a:pPr marL="514350" indent="-514350">
              <a:buAutoNum type="alphaLcParenR"/>
            </a:pPr>
            <a:r>
              <a:rPr lang="cs-CZ" sz="3200" b="1" dirty="0" smtClean="0"/>
              <a:t>Nestacionární</a:t>
            </a:r>
            <a:r>
              <a:rPr lang="cs-CZ" sz="3200" dirty="0" smtClean="0"/>
              <a:t> (v daném místě tekutiny se její rychlost na čase mění).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2892" y="3803357"/>
            <a:ext cx="887804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Pohyb částic tekutiny se popisuje pomocí proudnic.</a:t>
            </a:r>
          </a:p>
          <a:p>
            <a:r>
              <a:rPr lang="cs-CZ" sz="3200" b="1" dirty="0" smtClean="0"/>
              <a:t>Proudnice</a:t>
            </a:r>
            <a:r>
              <a:rPr lang="cs-CZ" sz="3200" dirty="0" smtClean="0"/>
              <a:t> je taková myšlená čára, že tečna sestrojená v jejím libovolném bodě určuje směr rychlosti pohybující se částice tekutiny. </a:t>
            </a:r>
          </a:p>
          <a:p>
            <a:r>
              <a:rPr lang="cs-CZ" sz="3200" dirty="0" smtClean="0"/>
              <a:t>(Každým bodem kapaliny prochází právě jedna proudnice.)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9150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42493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Proudění dělíme na: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Laminární (při malých rychlostech</a:t>
            </a:r>
            <a:r>
              <a:rPr lang="en-US" sz="3200" dirty="0" smtClean="0"/>
              <a:t>;</a:t>
            </a:r>
            <a:r>
              <a:rPr lang="cs-CZ" sz="3200" dirty="0" smtClean="0"/>
              <a:t> rovnoběžné vektory rychlosti)</a:t>
            </a:r>
          </a:p>
          <a:p>
            <a:pPr marL="514350" indent="-514350">
              <a:buAutoNum type="alphaLcParenR"/>
            </a:pPr>
            <a:endParaRPr lang="cs-CZ" sz="3200" dirty="0"/>
          </a:p>
          <a:p>
            <a:r>
              <a:rPr lang="cs-CZ" sz="3200" dirty="0" smtClean="0">
                <a:hlinkClick r:id="rId2"/>
              </a:rPr>
              <a:t>Laminární proudění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3861048"/>
            <a:ext cx="842493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lphaLcParenR" startAt="2"/>
            </a:pPr>
            <a:r>
              <a:rPr lang="cs-CZ" sz="3200" dirty="0" smtClean="0"/>
              <a:t>Turbulentní (při větších rychlostech</a:t>
            </a:r>
            <a:r>
              <a:rPr lang="en-US" sz="3200" dirty="0" smtClean="0"/>
              <a:t>;</a:t>
            </a:r>
            <a:r>
              <a:rPr lang="cs-CZ" sz="3200" dirty="0" smtClean="0"/>
              <a:t> proudnice se rozpadají a víří)</a:t>
            </a:r>
          </a:p>
          <a:p>
            <a:endParaRPr lang="cs-CZ" sz="3200" dirty="0"/>
          </a:p>
          <a:p>
            <a:r>
              <a:rPr lang="cs-CZ" sz="3200" dirty="0" smtClean="0">
                <a:hlinkClick r:id="rId3"/>
              </a:rPr>
              <a:t>Turbulentní proudění</a:t>
            </a:r>
            <a:r>
              <a:rPr lang="cs-CZ" sz="3200" dirty="0" smtClean="0"/>
              <a:t>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72710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395536" y="188640"/>
                <a:ext cx="8424936" cy="22885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Objem kapaliny, který proteče daným průřezem trubice za jednotku času, se nazývá </a:t>
                </a:r>
                <a:r>
                  <a:rPr lang="cs-CZ" sz="3200" b="1" dirty="0" smtClean="0"/>
                  <a:t>objemový průtok   Q</a:t>
                </a:r>
                <a:r>
                  <a:rPr lang="cs-CZ" sz="3200" b="1" baseline="-25000" dirty="0" smtClean="0"/>
                  <a:t>V</a:t>
                </a:r>
                <a:r>
                  <a:rPr lang="cs-CZ" sz="3200" b="1" dirty="0" smtClean="0"/>
                  <a:t>.</a:t>
                </a:r>
                <a:r>
                  <a:rPr lang="cs-CZ" sz="3200" dirty="0" smtClean="0"/>
                  <a:t> </a:t>
                </a:r>
                <a:endParaRPr lang="cs-CZ" sz="3200" dirty="0"/>
              </a:p>
              <a:p>
                <a:pPr algn="ctr"/>
                <a:r>
                  <a:rPr lang="cs-CZ" sz="3200" b="1" dirty="0"/>
                  <a:t>Q</a:t>
                </a:r>
                <a:r>
                  <a:rPr lang="cs-CZ" sz="3200" b="1" baseline="-25000" dirty="0"/>
                  <a:t>V</a:t>
                </a:r>
                <a:r>
                  <a:rPr lang="cs-CZ" sz="3200" b="1" dirty="0" smtClean="0"/>
                  <a:t>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latin typeface="Cambria Math"/>
                          </a:rPr>
                          <m:t>𝐕</m:t>
                        </m:r>
                      </m:num>
                      <m:den>
                        <m:r>
                          <a:rPr lang="cs-CZ" sz="3200" b="1" i="0" smtClean="0">
                            <a:latin typeface="Cambria Math"/>
                          </a:rPr>
                          <m:t>𝐭</m:t>
                        </m:r>
                      </m:den>
                    </m:f>
                  </m:oMath>
                </a14:m>
                <a:r>
                  <a:rPr lang="cs-CZ" sz="3200" b="1" dirty="0" smtClean="0"/>
                  <a:t>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 smtClean="0">
                            <a:latin typeface="Cambria Math"/>
                          </a:rPr>
                          <m:t>𝐒</m:t>
                        </m:r>
                        <m:r>
                          <a:rPr lang="cs-CZ" sz="3200" b="1" i="0" smtClean="0">
                            <a:latin typeface="Cambria Math"/>
                          </a:rPr>
                          <m:t>.</m:t>
                        </m:r>
                        <m:r>
                          <a:rPr lang="cs-CZ" sz="3200" b="1" i="0" smtClean="0">
                            <a:latin typeface="Cambria Math"/>
                          </a:rPr>
                          <m:t>𝐥</m:t>
                        </m:r>
                      </m:num>
                      <m:den>
                        <m:r>
                          <a:rPr lang="cs-CZ" sz="3200" b="1" i="0" smtClean="0">
                            <a:latin typeface="Cambria Math"/>
                          </a:rPr>
                          <m:t>𝐭</m:t>
                        </m:r>
                      </m:den>
                    </m:f>
                  </m:oMath>
                </a14:m>
                <a:r>
                  <a:rPr lang="cs-CZ" sz="3200" b="1" dirty="0" smtClean="0"/>
                  <a:t>  =  S . v   </a:t>
                </a:r>
                <a:r>
                  <a:rPr lang="en-US" sz="3200" b="1" dirty="0" smtClean="0"/>
                  <a:t>[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US" sz="32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en-US" sz="3200" b="1" i="0" smtClean="0">
                            <a:latin typeface="Cambria Math"/>
                          </a:rPr>
                          <m:t>𝐦</m:t>
                        </m:r>
                        <m:r>
                          <a:rPr lang="cs-CZ" sz="3200" b="1" i="0" baseline="30000" smtClean="0"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0" smtClean="0">
                            <a:latin typeface="Cambria Math"/>
                          </a:rPr>
                          <m:t>𝐬</m:t>
                        </m:r>
                      </m:den>
                    </m:f>
                  </m:oMath>
                </a14:m>
                <a:r>
                  <a:rPr lang="en-US" sz="3200" b="1" dirty="0" smtClean="0"/>
                  <a:t>]</a:t>
                </a:r>
                <a:endParaRPr lang="cs-CZ" sz="3200" b="1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88640"/>
                <a:ext cx="8424936" cy="2288512"/>
              </a:xfrm>
              <a:prstGeom prst="rect">
                <a:avLst/>
              </a:prstGeom>
              <a:blipFill rotWithShape="1">
                <a:blip r:embed="rId2"/>
                <a:stretch>
                  <a:fillRect l="-1881" t="-3467" b="-37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395536" y="2636912"/>
            <a:ext cx="842493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Rovnice kontinuity </a:t>
            </a:r>
            <a:r>
              <a:rPr lang="cs-CZ" sz="3200" dirty="0"/>
              <a:t>(spojitosti)</a:t>
            </a:r>
          </a:p>
          <a:p>
            <a:r>
              <a:rPr lang="cs-CZ" sz="3200" dirty="0" smtClean="0"/>
              <a:t>Vzhledem k tomu, že ideální kapalina je nestlačitelná, nemůže se při proudění v žádném místě trubice hromadit. Platí: </a:t>
            </a:r>
            <a:r>
              <a:rPr lang="cs-CZ" sz="3200" b="1" dirty="0"/>
              <a:t>Q</a:t>
            </a:r>
            <a:r>
              <a:rPr lang="cs-CZ" sz="3200" b="1" baseline="-25000" dirty="0"/>
              <a:t>V</a:t>
            </a:r>
            <a:r>
              <a:rPr lang="cs-CZ" sz="3200" b="1" dirty="0"/>
              <a:t> </a:t>
            </a:r>
            <a:r>
              <a:rPr lang="cs-CZ" sz="3200" b="1" dirty="0" smtClean="0"/>
              <a:t>= S . v = konst.</a:t>
            </a:r>
          </a:p>
          <a:p>
            <a:r>
              <a:rPr lang="cs-CZ" sz="3200" b="1" dirty="0" smtClean="0"/>
              <a:t>Při ustáleném proudění ideální kapaliny je součin obsahu průřezu </a:t>
            </a:r>
            <a:r>
              <a:rPr lang="cs-CZ" sz="3200" b="1" dirty="0" smtClean="0">
                <a:solidFill>
                  <a:srgbClr val="0000FF"/>
                </a:solidFill>
              </a:rPr>
              <a:t>S</a:t>
            </a:r>
            <a:r>
              <a:rPr lang="cs-CZ" sz="3200" b="1" dirty="0" smtClean="0"/>
              <a:t> a velikosti rychlosti </a:t>
            </a:r>
            <a:r>
              <a:rPr lang="cs-CZ" sz="3200" b="1" dirty="0" smtClean="0">
                <a:solidFill>
                  <a:srgbClr val="0000FF"/>
                </a:solidFill>
              </a:rPr>
              <a:t>v</a:t>
            </a:r>
            <a:r>
              <a:rPr lang="cs-CZ" sz="3200" b="1" dirty="0" smtClean="0"/>
              <a:t> proudící kapaliny v každém místě trubice stejný. </a:t>
            </a:r>
          </a:p>
          <a:p>
            <a:pPr algn="ctr"/>
            <a:r>
              <a:rPr lang="cs-CZ" sz="3200" b="1" dirty="0" smtClean="0">
                <a:solidFill>
                  <a:srgbClr val="0000FF"/>
                </a:solidFill>
              </a:rPr>
              <a:t>Q</a:t>
            </a:r>
            <a:r>
              <a:rPr lang="cs-CZ" sz="3200" b="1" baseline="-25000" dirty="0" smtClean="0">
                <a:solidFill>
                  <a:srgbClr val="0000FF"/>
                </a:solidFill>
              </a:rPr>
              <a:t>V1</a:t>
            </a:r>
            <a:r>
              <a:rPr lang="cs-CZ" sz="3200" b="1" dirty="0" smtClean="0">
                <a:solidFill>
                  <a:srgbClr val="0000FF"/>
                </a:solidFill>
              </a:rPr>
              <a:t> = Q</a:t>
            </a:r>
            <a:r>
              <a:rPr lang="cs-CZ" sz="3200" b="1" baseline="-25000" dirty="0" smtClean="0">
                <a:solidFill>
                  <a:srgbClr val="0000FF"/>
                </a:solidFill>
              </a:rPr>
              <a:t>V2                    </a:t>
            </a:r>
            <a:r>
              <a:rPr lang="cs-CZ" sz="3200" b="1" dirty="0" smtClean="0">
                <a:solidFill>
                  <a:srgbClr val="0000FF"/>
                </a:solidFill>
              </a:rPr>
              <a:t>S</a:t>
            </a:r>
            <a:r>
              <a:rPr lang="cs-CZ" sz="3200" b="1" baseline="-25000" dirty="0" smtClean="0">
                <a:solidFill>
                  <a:srgbClr val="0000FF"/>
                </a:solidFill>
              </a:rPr>
              <a:t>1</a:t>
            </a:r>
            <a:r>
              <a:rPr lang="cs-CZ" sz="3200" b="1" dirty="0" smtClean="0">
                <a:solidFill>
                  <a:srgbClr val="0000FF"/>
                </a:solidFill>
              </a:rPr>
              <a:t> . v</a:t>
            </a:r>
            <a:r>
              <a:rPr lang="cs-CZ" sz="3200" b="1" baseline="-25000" dirty="0" smtClean="0">
                <a:solidFill>
                  <a:srgbClr val="0000FF"/>
                </a:solidFill>
              </a:rPr>
              <a:t>1</a:t>
            </a:r>
            <a:r>
              <a:rPr lang="cs-CZ" sz="3200" b="1" dirty="0" smtClean="0">
                <a:solidFill>
                  <a:srgbClr val="0000FF"/>
                </a:solidFill>
              </a:rPr>
              <a:t> =</a:t>
            </a:r>
            <a:r>
              <a:rPr lang="cs-CZ" sz="3200" b="1" dirty="0">
                <a:solidFill>
                  <a:srgbClr val="0000FF"/>
                </a:solidFill>
              </a:rPr>
              <a:t> </a:t>
            </a:r>
            <a:r>
              <a:rPr lang="cs-CZ" sz="3200" b="1" dirty="0" smtClean="0">
                <a:solidFill>
                  <a:srgbClr val="0000FF"/>
                </a:solidFill>
              </a:rPr>
              <a:t>S</a:t>
            </a:r>
            <a:r>
              <a:rPr lang="cs-CZ" sz="3200" b="1" baseline="-25000" dirty="0" smtClean="0">
                <a:solidFill>
                  <a:srgbClr val="0000FF"/>
                </a:solidFill>
              </a:rPr>
              <a:t>2</a:t>
            </a:r>
            <a:r>
              <a:rPr lang="cs-CZ" sz="3200" b="1" dirty="0" smtClean="0">
                <a:solidFill>
                  <a:srgbClr val="0000FF"/>
                </a:solidFill>
              </a:rPr>
              <a:t> . v</a:t>
            </a:r>
            <a:r>
              <a:rPr lang="cs-CZ" sz="3200" b="1" baseline="-25000" dirty="0" smtClean="0">
                <a:solidFill>
                  <a:srgbClr val="0000FF"/>
                </a:solidFill>
              </a:rPr>
              <a:t>2</a:t>
            </a:r>
            <a:endParaRPr lang="cs-CZ" sz="3200" dirty="0">
              <a:solidFill>
                <a:srgbClr val="0000FF"/>
              </a:solidFill>
            </a:endParaRPr>
          </a:p>
        </p:txBody>
      </p:sp>
      <p:sp>
        <p:nvSpPr>
          <p:cNvPr id="4" name="Šipka doprava se zářezem 3"/>
          <p:cNvSpPr/>
          <p:nvPr/>
        </p:nvSpPr>
        <p:spPr>
          <a:xfrm>
            <a:off x="3885367" y="6309462"/>
            <a:ext cx="614625" cy="143729"/>
          </a:xfrm>
          <a:prstGeom prst="notched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913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7848" y="260648"/>
            <a:ext cx="835292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zúžené části potrubí proudí kapalina větší rychlostí a má tedy i větší kinetickou energii. </a:t>
            </a:r>
          </a:p>
          <a:p>
            <a:r>
              <a:rPr lang="cs-CZ" sz="3200" dirty="0" smtClean="0"/>
              <a:t>Z hlediska zákona zachování energie roste kinetická energie na úkor energie potenciální.</a:t>
            </a:r>
          </a:p>
          <a:p>
            <a:r>
              <a:rPr lang="cs-CZ" sz="3200" dirty="0" smtClean="0"/>
              <a:t>Potenciální energie tíhová se nemění, pokud je vodorovné potrubí ve stejné výši.</a:t>
            </a:r>
          </a:p>
          <a:p>
            <a:r>
              <a:rPr lang="cs-CZ" sz="3200" dirty="0" smtClean="0"/>
              <a:t>U proudící kapaliny se jedná o změnu energie, která souvisí s tlakem proudící kapaliny – </a:t>
            </a:r>
            <a:r>
              <a:rPr lang="cs-CZ" sz="3200" b="1" dirty="0" smtClean="0">
                <a:solidFill>
                  <a:srgbClr val="0000FF"/>
                </a:solidFill>
              </a:rPr>
              <a:t>tlaková potenciální energie.</a:t>
            </a:r>
            <a:endParaRPr lang="cs-CZ" sz="3200" dirty="0" smtClean="0"/>
          </a:p>
          <a:p>
            <a:r>
              <a:rPr lang="cs-CZ" sz="3200" dirty="0" smtClean="0"/>
              <a:t>Tato energie je rovna práci, kterou vykoná tlaková síla </a:t>
            </a:r>
            <a:r>
              <a:rPr lang="cs-CZ" sz="3200" b="1" dirty="0" smtClean="0"/>
              <a:t>F</a:t>
            </a:r>
            <a:r>
              <a:rPr lang="cs-CZ" sz="3200" dirty="0" smtClean="0"/>
              <a:t> posune-li píst o obsahu </a:t>
            </a:r>
            <a:r>
              <a:rPr lang="cs-CZ" sz="3200" b="1" dirty="0" smtClean="0"/>
              <a:t>S</a:t>
            </a:r>
            <a:r>
              <a:rPr lang="cs-CZ" sz="3200" dirty="0" smtClean="0"/>
              <a:t> po dráze </a:t>
            </a:r>
            <a:r>
              <a:rPr lang="cs-CZ" sz="3200" b="1" dirty="0" smtClean="0"/>
              <a:t>s</a:t>
            </a:r>
            <a:r>
              <a:rPr lang="cs-CZ" sz="3200" dirty="0" smtClean="0"/>
              <a:t>:</a:t>
            </a:r>
          </a:p>
          <a:p>
            <a:pPr algn="ctr"/>
            <a:r>
              <a:rPr lang="cs-CZ" sz="3200" b="1" dirty="0" smtClean="0">
                <a:solidFill>
                  <a:srgbClr val="0000FF"/>
                </a:solidFill>
              </a:rPr>
              <a:t>E</a:t>
            </a:r>
            <a:r>
              <a:rPr lang="cs-CZ" sz="3200" b="1" baseline="-25000" dirty="0" smtClean="0">
                <a:solidFill>
                  <a:srgbClr val="0000FF"/>
                </a:solidFill>
              </a:rPr>
              <a:t>p</a:t>
            </a:r>
            <a:r>
              <a:rPr lang="cs-CZ" sz="3200" b="1" dirty="0" smtClean="0"/>
              <a:t> = W = F . s = p . S . s </a:t>
            </a:r>
            <a:r>
              <a:rPr lang="cs-CZ" sz="3200" b="1" dirty="0" smtClean="0">
                <a:solidFill>
                  <a:srgbClr val="0000FF"/>
                </a:solidFill>
              </a:rPr>
              <a:t>= p . V  </a:t>
            </a:r>
            <a:endParaRPr lang="cs-CZ" sz="3200" b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8274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49694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Zákon zachování mechanické energie pro ustálené proudění ideální kapaliny se po svém objeviteli nazývá </a:t>
            </a:r>
            <a:endParaRPr lang="cs-CZ" sz="3200" b="1" dirty="0">
              <a:solidFill>
                <a:srgbClr val="0000FF"/>
              </a:solidFill>
            </a:endParaRPr>
          </a:p>
          <a:p>
            <a:pPr algn="ctr"/>
            <a:r>
              <a:rPr lang="cs-CZ" sz="3200" b="1" dirty="0" smtClean="0">
                <a:solidFill>
                  <a:srgbClr val="0000FF"/>
                </a:solidFill>
              </a:rPr>
              <a:t>Bernoulliho rovnice</a:t>
            </a:r>
            <a:endParaRPr lang="cs-CZ" sz="3200" b="1" dirty="0">
              <a:solidFill>
                <a:srgbClr val="0000FF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47014" y="2320407"/>
                <a:ext cx="8496944" cy="33663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3200" dirty="0" smtClean="0"/>
                  <a:t>E</a:t>
                </a:r>
                <a:r>
                  <a:rPr lang="cs-CZ" sz="3200" baseline="-25000" dirty="0" smtClean="0"/>
                  <a:t>k</a:t>
                </a:r>
                <a:r>
                  <a:rPr lang="cs-CZ" sz="3200" dirty="0" smtClean="0"/>
                  <a:t> + E</a:t>
                </a:r>
                <a:r>
                  <a:rPr lang="cs-CZ" sz="3200" baseline="-25000" dirty="0" smtClean="0"/>
                  <a:t>p</a:t>
                </a:r>
                <a:r>
                  <a:rPr lang="cs-CZ" sz="3200" dirty="0" smtClean="0"/>
                  <a:t> = konst.</a:t>
                </a:r>
              </a:p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3200" dirty="0" smtClean="0"/>
                  <a:t> m . v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+ p . V = konst.</a:t>
                </a:r>
              </a:p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3200" dirty="0"/>
                  <a:t> </a:t>
                </a:r>
                <a:r>
                  <a:rPr lang="el-GR" sz="3200" dirty="0" smtClean="0"/>
                  <a:t>ρ</a:t>
                </a:r>
                <a:r>
                  <a:rPr lang="cs-CZ" sz="3200" dirty="0" smtClean="0"/>
                  <a:t> . V </a:t>
                </a:r>
                <a:r>
                  <a:rPr lang="cs-CZ" sz="3200" dirty="0"/>
                  <a:t>. v</a:t>
                </a:r>
                <a:r>
                  <a:rPr lang="cs-CZ" sz="3200" baseline="30000" dirty="0"/>
                  <a:t>2</a:t>
                </a:r>
                <a:r>
                  <a:rPr lang="cs-CZ" sz="3200" dirty="0"/>
                  <a:t> + p . V = konst</a:t>
                </a:r>
                <a:r>
                  <a:rPr lang="cs-CZ" sz="3200" dirty="0" smtClean="0"/>
                  <a:t>. </a:t>
                </a:r>
                <a:r>
                  <a:rPr lang="cs-CZ" sz="3200" dirty="0" smtClean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/:V</a:t>
                </a:r>
                <a:endParaRPr lang="cs-CZ" sz="3200" dirty="0">
                  <a:solidFill>
                    <a:schemeClr val="tx1">
                      <a:lumMod val="50000"/>
                      <a:lumOff val="50000"/>
                    </a:schemeClr>
                  </a:solidFill>
                </a:endParaRPr>
              </a:p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3200" dirty="0"/>
                  <a:t> </a:t>
                </a:r>
                <a:r>
                  <a:rPr lang="el-GR" sz="3200" dirty="0" smtClean="0"/>
                  <a:t>ρ</a:t>
                </a:r>
                <a:r>
                  <a:rPr lang="cs-CZ" sz="3200" dirty="0" smtClean="0"/>
                  <a:t> </a:t>
                </a:r>
                <a:r>
                  <a:rPr lang="cs-CZ" sz="3200" dirty="0"/>
                  <a:t>. v</a:t>
                </a:r>
                <a:r>
                  <a:rPr lang="cs-CZ" sz="3200" baseline="30000" dirty="0"/>
                  <a:t>2</a:t>
                </a:r>
                <a:r>
                  <a:rPr lang="cs-CZ" sz="3200" dirty="0"/>
                  <a:t> + p </a:t>
                </a:r>
                <a:r>
                  <a:rPr lang="cs-CZ" sz="3200" dirty="0" smtClean="0"/>
                  <a:t> = </a:t>
                </a:r>
                <a:r>
                  <a:rPr lang="cs-CZ" sz="3200" dirty="0"/>
                  <a:t>konst.</a:t>
                </a:r>
              </a:p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200" b="1" dirty="0">
                    <a:solidFill>
                      <a:srgbClr val="0000FF"/>
                    </a:solidFill>
                  </a:rPr>
                  <a:t> </a:t>
                </a:r>
                <a:r>
                  <a:rPr lang="el-GR" sz="3200" b="1" dirty="0" smtClean="0">
                    <a:solidFill>
                      <a:srgbClr val="0000FF"/>
                    </a:solidFill>
                  </a:rPr>
                  <a:t>ρ</a:t>
                </a:r>
                <a:r>
                  <a:rPr lang="cs-CZ" sz="3200" b="1" dirty="0" smtClean="0">
                    <a:solidFill>
                      <a:srgbClr val="0000FF"/>
                    </a:solidFill>
                  </a:rPr>
                  <a:t> </a:t>
                </a:r>
                <a:r>
                  <a:rPr lang="cs-CZ" sz="3200" b="1" dirty="0">
                    <a:solidFill>
                      <a:srgbClr val="0000FF"/>
                    </a:solidFill>
                  </a:rPr>
                  <a:t>. </a:t>
                </a:r>
                <a:r>
                  <a:rPr lang="cs-CZ" sz="3200" b="1" dirty="0" smtClean="0">
                    <a:solidFill>
                      <a:srgbClr val="0000FF"/>
                    </a:solidFill>
                  </a:rPr>
                  <a:t>v</a:t>
                </a:r>
                <a:r>
                  <a:rPr lang="cs-CZ" sz="3200" b="1" baseline="-25000" dirty="0" smtClean="0">
                    <a:solidFill>
                      <a:srgbClr val="0000FF"/>
                    </a:solidFill>
                  </a:rPr>
                  <a:t>1</a:t>
                </a:r>
                <a:r>
                  <a:rPr lang="cs-CZ" sz="3200" b="1" baseline="30000" dirty="0" smtClean="0">
                    <a:solidFill>
                      <a:srgbClr val="0000FF"/>
                    </a:solidFill>
                  </a:rPr>
                  <a:t>2</a:t>
                </a:r>
                <a:r>
                  <a:rPr lang="cs-CZ" sz="3200" b="1" dirty="0" smtClean="0">
                    <a:solidFill>
                      <a:srgbClr val="0000FF"/>
                    </a:solidFill>
                  </a:rPr>
                  <a:t> </a:t>
                </a:r>
                <a:r>
                  <a:rPr lang="cs-CZ" sz="3200" b="1" dirty="0">
                    <a:solidFill>
                      <a:srgbClr val="0000FF"/>
                    </a:solidFill>
                  </a:rPr>
                  <a:t>+ </a:t>
                </a:r>
                <a:r>
                  <a:rPr lang="cs-CZ" sz="3200" b="1" dirty="0" smtClean="0">
                    <a:solidFill>
                      <a:srgbClr val="0000FF"/>
                    </a:solidFill>
                  </a:rPr>
                  <a:t>p</a:t>
                </a:r>
                <a:r>
                  <a:rPr lang="cs-CZ" sz="3200" b="1" baseline="-25000" dirty="0">
                    <a:solidFill>
                      <a:srgbClr val="0000FF"/>
                    </a:solidFill>
                  </a:rPr>
                  <a:t>1</a:t>
                </a:r>
                <a:r>
                  <a:rPr lang="cs-CZ" sz="3200" b="1" dirty="0" smtClean="0">
                    <a:solidFill>
                      <a:srgbClr val="0000FF"/>
                    </a:solidFill>
                  </a:rPr>
                  <a:t>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>
                            <a:solidFill>
                              <a:srgbClr val="0000FF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200" b="1" dirty="0">
                    <a:solidFill>
                      <a:srgbClr val="0000FF"/>
                    </a:solidFill>
                  </a:rPr>
                  <a:t> </a:t>
                </a:r>
                <a:r>
                  <a:rPr lang="el-GR" sz="3200" b="1" dirty="0" smtClean="0">
                    <a:solidFill>
                      <a:srgbClr val="0000FF"/>
                    </a:solidFill>
                  </a:rPr>
                  <a:t>ρ</a:t>
                </a:r>
                <a:r>
                  <a:rPr lang="cs-CZ" sz="3200" b="1" dirty="0" smtClean="0">
                    <a:solidFill>
                      <a:srgbClr val="0000FF"/>
                    </a:solidFill>
                  </a:rPr>
                  <a:t> </a:t>
                </a:r>
                <a:r>
                  <a:rPr lang="cs-CZ" sz="3200" b="1" dirty="0">
                    <a:solidFill>
                      <a:srgbClr val="0000FF"/>
                    </a:solidFill>
                  </a:rPr>
                  <a:t>. </a:t>
                </a:r>
                <a:r>
                  <a:rPr lang="cs-CZ" sz="3200" b="1" dirty="0" smtClean="0">
                    <a:solidFill>
                      <a:srgbClr val="0000FF"/>
                    </a:solidFill>
                  </a:rPr>
                  <a:t>v</a:t>
                </a:r>
                <a:r>
                  <a:rPr lang="cs-CZ" sz="3200" b="1" baseline="-25000" dirty="0">
                    <a:solidFill>
                      <a:srgbClr val="0000FF"/>
                    </a:solidFill>
                  </a:rPr>
                  <a:t>2</a:t>
                </a:r>
                <a:r>
                  <a:rPr lang="cs-CZ" sz="3200" b="1" baseline="30000" dirty="0" smtClean="0">
                    <a:solidFill>
                      <a:srgbClr val="0000FF"/>
                    </a:solidFill>
                  </a:rPr>
                  <a:t>2</a:t>
                </a:r>
                <a:r>
                  <a:rPr lang="cs-CZ" sz="3200" b="1" dirty="0" smtClean="0">
                    <a:solidFill>
                      <a:srgbClr val="0000FF"/>
                    </a:solidFill>
                  </a:rPr>
                  <a:t> </a:t>
                </a:r>
                <a:r>
                  <a:rPr lang="cs-CZ" sz="3200" b="1" dirty="0">
                    <a:solidFill>
                      <a:srgbClr val="0000FF"/>
                    </a:solidFill>
                  </a:rPr>
                  <a:t>+ </a:t>
                </a:r>
                <a:r>
                  <a:rPr lang="cs-CZ" sz="3200" b="1" dirty="0" smtClean="0">
                    <a:solidFill>
                      <a:srgbClr val="0000FF"/>
                    </a:solidFill>
                  </a:rPr>
                  <a:t>p</a:t>
                </a:r>
                <a:r>
                  <a:rPr lang="cs-CZ" sz="3200" b="1" baseline="-25000" dirty="0">
                    <a:solidFill>
                      <a:srgbClr val="0000FF"/>
                    </a:solidFill>
                  </a:rPr>
                  <a:t>2</a:t>
                </a:r>
                <a:r>
                  <a:rPr lang="cs-CZ" sz="3200" b="1" dirty="0" smtClean="0">
                    <a:solidFill>
                      <a:srgbClr val="0000FF"/>
                    </a:solidFill>
                  </a:rPr>
                  <a:t>  </a:t>
                </a:r>
                <a:endParaRPr lang="cs-CZ" sz="3200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014" y="2320407"/>
                <a:ext cx="8496944" cy="3366306"/>
              </a:xfrm>
              <a:prstGeom prst="rect">
                <a:avLst/>
              </a:prstGeom>
              <a:blipFill rotWithShape="1">
                <a:blip r:embed="rId2"/>
                <a:stretch>
                  <a:fillRect t="-2355" b="-2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47014" y="5791619"/>
            <a:ext cx="86174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Důsledek: </a:t>
            </a:r>
            <a:r>
              <a:rPr lang="cs-CZ" sz="2800" b="1" dirty="0" smtClean="0"/>
              <a:t>hydrodynamické paradoxon</a:t>
            </a:r>
            <a:r>
              <a:rPr lang="cs-CZ" sz="2800" dirty="0" smtClean="0"/>
              <a:t> (v zúženém místě, kde tekutina proudí vyšší rychlostí, má tekutina nižší tlak).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6194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458</TotalTime>
  <Words>552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48</cp:revision>
  <dcterms:created xsi:type="dcterms:W3CDTF">2012-11-11T12:29:55Z</dcterms:created>
  <dcterms:modified xsi:type="dcterms:W3CDTF">2013-10-30T14:20:13Z</dcterms:modified>
</cp:coreProperties>
</file>