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elting_icecubes.gif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5802512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451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_Skupenské přeměny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svět práce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1.12.2012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7.1.2013, fyzika 1.C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3834565"/>
              </p:ext>
            </p:extLst>
          </p:nvPr>
        </p:nvGraphicFramePr>
        <p:xfrm>
          <a:off x="827584" y="692696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Žáci se seznámí se základními typy změn skupenství látek.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Skupenství, skupenské teplo, tání, vypařování.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 spuštění prezentace se žáci seznámí s typy skupenských přeměn a co je ovlivňuje.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56" y="3840044"/>
            <a:ext cx="8852868" cy="2889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620688"/>
            <a:ext cx="856895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Změny skupenství látek</a:t>
            </a:r>
          </a:p>
          <a:p>
            <a:endParaRPr lang="cs-CZ" sz="2800" dirty="0"/>
          </a:p>
          <a:p>
            <a:r>
              <a:rPr lang="cs-CZ" sz="2800" dirty="0" smtClean="0"/>
              <a:t>Jedna látka se může vyskytovat jako pevná, kapalná nebo plynná.</a:t>
            </a:r>
          </a:p>
          <a:p>
            <a:endParaRPr lang="cs-CZ" sz="2800" dirty="0"/>
          </a:p>
          <a:p>
            <a:r>
              <a:rPr lang="cs-CZ" sz="2800" dirty="0" smtClean="0"/>
              <a:t>Změnou skupenství rozumíme fyzikální děj, při němž se mění skupenství látky.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2376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297522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Tání a tuhnutí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43853"/>
            <a:ext cx="864096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Zahříváme-li pevné těleso z </a:t>
            </a:r>
            <a:r>
              <a:rPr lang="cs-CZ" sz="2400" b="1" dirty="0" smtClean="0"/>
              <a:t>krystalické</a:t>
            </a:r>
            <a:r>
              <a:rPr lang="cs-CZ" sz="2400" dirty="0" smtClean="0"/>
              <a:t> látky, zvyšuje se jeho teplota až do dosažení teploty tání </a:t>
            </a:r>
            <a:r>
              <a:rPr lang="cs-CZ" sz="2400" b="1" dirty="0" smtClean="0"/>
              <a:t>t</a:t>
            </a:r>
            <a:r>
              <a:rPr lang="cs-CZ" sz="2400" b="1" baseline="-25000" dirty="0" smtClean="0"/>
              <a:t>t</a:t>
            </a:r>
            <a:r>
              <a:rPr lang="cs-CZ" sz="2400" dirty="0" smtClean="0"/>
              <a:t>. Pak se pevná látka mění na kapalinu téže teploty.</a:t>
            </a:r>
          </a:p>
          <a:p>
            <a:r>
              <a:rPr lang="cs-CZ" sz="2400" dirty="0" smtClean="0"/>
              <a:t>Pevné amorfní látky postupně měknou až se přemění na kapalinu (tání probíhá v určitém rozmezí teplot a nemá určitou teplotu tání).</a:t>
            </a:r>
          </a:p>
          <a:p>
            <a:endParaRPr lang="cs-CZ" sz="2400" dirty="0" smtClean="0"/>
          </a:p>
          <a:p>
            <a:r>
              <a:rPr lang="cs-CZ" sz="2400" dirty="0" smtClean="0"/>
              <a:t>Teplo, které přijme pevné těleso zahřáté na teplotu tání, aby se změnilo na kapalinu téže teploty, se nazývá </a:t>
            </a:r>
            <a:r>
              <a:rPr lang="cs-CZ" sz="2400" b="1" dirty="0" smtClean="0"/>
              <a:t>skupenské teplo tání L</a:t>
            </a:r>
            <a:r>
              <a:rPr lang="cs-CZ" sz="2400" b="1" baseline="-25000" dirty="0" smtClean="0"/>
              <a:t>t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b="1" dirty="0" smtClean="0">
                <a:hlinkClick r:id="rId2"/>
              </a:rPr>
              <a:t>Tání ledu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8431" y="4869160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Ochlazujeme-li kapalinu vzniklou táním krystalické látky, mění se při teplotě tuhnutí v pevné těleso téže teploty. Teplota tuhnutí látky je rovna teplotě tání </a:t>
            </a:r>
            <a:r>
              <a:rPr lang="cs-CZ" sz="2400" b="1" dirty="0" smtClean="0"/>
              <a:t>t</a:t>
            </a:r>
            <a:r>
              <a:rPr lang="cs-CZ" sz="2400" b="1" baseline="-25000" dirty="0" smtClean="0"/>
              <a:t>t</a:t>
            </a:r>
            <a:r>
              <a:rPr lang="cs-CZ" sz="2400" dirty="0" smtClean="0"/>
              <a:t> (za stejného tlaku).</a:t>
            </a:r>
          </a:p>
          <a:p>
            <a:r>
              <a:rPr lang="cs-CZ" sz="2400" dirty="0" smtClean="0"/>
              <a:t>Stejné je také měrné skupenské teplo.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7652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1743" y="260648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Vypařování a kapalnění (kondenzace)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1663" y="1124744"/>
            <a:ext cx="878497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rozdíl od tání probíhá vypařování z volného povrchu kapaliny za každé teploty.</a:t>
            </a:r>
          </a:p>
          <a:p>
            <a:r>
              <a:rPr lang="cs-CZ" sz="2400" dirty="0" smtClean="0"/>
              <a:t>Po dosažení teploty varu </a:t>
            </a:r>
            <a:r>
              <a:rPr lang="cs-CZ" sz="2400" b="1" dirty="0" smtClean="0"/>
              <a:t>t</a:t>
            </a:r>
            <a:r>
              <a:rPr lang="cs-CZ" sz="2400" b="1" baseline="-25000" dirty="0" smtClean="0"/>
              <a:t>v</a:t>
            </a:r>
            <a:r>
              <a:rPr lang="cs-CZ" sz="2400" dirty="0" smtClean="0"/>
              <a:t> se kapalina nevypařuje pouze na povrchu, ale také uvnitř. Teplota varu závisí na vnějším tlaku.</a:t>
            </a:r>
          </a:p>
          <a:p>
            <a:endParaRPr lang="cs-CZ" sz="2400" dirty="0"/>
          </a:p>
          <a:p>
            <a:r>
              <a:rPr lang="cs-CZ" sz="2400" dirty="0" smtClean="0"/>
              <a:t>Teplo, které přijme kapalina, aby se změnila na páru téže teploty, se nazývá skupenské teplo vypařování </a:t>
            </a:r>
            <a:r>
              <a:rPr lang="cs-CZ" sz="2400" b="1" dirty="0" smtClean="0"/>
              <a:t>L</a:t>
            </a:r>
            <a:r>
              <a:rPr lang="cs-CZ" sz="2400" b="1" baseline="-25000" dirty="0" smtClean="0"/>
              <a:t>v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1663" y="4653136"/>
            <a:ext cx="87849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Děj opačný k vypařování se nazývá kapalnění (kondenzace).</a:t>
            </a:r>
          </a:p>
          <a:p>
            <a:endParaRPr lang="cs-CZ" sz="2400" dirty="0"/>
          </a:p>
          <a:p>
            <a:r>
              <a:rPr lang="cs-CZ" sz="2400" dirty="0" smtClean="0"/>
              <a:t>Měrné skupenské teplo kondenzační je rovno měrnému skupenskému teplu vypařování.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68155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60648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Sublimace a desublimace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556792"/>
            <a:ext cx="84249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Sublimace je skupenská přeměna, při které se pevná látka mění na plyn bez průchodu kapalnou fází.</a:t>
            </a:r>
          </a:p>
          <a:p>
            <a:r>
              <a:rPr lang="cs-CZ" sz="2400" dirty="0" smtClean="0"/>
              <a:t>Při sublimaci je tlak nasycených par nad pevnou fází vždy nižší, než jejich tlak nad kapalnou fází.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Opačný proces se nazývá desublimace (plyn se mění na pevnou látku bez předchozí kondenzace).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74052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2809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Skupenské teplo tání</a:t>
            </a:r>
            <a:endParaRPr lang="cs-CZ" sz="3200" dirty="0" smtClean="0"/>
          </a:p>
          <a:p>
            <a:endParaRPr lang="cs-CZ" sz="3200" b="1" dirty="0"/>
          </a:p>
          <a:p>
            <a:r>
              <a:rPr lang="cs-CZ" sz="2400" dirty="0" smtClean="0"/>
              <a:t>Skupenské teplo tání je celkové teplo, které přijme pevná látka při přechodu na kapalinu během tání:</a:t>
            </a:r>
          </a:p>
          <a:p>
            <a:endParaRPr lang="cs-CZ" sz="2400" dirty="0"/>
          </a:p>
          <a:p>
            <a:pPr algn="ctr"/>
            <a:r>
              <a:rPr lang="cs-CZ" sz="2400" b="1" dirty="0" smtClean="0"/>
              <a:t>L</a:t>
            </a:r>
            <a:r>
              <a:rPr lang="cs-CZ" sz="2400" b="1" baseline="-25000" dirty="0" smtClean="0"/>
              <a:t>t</a:t>
            </a:r>
            <a:r>
              <a:rPr lang="cs-CZ" sz="2400" b="1" dirty="0" smtClean="0"/>
              <a:t> = m . l</a:t>
            </a:r>
            <a:r>
              <a:rPr lang="cs-CZ" sz="2400" b="1" baseline="-25000" dirty="0" smtClean="0"/>
              <a:t>t</a:t>
            </a:r>
            <a:r>
              <a:rPr lang="cs-CZ" sz="2400" b="1" dirty="0" smtClean="0"/>
              <a:t>    </a:t>
            </a:r>
            <a:r>
              <a:rPr lang="en-US" sz="2400" b="1" dirty="0" smtClean="0"/>
              <a:t>[</a:t>
            </a:r>
            <a:r>
              <a:rPr lang="cs-CZ" sz="2400" b="1" dirty="0" smtClean="0"/>
              <a:t>J</a:t>
            </a:r>
            <a:r>
              <a:rPr lang="en-US" sz="2400" b="1" dirty="0" smtClean="0"/>
              <a:t>]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8739" y="3933056"/>
            <a:ext cx="82809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Skupenské teplo vypařování</a:t>
            </a:r>
            <a:endParaRPr lang="cs-CZ" sz="3200" dirty="0" smtClean="0"/>
          </a:p>
          <a:p>
            <a:endParaRPr lang="cs-CZ" sz="3200" b="1" dirty="0"/>
          </a:p>
          <a:p>
            <a:r>
              <a:rPr lang="cs-CZ" sz="2400" dirty="0" smtClean="0"/>
              <a:t>Skupenské teplo vypařování je celkové teplo, které přijme kapalná látka při přechodu na plyn během vypařování:</a:t>
            </a:r>
          </a:p>
          <a:p>
            <a:endParaRPr lang="cs-CZ" sz="2400" dirty="0"/>
          </a:p>
          <a:p>
            <a:pPr algn="ctr"/>
            <a:r>
              <a:rPr lang="cs-CZ" sz="2400" b="1" dirty="0" smtClean="0"/>
              <a:t>L</a:t>
            </a:r>
            <a:r>
              <a:rPr lang="cs-CZ" sz="2400" b="1" baseline="-25000" dirty="0" smtClean="0"/>
              <a:t>v</a:t>
            </a:r>
            <a:r>
              <a:rPr lang="cs-CZ" sz="2400" b="1" dirty="0" smtClean="0"/>
              <a:t> = m . l</a:t>
            </a:r>
            <a:r>
              <a:rPr lang="cs-CZ" sz="2400" b="1" baseline="-25000" dirty="0" smtClean="0"/>
              <a:t>v</a:t>
            </a:r>
            <a:r>
              <a:rPr lang="cs-CZ" sz="2400" b="1" dirty="0" smtClean="0"/>
              <a:t>    </a:t>
            </a:r>
            <a:r>
              <a:rPr lang="en-US" sz="2400" b="1" dirty="0" smtClean="0"/>
              <a:t>[</a:t>
            </a:r>
            <a:r>
              <a:rPr lang="cs-CZ" sz="2400" b="1" dirty="0" smtClean="0"/>
              <a:t>J</a:t>
            </a:r>
            <a:r>
              <a:rPr lang="en-US" sz="2400" b="1" dirty="0" smtClean="0"/>
              <a:t>]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5380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515</TotalTime>
  <Words>461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43</cp:revision>
  <dcterms:created xsi:type="dcterms:W3CDTF">2012-11-11T12:29:55Z</dcterms:created>
  <dcterms:modified xsi:type="dcterms:W3CDTF">2013-10-06T20:19:05Z</dcterms:modified>
</cp:coreProperties>
</file>