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06395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452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_Kalorimetrická rovnice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18.2.2013, fyzika 1.L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389583"/>
              </p:ext>
            </p:extLst>
          </p:nvPr>
        </p:nvGraphicFramePr>
        <p:xfrm>
          <a:off x="971600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kalorimetrickou rovnicí a mohou si ji vyzkoušet na příkladech.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Kalorimetr, kalorimetrická rovnice, kapacita kalorimetru.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kalorimetrickou rovnicí a mohou si ji vyzkoušet na příkladech.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5461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Kalorimetrická rovnice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Kalorimetrická rovnice popisuje tepelnou výměnu těles tvořících izolovanou soustavu, pro kterou platí zákon zachování energie:</a:t>
            </a:r>
          </a:p>
          <a:p>
            <a:r>
              <a:rPr lang="cs-CZ" sz="2400" b="1" dirty="0" smtClean="0"/>
              <a:t>Veškeré teplo, které při tepelné výměně odevzdá teplé těleso přijme těleso studené </a:t>
            </a:r>
            <a:r>
              <a:rPr lang="cs-CZ" sz="2400" dirty="0" smtClean="0"/>
              <a:t>(nedochází ani ke změně druhu energie).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3212976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Q</a:t>
            </a:r>
            <a:r>
              <a:rPr lang="cs-CZ" sz="4400" b="1" baseline="-25000" dirty="0" smtClean="0"/>
              <a:t>t</a:t>
            </a:r>
            <a:r>
              <a:rPr lang="cs-CZ" sz="4400" b="1" dirty="0" smtClean="0"/>
              <a:t> = Q</a:t>
            </a:r>
            <a:r>
              <a:rPr lang="cs-CZ" sz="4400" b="1" baseline="-25000" dirty="0"/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4653136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</a:t>
            </a:r>
            <a:r>
              <a:rPr lang="cs-CZ" sz="4000" b="1" baseline="-25000" dirty="0" smtClean="0"/>
              <a:t>t</a:t>
            </a:r>
            <a:r>
              <a:rPr lang="cs-CZ" sz="4000" b="1" dirty="0" smtClean="0"/>
              <a:t> . c</a:t>
            </a:r>
            <a:r>
              <a:rPr lang="cs-CZ" sz="4000" b="1" baseline="-25000" dirty="0"/>
              <a:t>t</a:t>
            </a:r>
            <a:r>
              <a:rPr lang="cs-CZ" sz="4000" b="1" dirty="0" smtClean="0"/>
              <a:t> . (t</a:t>
            </a:r>
            <a:r>
              <a:rPr lang="cs-CZ" sz="4000" b="1" baseline="-25000" dirty="0"/>
              <a:t>t</a:t>
            </a:r>
            <a:r>
              <a:rPr lang="cs-CZ" sz="4000" b="1" dirty="0" smtClean="0"/>
              <a:t> – t) = m</a:t>
            </a:r>
            <a:r>
              <a:rPr lang="cs-CZ" sz="4000" b="1" baseline="-25000" dirty="0"/>
              <a:t>s</a:t>
            </a:r>
            <a:r>
              <a:rPr lang="cs-CZ" sz="4000" b="1" dirty="0" smtClean="0"/>
              <a:t> . c</a:t>
            </a:r>
            <a:r>
              <a:rPr lang="cs-CZ" sz="4000" b="1" baseline="-25000" dirty="0"/>
              <a:t>s</a:t>
            </a:r>
            <a:r>
              <a:rPr lang="cs-CZ" sz="4000" b="1" dirty="0" smtClean="0"/>
              <a:t> . (t – t</a:t>
            </a:r>
            <a:r>
              <a:rPr lang="cs-CZ" sz="4000" b="1" baseline="-25000" dirty="0"/>
              <a:t>s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8333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6953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Kalorimetr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Směšovací kalorimetr je tepelně izolovaná nádoba s míchačkou a teploměrem. </a:t>
            </a:r>
          </a:p>
          <a:p>
            <a:r>
              <a:rPr lang="cs-CZ" sz="2400" dirty="0" smtClean="0"/>
              <a:t>Vložíme-li do směšovacího kalorimetru s kapalinou těleso s vyšší teplotou, než je teplota kapaliny, zvýší se nejen teplota kapaliny, ale i nádoby, míchačky a teploměru.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7948" y="3795137"/>
            <a:ext cx="27158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Q</a:t>
            </a:r>
            <a:r>
              <a:rPr lang="cs-CZ" sz="4000" b="1" baseline="-25000" dirty="0" smtClean="0"/>
              <a:t>t</a:t>
            </a:r>
            <a:r>
              <a:rPr lang="cs-CZ" sz="4000" b="1" dirty="0" smtClean="0"/>
              <a:t> = Q</a:t>
            </a:r>
            <a:r>
              <a:rPr lang="cs-CZ" sz="4000" b="1" baseline="-25000" dirty="0"/>
              <a:t>s</a:t>
            </a:r>
            <a:r>
              <a:rPr lang="cs-CZ" sz="4000" b="1" dirty="0" smtClean="0"/>
              <a:t> + Q</a:t>
            </a:r>
            <a:r>
              <a:rPr lang="cs-CZ" sz="4000" b="1" baseline="-25000" dirty="0" smtClean="0"/>
              <a:t>K</a:t>
            </a:r>
            <a:endParaRPr lang="cs-CZ" sz="4000" b="1" baseline="-2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653135"/>
            <a:ext cx="81724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</a:t>
            </a:r>
            <a:r>
              <a:rPr lang="cs-CZ" sz="3600" b="1" baseline="-25000" dirty="0" smtClean="0"/>
              <a:t>t</a:t>
            </a:r>
            <a:r>
              <a:rPr lang="cs-CZ" sz="3600" b="1" dirty="0" smtClean="0"/>
              <a:t> . c</a:t>
            </a:r>
            <a:r>
              <a:rPr lang="cs-CZ" sz="3600" b="1" baseline="-25000" dirty="0"/>
              <a:t>t</a:t>
            </a:r>
            <a:r>
              <a:rPr lang="cs-CZ" sz="3600" b="1" dirty="0" smtClean="0"/>
              <a:t> . (t</a:t>
            </a:r>
            <a:r>
              <a:rPr lang="cs-CZ" sz="3600" b="1" baseline="-25000" dirty="0"/>
              <a:t>t</a:t>
            </a:r>
            <a:r>
              <a:rPr lang="cs-CZ" sz="3600" b="1" dirty="0" smtClean="0"/>
              <a:t> – t) = m</a:t>
            </a:r>
            <a:r>
              <a:rPr lang="cs-CZ" sz="3600" b="1" baseline="-25000" dirty="0"/>
              <a:t>s</a:t>
            </a:r>
            <a:r>
              <a:rPr lang="cs-CZ" sz="3600" b="1" dirty="0" smtClean="0"/>
              <a:t> . c</a:t>
            </a:r>
            <a:r>
              <a:rPr lang="cs-CZ" sz="3600" b="1" baseline="-25000" dirty="0"/>
              <a:t>s</a:t>
            </a:r>
            <a:r>
              <a:rPr lang="cs-CZ" sz="3600" b="1" dirty="0" smtClean="0"/>
              <a:t> . (t – t</a:t>
            </a:r>
            <a:r>
              <a:rPr lang="cs-CZ" sz="3600" b="1" baseline="-25000" dirty="0"/>
              <a:t>s</a:t>
            </a:r>
            <a:r>
              <a:rPr lang="cs-CZ" sz="3600" b="1" dirty="0" smtClean="0"/>
              <a:t>) + C</a:t>
            </a:r>
            <a:r>
              <a:rPr lang="cs-CZ" sz="3600" b="1" baseline="-25000" dirty="0" smtClean="0"/>
              <a:t>K</a:t>
            </a:r>
            <a:r>
              <a:rPr lang="cs-CZ" sz="3600" b="1" dirty="0" smtClean="0"/>
              <a:t> . (t – t</a:t>
            </a:r>
            <a:r>
              <a:rPr lang="cs-CZ" sz="3600" b="1" baseline="-25000" dirty="0"/>
              <a:t>s</a:t>
            </a:r>
            <a:r>
              <a:rPr lang="cs-CZ" sz="3600" b="1" dirty="0" smtClean="0"/>
              <a:t>)</a:t>
            </a:r>
          </a:p>
          <a:p>
            <a:endParaRPr lang="cs-CZ" sz="3600" b="1" dirty="0"/>
          </a:p>
          <a:p>
            <a:r>
              <a:rPr lang="cs-CZ" sz="2800" dirty="0" smtClean="0"/>
              <a:t>C</a:t>
            </a:r>
            <a:r>
              <a:rPr lang="cs-CZ" sz="3600" baseline="-25000" dirty="0"/>
              <a:t>K</a:t>
            </a:r>
            <a:r>
              <a:rPr lang="cs-CZ" sz="2800" dirty="0" smtClean="0"/>
              <a:t>  je tepelná kapacita kalorimetru (C</a:t>
            </a:r>
            <a:r>
              <a:rPr lang="cs-CZ" sz="3600" baseline="-25000" dirty="0"/>
              <a:t>K</a:t>
            </a:r>
            <a:r>
              <a:rPr lang="cs-CZ" sz="2800" dirty="0" smtClean="0"/>
              <a:t> = m</a:t>
            </a:r>
            <a:r>
              <a:rPr lang="cs-CZ" sz="3600" baseline="-25000" dirty="0"/>
              <a:t>K</a:t>
            </a:r>
            <a:r>
              <a:rPr lang="cs-CZ" sz="2800" dirty="0" smtClean="0"/>
              <a:t> . c</a:t>
            </a:r>
            <a:r>
              <a:rPr lang="cs-CZ" sz="3600" baseline="-25000" dirty="0"/>
              <a:t>K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644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nádobě jsou 2 kg vody o teplotě 15 °C. Kolik vody o teplotě 80 °C musíme přilít, aby výsledná teplota v nádobě byla 40 °C?</a:t>
            </a:r>
          </a:p>
          <a:p>
            <a:r>
              <a:rPr lang="cs-CZ" sz="2400" dirty="0" smtClean="0"/>
              <a:t>Tepelnou kapacitu nádoby zanedbejte.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4824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baseline="-25000" dirty="0" smtClean="0"/>
              <a:t>s</a:t>
            </a:r>
            <a:r>
              <a:rPr lang="cs-CZ" sz="2400" dirty="0" smtClean="0"/>
              <a:t> = 2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s</a:t>
            </a:r>
            <a:r>
              <a:rPr lang="cs-CZ" sz="2400" dirty="0" smtClean="0"/>
              <a:t> = 15 °C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t</a:t>
            </a:r>
            <a:r>
              <a:rPr lang="cs-CZ" sz="2400" dirty="0" smtClean="0"/>
              <a:t> = 80 °C</a:t>
            </a:r>
          </a:p>
          <a:p>
            <a:r>
              <a:rPr lang="cs-CZ" sz="2400" dirty="0" smtClean="0"/>
              <a:t>t  = 40 °C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t</a:t>
            </a:r>
            <a:r>
              <a:rPr lang="cs-CZ" sz="2400" dirty="0" smtClean="0"/>
              <a:t> = ? (kg)</a:t>
            </a:r>
          </a:p>
          <a:p>
            <a:r>
              <a:rPr lang="cs-CZ" sz="2400" dirty="0" smtClean="0"/>
              <a:t>----------------------------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395595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= Q</a:t>
            </a:r>
            <a:r>
              <a:rPr lang="cs-CZ" sz="2400" baseline="-25000" dirty="0"/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4380425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. c . (t</a:t>
            </a:r>
            <a:r>
              <a:rPr lang="cs-CZ" sz="2400" baseline="-25000" dirty="0"/>
              <a:t>t</a:t>
            </a:r>
            <a:r>
              <a:rPr lang="cs-CZ" sz="2400" dirty="0" smtClean="0"/>
              <a:t> – t) = m</a:t>
            </a:r>
            <a:r>
              <a:rPr lang="cs-CZ" sz="2400" baseline="-25000" dirty="0"/>
              <a:t>s</a:t>
            </a:r>
            <a:r>
              <a:rPr lang="cs-CZ" sz="2400" dirty="0" smtClean="0"/>
              <a:t> . c . (t – t</a:t>
            </a:r>
            <a:r>
              <a:rPr lang="cs-CZ" sz="2400" baseline="-25000" dirty="0"/>
              <a:t>s</a:t>
            </a:r>
            <a:r>
              <a:rPr lang="cs-CZ" sz="2400" dirty="0" smtClean="0"/>
              <a:t>)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3528" y="4960858"/>
                <a:ext cx="1829347" cy="68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</a:t>
                </a:r>
                <a:r>
                  <a:rPr lang="cs-CZ" sz="2800" baseline="-25000" dirty="0"/>
                  <a:t>t</a:t>
                </a:r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  <m:r>
                          <m:rPr>
                            <m:sty m:val="p"/>
                          </m:rPr>
                          <a:rPr lang="cs-CZ" sz="2400" b="0" i="0" baseline="-25000" smtClean="0">
                            <a:latin typeface="Cambria Math"/>
                          </a:rPr>
                          <m:t>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. (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−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−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960858"/>
                <a:ext cx="1829347" cy="680699"/>
              </a:xfrm>
              <a:prstGeom prst="rect">
                <a:avLst/>
              </a:prstGeom>
              <a:blipFill rotWithShape="1">
                <a:blip r:embed="rId2"/>
                <a:stretch>
                  <a:fillRect l="-5000" b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3527" y="5641557"/>
                <a:ext cx="3134191" cy="68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</a:t>
                </a:r>
                <a:r>
                  <a:rPr lang="cs-CZ" sz="2800" baseline="-25000" dirty="0"/>
                  <a:t>t</a:t>
                </a:r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latin typeface="Cambria Math"/>
                          </a:rPr>
                          <m:t>2 . (40 −15)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(80 −40)</m:t>
                        </m:r>
                      </m:den>
                    </m:f>
                  </m:oMath>
                </a14:m>
                <a:r>
                  <a:rPr lang="cs-CZ" sz="2400" dirty="0" smtClean="0"/>
                  <a:t> = 1,25 kg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7" y="5641557"/>
                <a:ext cx="3134191" cy="680699"/>
              </a:xfrm>
              <a:prstGeom prst="rect">
                <a:avLst/>
              </a:prstGeom>
              <a:blipFill rotWithShape="1">
                <a:blip r:embed="rId3"/>
                <a:stretch>
                  <a:fillRect l="-2918" r="-2335" b="-44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48363" y="6366519"/>
            <a:ext cx="4250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Musíme přilít 1,25 kg teplé vody.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65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258" y="116632"/>
            <a:ext cx="8820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 kalorimetru obsahujícího 0,4 kg vody o teplotě 20 °C vložíme ocelové těleso o hmotnosti 0,3 kg a teplotě 90 °C. Výsledná teplota se ustálila na teplotě 20,6 °C. Jakou tepelnou kapacitu má kalorimetr? 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4533" y="980728"/>
                <a:ext cx="7488832" cy="33455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m</a:t>
                </a:r>
                <a:r>
                  <a:rPr lang="cs-CZ" sz="2000" baseline="-25000" dirty="0" smtClean="0"/>
                  <a:t>s</a:t>
                </a:r>
                <a:r>
                  <a:rPr lang="cs-CZ" sz="2000" dirty="0" smtClean="0"/>
                  <a:t> = 0,4 kg</a:t>
                </a:r>
              </a:p>
              <a:p>
                <a:r>
                  <a:rPr lang="cs-CZ" sz="2000" dirty="0" smtClean="0"/>
                  <a:t>t</a:t>
                </a:r>
                <a:r>
                  <a:rPr lang="cs-CZ" sz="2000" baseline="-25000" dirty="0"/>
                  <a:t>s</a:t>
                </a:r>
                <a:r>
                  <a:rPr lang="cs-CZ" sz="2000" dirty="0" smtClean="0"/>
                  <a:t> = 20 °C</a:t>
                </a:r>
              </a:p>
              <a:p>
                <a:r>
                  <a:rPr lang="cs-CZ" sz="2000" dirty="0" smtClean="0"/>
                  <a:t>c</a:t>
                </a:r>
                <a:r>
                  <a:rPr lang="cs-CZ" sz="2000" baseline="-25000" dirty="0"/>
                  <a:t>s</a:t>
                </a:r>
                <a:r>
                  <a:rPr lang="cs-CZ" sz="2000" dirty="0" smtClean="0"/>
                  <a:t> = 4180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kg</m:t>
                        </m:r>
                        <m:r>
                          <a:rPr lang="cs-CZ" sz="2000" b="0" i="0" smtClean="0">
                            <a:latin typeface="Cambria Math"/>
                          </a:rPr>
                          <m:t> . 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t</a:t>
                </a:r>
                <a:r>
                  <a:rPr lang="cs-CZ" sz="2000" baseline="-25000" dirty="0"/>
                  <a:t>t</a:t>
                </a:r>
                <a:r>
                  <a:rPr lang="cs-CZ" sz="2000" dirty="0" smtClean="0"/>
                  <a:t> = 90 °C</a:t>
                </a:r>
              </a:p>
              <a:p>
                <a:r>
                  <a:rPr lang="cs-CZ" sz="2000" dirty="0"/>
                  <a:t>m</a:t>
                </a:r>
                <a:r>
                  <a:rPr lang="cs-CZ" sz="2000" baseline="-25000" dirty="0"/>
                  <a:t>t</a:t>
                </a:r>
                <a:r>
                  <a:rPr lang="cs-CZ" sz="2000" dirty="0"/>
                  <a:t> = </a:t>
                </a:r>
                <a:r>
                  <a:rPr lang="cs-CZ" sz="2000" dirty="0" smtClean="0"/>
                  <a:t>0,3 </a:t>
                </a:r>
                <a:r>
                  <a:rPr lang="cs-CZ" sz="2000" dirty="0"/>
                  <a:t>(kg)</a:t>
                </a:r>
              </a:p>
              <a:p>
                <a:r>
                  <a:rPr lang="cs-CZ" sz="2000" dirty="0" smtClean="0"/>
                  <a:t>c</a:t>
                </a:r>
                <a:r>
                  <a:rPr lang="cs-CZ" sz="2000" baseline="-25000" dirty="0" smtClean="0"/>
                  <a:t>t</a:t>
                </a:r>
                <a:r>
                  <a:rPr lang="cs-CZ" sz="2000" dirty="0" smtClean="0"/>
                  <a:t>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450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kg</m:t>
                        </m:r>
                        <m:r>
                          <a:rPr lang="cs-CZ" sz="2000">
                            <a:latin typeface="Cambria Math"/>
                          </a:rPr>
                          <m:t> . </m:t>
                        </m:r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K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t  = 24,8 °C</a:t>
                </a:r>
              </a:p>
              <a:p>
                <a:r>
                  <a:rPr lang="cs-CZ" sz="2000" dirty="0" smtClean="0"/>
                  <a:t>C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K</m:t>
                        </m:r>
                      </m:den>
                    </m:f>
                  </m:oMath>
                </a14:m>
                <a:r>
                  <a:rPr lang="cs-CZ" sz="2000" dirty="0" smtClean="0"/>
                  <a:t>)</a:t>
                </a:r>
              </a:p>
              <a:p>
                <a:r>
                  <a:rPr lang="cs-CZ" sz="2000" dirty="0" smtClean="0"/>
                  <a:t>----------------------------</a:t>
                </a:r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33" y="980728"/>
                <a:ext cx="7488832" cy="3345531"/>
              </a:xfrm>
              <a:prstGeom prst="rect">
                <a:avLst/>
              </a:prstGeom>
              <a:blipFill rotWithShape="1">
                <a:blip r:embed="rId2"/>
                <a:stretch>
                  <a:fillRect l="-814" t="-911" b="-2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547664" y="409542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= Q</a:t>
            </a:r>
            <a:r>
              <a:rPr lang="cs-CZ" sz="2400" baseline="-25000" dirty="0"/>
              <a:t>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90400" y="5005121"/>
                <a:ext cx="3573927" cy="6903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C</a:t>
                </a:r>
                <a:r>
                  <a:rPr lang="cs-CZ" sz="2800" baseline="-25000" dirty="0" smtClean="0"/>
                  <a:t>K</a:t>
                </a:r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  <m:r>
                          <m:rPr>
                            <m:sty m:val="p"/>
                          </m:rPr>
                          <a:rPr lang="cs-CZ" sz="2400" b="0" i="0" baseline="-2500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baseline="-2500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</m:t>
                        </m:r>
                        <m:r>
                          <a:rPr lang="cs-CZ" sz="2400" b="0" i="0" baseline="-25000" smtClean="0">
                            <a:latin typeface="Cambria Math"/>
                          </a:rPr>
                          <m:t>  </m:t>
                        </m:r>
                        <m:r>
                          <m:rPr>
                            <m:sty m:val="p"/>
                          </m:rPr>
                          <a:rPr lang="cs-CZ" sz="2400" b="0" i="0" baseline="-2500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. 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t</m:t>
                            </m:r>
                            <m:r>
                              <m:rPr>
                                <m:sty m:val="p"/>
                              </m:rPr>
                              <a:rPr lang="cs-CZ" sz="2400" b="0" i="0" baseline="-25000" smtClean="0">
                                <a:latin typeface="Cambria Math"/>
                              </a:rPr>
                              <m:t>t</m:t>
                            </m:r>
                            <m:r>
                              <a:rPr lang="cs-CZ" sz="2400" b="0" i="0" smtClean="0">
                                <a:latin typeface="Cambria Math"/>
                              </a:rPr>
                              <m:t> −</m:t>
                            </m:r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t</m:t>
                            </m:r>
                          </m:e>
                        </m:d>
                        <m:r>
                          <a:rPr lang="cs-CZ" sz="2400" b="0" i="0" smtClean="0"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cs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. (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−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(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−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ts</m:t>
                        </m:r>
                        <m:r>
                          <a:rPr lang="cs-CZ" sz="2400" b="0" i="0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400" y="5005121"/>
                <a:ext cx="3573927" cy="690382"/>
              </a:xfrm>
              <a:prstGeom prst="rect">
                <a:avLst/>
              </a:prstGeom>
              <a:blipFill rotWithShape="1">
                <a:blip r:embed="rId3"/>
                <a:stretch>
                  <a:fillRect l="-2730" b="-5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03247" y="5685820"/>
                <a:ext cx="6658105" cy="6903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C</a:t>
                </a:r>
                <a:r>
                  <a:rPr lang="cs-CZ" sz="2800" baseline="-25000" dirty="0"/>
                  <a:t>K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smtClean="0">
                            <a:latin typeface="Cambria Math"/>
                          </a:rPr>
                          <m:t>0,3 .  450 . 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0" smtClean="0">
                                <a:latin typeface="Cambria Math"/>
                              </a:rPr>
                              <m:t>90 −24,8</m:t>
                            </m:r>
                          </m:e>
                        </m:d>
                        <m:r>
                          <a:rPr lang="cs-CZ" sz="2400" b="0" i="0" smtClean="0">
                            <a:latin typeface="Cambria Math"/>
                          </a:rPr>
                          <m:t> −0,4 .  4180 .  (24,8 −20)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(24,8 −20)</m:t>
                        </m:r>
                      </m:den>
                    </m:f>
                  </m:oMath>
                </a14:m>
                <a:r>
                  <a:rPr lang="cs-CZ" sz="2400" dirty="0" smtClean="0"/>
                  <a:t> = 161,75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K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247" y="5685820"/>
                <a:ext cx="6658105" cy="690382"/>
              </a:xfrm>
              <a:prstGeom prst="rect">
                <a:avLst/>
              </a:prstGeom>
              <a:blipFill rotWithShape="1">
                <a:blip r:embed="rId4"/>
                <a:stretch>
                  <a:fillRect l="-1465" b="-5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8363" y="6237312"/>
                <a:ext cx="4378891" cy="9916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Kalorimetr má kapacitu  </a:t>
                </a:r>
                <a:r>
                  <a:rPr lang="cs-CZ" sz="2400" dirty="0"/>
                  <a:t>161,75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K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363" y="6237312"/>
                <a:ext cx="4378891" cy="991618"/>
              </a:xfrm>
              <a:prstGeom prst="rect">
                <a:avLst/>
              </a:prstGeom>
              <a:blipFill rotWithShape="1">
                <a:blip r:embed="rId5"/>
                <a:stretch>
                  <a:fillRect l="-20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7504" y="4528547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. c</a:t>
            </a:r>
            <a:r>
              <a:rPr lang="cs-CZ" sz="2400" baseline="-25000" dirty="0"/>
              <a:t>t</a:t>
            </a:r>
            <a:r>
              <a:rPr lang="cs-CZ" sz="2400" dirty="0" smtClean="0"/>
              <a:t> . (t</a:t>
            </a:r>
            <a:r>
              <a:rPr lang="cs-CZ" sz="2400" baseline="-25000" dirty="0"/>
              <a:t>t</a:t>
            </a:r>
            <a:r>
              <a:rPr lang="cs-CZ" sz="2400" dirty="0" smtClean="0"/>
              <a:t> – t) = m</a:t>
            </a:r>
            <a:r>
              <a:rPr lang="cs-CZ" sz="2400" baseline="-25000" dirty="0"/>
              <a:t>s</a:t>
            </a:r>
            <a:r>
              <a:rPr lang="cs-CZ" sz="2400" dirty="0" smtClean="0"/>
              <a:t> . c</a:t>
            </a:r>
            <a:r>
              <a:rPr lang="cs-CZ" sz="2400" baseline="-25000" dirty="0"/>
              <a:t>s</a:t>
            </a:r>
            <a:r>
              <a:rPr lang="cs-CZ" sz="2400" dirty="0" smtClean="0"/>
              <a:t> . (t – t</a:t>
            </a:r>
            <a:r>
              <a:rPr lang="cs-CZ" sz="2400" baseline="-25000" dirty="0"/>
              <a:t>s</a:t>
            </a:r>
            <a:r>
              <a:rPr lang="cs-CZ" sz="2400" dirty="0" smtClean="0"/>
              <a:t>) + C</a:t>
            </a:r>
            <a:r>
              <a:rPr lang="cs-CZ" sz="2400" baseline="-25000" dirty="0" smtClean="0"/>
              <a:t>K</a:t>
            </a:r>
            <a:r>
              <a:rPr lang="cs-CZ" sz="2400" dirty="0" smtClean="0"/>
              <a:t> . (t – t</a:t>
            </a:r>
            <a:r>
              <a:rPr lang="cs-CZ" sz="2400" baseline="-25000" dirty="0"/>
              <a:t>s</a:t>
            </a:r>
            <a:r>
              <a:rPr lang="cs-CZ" sz="2400" dirty="0" smtClean="0"/>
              <a:t>)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40773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1961</TotalTime>
  <Words>588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48</cp:revision>
  <dcterms:created xsi:type="dcterms:W3CDTF">2012-11-11T12:29:55Z</dcterms:created>
  <dcterms:modified xsi:type="dcterms:W3CDTF">2013-10-30T14:40:39Z</dcterms:modified>
</cp:coreProperties>
</file>