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424" TargetMode="Externa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372" TargetMode="Externa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337" TargetMode="Externa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425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424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372" TargetMode="External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337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://fyzikalniulohy.cz/uloha.php?uloha=425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1857B5-676F-403C-9A31-199E26CA275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7296F1C-09EE-4C2E-9385-9E774B211ECD}">
      <dgm:prSet custT="1"/>
      <dgm:spPr/>
      <dgm:t>
        <a:bodyPr/>
        <a:lstStyle/>
        <a:p>
          <a:pPr rtl="0"/>
          <a:r>
            <a:rPr lang="cs-CZ" sz="2400" dirty="0" smtClean="0">
              <a:hlinkClick xmlns:r="http://schemas.openxmlformats.org/officeDocument/2006/relationships" r:id="rId1"/>
            </a:rPr>
            <a:t>Práce plynu</a:t>
          </a:r>
          <a:endParaRPr lang="cs-CZ" sz="2400" dirty="0"/>
        </a:p>
      </dgm:t>
    </dgm:pt>
    <dgm:pt modelId="{1C9E938E-3956-47F3-AF58-F171DD11CA0D}" type="parTrans" cxnId="{08E55F40-2FD0-4B1A-81CD-B2D24CE8A26D}">
      <dgm:prSet/>
      <dgm:spPr/>
      <dgm:t>
        <a:bodyPr/>
        <a:lstStyle/>
        <a:p>
          <a:endParaRPr lang="cs-CZ"/>
        </a:p>
      </dgm:t>
    </dgm:pt>
    <dgm:pt modelId="{540F2225-4571-4F7C-9E54-C146C52F2932}" type="sibTrans" cxnId="{08E55F40-2FD0-4B1A-81CD-B2D24CE8A26D}">
      <dgm:prSet/>
      <dgm:spPr/>
      <dgm:t>
        <a:bodyPr/>
        <a:lstStyle/>
        <a:p>
          <a:endParaRPr lang="cs-CZ"/>
        </a:p>
      </dgm:t>
    </dgm:pt>
    <dgm:pt modelId="{2A1A78BF-68D2-4409-A3DE-9D80FBB05255}" type="pres">
      <dgm:prSet presAssocID="{5B1857B5-676F-403C-9A31-199E26CA27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E26C422-DE00-4B07-A318-DCF94C111074}" type="pres">
      <dgm:prSet presAssocID="{57296F1C-09EE-4C2E-9385-9E774B211ECD}" presName="parentText" presStyleLbl="node1" presStyleIdx="0" presStyleCnt="1" custLinFactNeighborX="3097" custLinFactNeighborY="-1254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E55F40-2FD0-4B1A-81CD-B2D24CE8A26D}" srcId="{5B1857B5-676F-403C-9A31-199E26CA2759}" destId="{57296F1C-09EE-4C2E-9385-9E774B211ECD}" srcOrd="0" destOrd="0" parTransId="{1C9E938E-3956-47F3-AF58-F171DD11CA0D}" sibTransId="{540F2225-4571-4F7C-9E54-C146C52F2932}"/>
    <dgm:cxn modelId="{EF40BA49-49B4-4540-A15A-E3F7EE668396}" type="presOf" srcId="{57296F1C-09EE-4C2E-9385-9E774B211ECD}" destId="{CE26C422-DE00-4B07-A318-DCF94C111074}" srcOrd="0" destOrd="0" presId="urn:microsoft.com/office/officeart/2005/8/layout/vList2"/>
    <dgm:cxn modelId="{F93AEAD9-2CF5-497C-ABD2-BF4410FA4215}" type="presOf" srcId="{5B1857B5-676F-403C-9A31-199E26CA2759}" destId="{2A1A78BF-68D2-4409-A3DE-9D80FBB05255}" srcOrd="0" destOrd="0" presId="urn:microsoft.com/office/officeart/2005/8/layout/vList2"/>
    <dgm:cxn modelId="{C6D99268-766A-44F6-AEEC-EF9AAEB01356}" type="presParOf" srcId="{2A1A78BF-68D2-4409-A3DE-9D80FBB05255}" destId="{CE26C422-DE00-4B07-A318-DCF94C11107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BEFEBE-5B56-40BE-AA85-57476B13F09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8CC1A0-9712-405F-ADCE-02FE0DE36B80}">
      <dgm:prSet custT="1"/>
      <dgm:spPr/>
      <dgm:t>
        <a:bodyPr/>
        <a:lstStyle/>
        <a:p>
          <a:pPr rtl="0"/>
          <a:r>
            <a:rPr lang="cs-CZ" sz="2400" dirty="0" smtClean="0">
              <a:hlinkClick xmlns:r="http://schemas.openxmlformats.org/officeDocument/2006/relationships" r:id="rId1"/>
            </a:rPr>
            <a:t>Izobarický děj</a:t>
          </a:r>
          <a:endParaRPr lang="cs-CZ" sz="2400" dirty="0"/>
        </a:p>
      </dgm:t>
    </dgm:pt>
    <dgm:pt modelId="{C23F98EF-563B-4699-857F-D3EFDDF69F09}" type="parTrans" cxnId="{D23569D4-24AF-405C-B8E7-CBF5D74C3A78}">
      <dgm:prSet/>
      <dgm:spPr/>
      <dgm:t>
        <a:bodyPr/>
        <a:lstStyle/>
        <a:p>
          <a:endParaRPr lang="cs-CZ"/>
        </a:p>
      </dgm:t>
    </dgm:pt>
    <dgm:pt modelId="{8FF88747-7B09-43FD-A0F1-B25E1E2361DD}" type="sibTrans" cxnId="{D23569D4-24AF-405C-B8E7-CBF5D74C3A78}">
      <dgm:prSet/>
      <dgm:spPr/>
      <dgm:t>
        <a:bodyPr/>
        <a:lstStyle/>
        <a:p>
          <a:endParaRPr lang="cs-CZ"/>
        </a:p>
      </dgm:t>
    </dgm:pt>
    <dgm:pt modelId="{D3F28D71-2ED1-4E59-AA10-02733EAC50A6}" type="pres">
      <dgm:prSet presAssocID="{0DBEFEBE-5B56-40BE-AA85-57476B13F09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F3E549B-BCED-4595-9343-93EAAB808D6E}" type="pres">
      <dgm:prSet presAssocID="{738CC1A0-9712-405F-ADCE-02FE0DE36B80}" presName="parentText" presStyleLbl="node1" presStyleIdx="0" presStyleCnt="1" custScaleY="190240" custLinFactNeighborY="2560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D5F41E-4B46-4D44-8110-F0EC91276C6D}" type="presOf" srcId="{0DBEFEBE-5B56-40BE-AA85-57476B13F094}" destId="{D3F28D71-2ED1-4E59-AA10-02733EAC50A6}" srcOrd="0" destOrd="0" presId="urn:microsoft.com/office/officeart/2005/8/layout/vList2"/>
    <dgm:cxn modelId="{D23569D4-24AF-405C-B8E7-CBF5D74C3A78}" srcId="{0DBEFEBE-5B56-40BE-AA85-57476B13F094}" destId="{738CC1A0-9712-405F-ADCE-02FE0DE36B80}" srcOrd="0" destOrd="0" parTransId="{C23F98EF-563B-4699-857F-D3EFDDF69F09}" sibTransId="{8FF88747-7B09-43FD-A0F1-B25E1E2361DD}"/>
    <dgm:cxn modelId="{1F67DB66-75D1-4501-88CC-ADBB42B67738}" type="presOf" srcId="{738CC1A0-9712-405F-ADCE-02FE0DE36B80}" destId="{CF3E549B-BCED-4595-9343-93EAAB808D6E}" srcOrd="0" destOrd="0" presId="urn:microsoft.com/office/officeart/2005/8/layout/vList2"/>
    <dgm:cxn modelId="{6DC65C50-1B11-436F-BD2E-0DC33D63705C}" type="presParOf" srcId="{D3F28D71-2ED1-4E59-AA10-02733EAC50A6}" destId="{CF3E549B-BCED-4595-9343-93EAAB808D6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258BA2-9688-4E9F-A051-1D5CBAE4AB4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BCC377B-EEB5-4F7E-88C4-9DC10AF4080A}">
      <dgm:prSet custT="1"/>
      <dgm:spPr/>
      <dgm:t>
        <a:bodyPr/>
        <a:lstStyle/>
        <a:p>
          <a:pPr rtl="0"/>
          <a:r>
            <a:rPr lang="cs-CZ" sz="2400" dirty="0" smtClean="0">
              <a:hlinkClick xmlns:r="http://schemas.openxmlformats.org/officeDocument/2006/relationships" r:id="rId1"/>
            </a:rPr>
            <a:t>Izochorický děj</a:t>
          </a:r>
          <a:endParaRPr lang="cs-CZ" sz="2400" dirty="0"/>
        </a:p>
      </dgm:t>
    </dgm:pt>
    <dgm:pt modelId="{C48F18C1-6F75-4547-B3EF-EC41130CF7C7}" type="parTrans" cxnId="{6FAC91D0-AB17-4AFB-9B75-EB5AA6CB1BFE}">
      <dgm:prSet/>
      <dgm:spPr/>
      <dgm:t>
        <a:bodyPr/>
        <a:lstStyle/>
        <a:p>
          <a:endParaRPr lang="cs-CZ"/>
        </a:p>
      </dgm:t>
    </dgm:pt>
    <dgm:pt modelId="{21378814-A40B-4744-AEB1-6AFDE806900A}" type="sibTrans" cxnId="{6FAC91D0-AB17-4AFB-9B75-EB5AA6CB1BFE}">
      <dgm:prSet/>
      <dgm:spPr/>
      <dgm:t>
        <a:bodyPr/>
        <a:lstStyle/>
        <a:p>
          <a:endParaRPr lang="cs-CZ"/>
        </a:p>
      </dgm:t>
    </dgm:pt>
    <dgm:pt modelId="{0084EDDC-EDA9-48AB-BB26-20A023705E24}" type="pres">
      <dgm:prSet presAssocID="{2E258BA2-9688-4E9F-A051-1D5CBAE4AB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3E4988E-6D6A-4AB6-9BDA-534B8D1B3470}" type="pres">
      <dgm:prSet presAssocID="{6BCC377B-EEB5-4F7E-88C4-9DC10AF4080A}" presName="parentText" presStyleLbl="node1" presStyleIdx="0" presStyleCnt="1" custLinFactNeighborY="4752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AC91D0-AB17-4AFB-9B75-EB5AA6CB1BFE}" srcId="{2E258BA2-9688-4E9F-A051-1D5CBAE4AB45}" destId="{6BCC377B-EEB5-4F7E-88C4-9DC10AF4080A}" srcOrd="0" destOrd="0" parTransId="{C48F18C1-6F75-4547-B3EF-EC41130CF7C7}" sibTransId="{21378814-A40B-4744-AEB1-6AFDE806900A}"/>
    <dgm:cxn modelId="{05BF7A36-DB18-483A-AAC5-6BC17D9571DD}" type="presOf" srcId="{6BCC377B-EEB5-4F7E-88C4-9DC10AF4080A}" destId="{F3E4988E-6D6A-4AB6-9BDA-534B8D1B3470}" srcOrd="0" destOrd="0" presId="urn:microsoft.com/office/officeart/2005/8/layout/vList2"/>
    <dgm:cxn modelId="{5910AF66-2967-412B-A2CC-C00F725FB798}" type="presOf" srcId="{2E258BA2-9688-4E9F-A051-1D5CBAE4AB45}" destId="{0084EDDC-EDA9-48AB-BB26-20A023705E24}" srcOrd="0" destOrd="0" presId="urn:microsoft.com/office/officeart/2005/8/layout/vList2"/>
    <dgm:cxn modelId="{F7974305-3C6C-4376-9F75-3CFD6DB75335}" type="presParOf" srcId="{0084EDDC-EDA9-48AB-BB26-20A023705E24}" destId="{F3E4988E-6D6A-4AB6-9BDA-534B8D1B347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26470B9-E851-4FE3-96FC-78CB689CF1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0B596C-2937-4DD5-9B4B-1277610385C8}">
      <dgm:prSet custT="1"/>
      <dgm:spPr/>
      <dgm:t>
        <a:bodyPr/>
        <a:lstStyle/>
        <a:p>
          <a:pPr rtl="0"/>
          <a:r>
            <a:rPr lang="cs-CZ" sz="2400" dirty="0" smtClean="0">
              <a:hlinkClick xmlns:r="http://schemas.openxmlformats.org/officeDocument/2006/relationships" r:id="rId1"/>
            </a:rPr>
            <a:t>Změna vnitřní energie</a:t>
          </a:r>
          <a:endParaRPr lang="cs-CZ" sz="2400" dirty="0"/>
        </a:p>
      </dgm:t>
    </dgm:pt>
    <dgm:pt modelId="{A072EAB9-00FC-4740-8EF2-B6571155B15D}" type="parTrans" cxnId="{93B10FCC-46FE-4799-A675-700DF90E758E}">
      <dgm:prSet/>
      <dgm:spPr/>
      <dgm:t>
        <a:bodyPr/>
        <a:lstStyle/>
        <a:p>
          <a:endParaRPr lang="cs-CZ"/>
        </a:p>
      </dgm:t>
    </dgm:pt>
    <dgm:pt modelId="{6553D183-8947-4AE6-A216-31EAD5F59114}" type="sibTrans" cxnId="{93B10FCC-46FE-4799-A675-700DF90E758E}">
      <dgm:prSet/>
      <dgm:spPr/>
      <dgm:t>
        <a:bodyPr/>
        <a:lstStyle/>
        <a:p>
          <a:endParaRPr lang="cs-CZ"/>
        </a:p>
      </dgm:t>
    </dgm:pt>
    <dgm:pt modelId="{6D638F37-546A-4A3D-91EF-34914D3949B2}" type="pres">
      <dgm:prSet presAssocID="{F26470B9-E851-4FE3-96FC-78CB689CF1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7E54C64-DFDB-40FB-9B46-3523B6F66F84}" type="pres">
      <dgm:prSet presAssocID="{7B0B596C-2937-4DD5-9B4B-1277610385C8}" presName="parentText" presStyleLbl="node1" presStyleIdx="0" presStyleCnt="1" custScaleY="164732" custLinFactY="1355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8E208D-4DD6-4C4D-9A8D-0C04ABC191CF}" type="presOf" srcId="{7B0B596C-2937-4DD5-9B4B-1277610385C8}" destId="{C7E54C64-DFDB-40FB-9B46-3523B6F66F84}" srcOrd="0" destOrd="0" presId="urn:microsoft.com/office/officeart/2005/8/layout/vList2"/>
    <dgm:cxn modelId="{5FA8B1EA-A0ED-4980-9626-7763D63C1B28}" type="presOf" srcId="{F26470B9-E851-4FE3-96FC-78CB689CF125}" destId="{6D638F37-546A-4A3D-91EF-34914D3949B2}" srcOrd="0" destOrd="0" presId="urn:microsoft.com/office/officeart/2005/8/layout/vList2"/>
    <dgm:cxn modelId="{93B10FCC-46FE-4799-A675-700DF90E758E}" srcId="{F26470B9-E851-4FE3-96FC-78CB689CF125}" destId="{7B0B596C-2937-4DD5-9B4B-1277610385C8}" srcOrd="0" destOrd="0" parTransId="{A072EAB9-00FC-4740-8EF2-B6571155B15D}" sibTransId="{6553D183-8947-4AE6-A216-31EAD5F59114}"/>
    <dgm:cxn modelId="{C797FB53-99C7-4BB1-B0E4-FB0C4AAB5112}" type="presParOf" srcId="{6D638F37-546A-4A3D-91EF-34914D3949B2}" destId="{C7E54C64-DFDB-40FB-9B46-3523B6F66F8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26C422-DE00-4B07-A318-DCF94C111074}">
      <dsp:nvSpPr>
        <dsp:cNvPr id="0" name=""/>
        <dsp:cNvSpPr/>
      </dsp:nvSpPr>
      <dsp:spPr>
        <a:xfrm>
          <a:off x="0" y="0"/>
          <a:ext cx="1872208" cy="575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hlinkClick xmlns:r="http://schemas.openxmlformats.org/officeDocument/2006/relationships" r:id="rId1"/>
            </a:rPr>
            <a:t>Práce plynu</a:t>
          </a:r>
          <a:endParaRPr lang="cs-CZ" sz="2400" kern="1200" dirty="0"/>
        </a:p>
      </dsp:txBody>
      <dsp:txXfrm>
        <a:off x="28111" y="28111"/>
        <a:ext cx="1815986" cy="5196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3E549B-BCED-4595-9343-93EAAB808D6E}">
      <dsp:nvSpPr>
        <dsp:cNvPr id="0" name=""/>
        <dsp:cNvSpPr/>
      </dsp:nvSpPr>
      <dsp:spPr>
        <a:xfrm>
          <a:off x="0" y="521"/>
          <a:ext cx="2376264" cy="5331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hlinkClick xmlns:r="http://schemas.openxmlformats.org/officeDocument/2006/relationships" r:id="rId1"/>
            </a:rPr>
            <a:t>Izobarický děj</a:t>
          </a:r>
          <a:endParaRPr lang="cs-CZ" sz="2400" kern="1200" dirty="0"/>
        </a:p>
      </dsp:txBody>
      <dsp:txXfrm>
        <a:off x="26026" y="26547"/>
        <a:ext cx="2324212" cy="4810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E4988E-6D6A-4AB6-9BDA-534B8D1B3470}">
      <dsp:nvSpPr>
        <dsp:cNvPr id="0" name=""/>
        <dsp:cNvSpPr/>
      </dsp:nvSpPr>
      <dsp:spPr>
        <a:xfrm>
          <a:off x="0" y="6640"/>
          <a:ext cx="2376264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hlinkClick xmlns:r="http://schemas.openxmlformats.org/officeDocument/2006/relationships" r:id="rId1"/>
            </a:rPr>
            <a:t>Izochorický děj</a:t>
          </a:r>
          <a:endParaRPr lang="cs-CZ" sz="2400" kern="1200" dirty="0"/>
        </a:p>
      </dsp:txBody>
      <dsp:txXfrm>
        <a:off x="29243" y="35883"/>
        <a:ext cx="2317778" cy="5405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E54C64-DFDB-40FB-9B46-3523B6F66F84}">
      <dsp:nvSpPr>
        <dsp:cNvPr id="0" name=""/>
        <dsp:cNvSpPr/>
      </dsp:nvSpPr>
      <dsp:spPr>
        <a:xfrm>
          <a:off x="0" y="185956"/>
          <a:ext cx="3168351" cy="4621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hlinkClick xmlns:r="http://schemas.openxmlformats.org/officeDocument/2006/relationships" r:id="rId1"/>
            </a:rPr>
            <a:t>Změna vnitřní energie</a:t>
          </a:r>
          <a:endParaRPr lang="cs-CZ" sz="2400" kern="1200" dirty="0"/>
        </a:p>
      </dsp:txBody>
      <dsp:txXfrm>
        <a:off x="22559" y="208515"/>
        <a:ext cx="3123233" cy="416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69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259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850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786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442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942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3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546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542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398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036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AEEA5-48E0-4CBA-863F-194F99871368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744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Translational_motion.gif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333634"/>
              </p:ext>
            </p:extLst>
          </p:nvPr>
        </p:nvGraphicFramePr>
        <p:xfrm>
          <a:off x="1043608" y="1628797"/>
          <a:ext cx="7199312" cy="4680798"/>
        </p:xfrm>
        <a:graphic>
          <a:graphicData uri="http://schemas.openxmlformats.org/drawingml/2006/table">
            <a:tbl>
              <a:tblPr/>
              <a:tblGrid>
                <a:gridCol w="2055812"/>
                <a:gridCol w="5143500"/>
              </a:tblGrid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projektu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CZ.1.07/1.5.00/34.0565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materiálu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VY_32_INOVACE_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453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_Vlastnosti plynů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 školy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Masarykova střední  škola zemědělská a Vyšší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odborná škola, Opava, příspěvková organizace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Jaroslav Latoň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Průřezové 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životní prostředí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Tématický celek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21.2.2013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a místo ověření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6.3.2013, fyzika 1.L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3" y="332656"/>
            <a:ext cx="55149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45720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160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806251"/>
              </p:ext>
            </p:extLst>
          </p:nvPr>
        </p:nvGraphicFramePr>
        <p:xfrm>
          <a:off x="971600" y="620688"/>
          <a:ext cx="7200900" cy="4105275"/>
        </p:xfrm>
        <a:graphic>
          <a:graphicData uri="http://schemas.openxmlformats.org/drawingml/2006/table">
            <a:tbl>
              <a:tblPr/>
              <a:tblGrid>
                <a:gridCol w="2055812"/>
                <a:gridCol w="5145088"/>
              </a:tblGrid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 slouží pro práci v hodině i pro samostudium. Žáci se seznámí s vlastnostmi ideálního plynu a ději, které v něm probíhají.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Ideální plyn, střední kvadratická rychlost, stavová rovnice, termodynamické děje.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Metodický pokyn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se seznámí s vlastnostmi ideálního plynu a ději, které v něm probíhají.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Získané vědomosti si mohou ověřit na příkladech.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90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260648"/>
            <a:ext cx="24256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/>
              <a:t>Ideální plyn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05273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Plyn neboli plynná látka je jedno ze skupenství.</a:t>
            </a:r>
          </a:p>
          <a:p>
            <a:r>
              <a:rPr lang="cs-CZ" sz="2400" dirty="0" smtClean="0"/>
              <a:t>Při odvozování zákonů platných pro plynné skupenství je vhodné reálný plyn nahradit zjednodušeným modelem – </a:t>
            </a:r>
            <a:r>
              <a:rPr lang="cs-CZ" sz="2400" b="1" dirty="0" smtClean="0"/>
              <a:t>ideálním plynem.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420888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Ideální plyn</a:t>
            </a:r>
            <a:r>
              <a:rPr lang="cs-CZ" sz="2400" dirty="0" smtClean="0"/>
              <a:t> je na rozdíl od skutečného plynu </a:t>
            </a:r>
            <a:r>
              <a:rPr lang="cs-CZ" sz="2400" b="1" dirty="0" smtClean="0"/>
              <a:t>dokonale stlačitelný</a:t>
            </a:r>
            <a:r>
              <a:rPr lang="cs-CZ" sz="2400" dirty="0" smtClean="0"/>
              <a:t> a </a:t>
            </a:r>
            <a:r>
              <a:rPr lang="cs-CZ" sz="2400" b="1" dirty="0" smtClean="0"/>
              <a:t>bez vnitřního tření</a:t>
            </a:r>
            <a:r>
              <a:rPr lang="cs-CZ" sz="2400" dirty="0" smtClean="0"/>
              <a:t>.</a:t>
            </a:r>
          </a:p>
          <a:p>
            <a:endParaRPr lang="cs-CZ" sz="2400" b="1" dirty="0"/>
          </a:p>
          <a:p>
            <a:r>
              <a:rPr lang="cs-CZ" sz="2400" b="1" dirty="0" smtClean="0"/>
              <a:t>Ideální plyn má tyto vlastnosti: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Rozměry molekul jsou ve srovnání se střední vzdáleností molekul od sebe zanedbatelně malé.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Molekuly ideálního plynu na sebe navzájem nepůsobí silami kromě vzájemných srážek.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Srážky jsou dokonale pružné </a:t>
            </a:r>
            <a:r>
              <a:rPr lang="cs-CZ" sz="2400" dirty="0" smtClean="0"/>
              <a:t>(kinetická energie částic se při srážkách nemění).</a:t>
            </a:r>
          </a:p>
          <a:p>
            <a:pPr marL="457200" indent="-457200">
              <a:buAutoNum type="arabicParenR"/>
            </a:pPr>
            <a:endParaRPr lang="cs-CZ" sz="2400" b="1" dirty="0"/>
          </a:p>
          <a:p>
            <a:r>
              <a:rPr lang="cs-CZ" sz="2400" b="1" dirty="0" smtClean="0">
                <a:hlinkClick r:id="rId2"/>
              </a:rPr>
              <a:t>Ideální plyn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3922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56292"/>
            <a:ext cx="48978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Střední kvadratická rychlost</a:t>
            </a:r>
            <a:endParaRPr lang="cs-CZ" sz="32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83316" y="809298"/>
                <a:ext cx="8784976" cy="59504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Okamžitá rychlost molekuly pohybující se neuspořádaným posuvným pohybem je náhodná a stále se měnící veličina.</a:t>
                </a:r>
              </a:p>
              <a:p>
                <a:endParaRPr lang="cs-CZ" sz="2400" dirty="0"/>
              </a:p>
              <a:p>
                <a:r>
                  <a:rPr lang="cs-CZ" sz="2400" b="1" dirty="0" smtClean="0"/>
                  <a:t>Střední kvadratická rychlost je rychlost, kterou by musely mít všechny částice plynu, aby jejich kinetická energie byla rovna skutečné kinetické energii všech částic </a:t>
                </a:r>
                <a:r>
                  <a:rPr lang="cs-CZ" sz="2400" dirty="0" smtClean="0"/>
                  <a:t>(statistická veličina).</a:t>
                </a:r>
              </a:p>
              <a:p>
                <a:pPr algn="ctr"/>
                <a:r>
                  <a:rPr lang="cs-CZ" sz="2400" dirty="0" smtClean="0"/>
                  <a:t>E</a:t>
                </a:r>
                <a:r>
                  <a:rPr lang="cs-CZ" sz="2400" baseline="-25000" dirty="0" smtClean="0"/>
                  <a:t>k</a:t>
                </a:r>
                <a:r>
                  <a:rPr lang="cs-CZ" sz="2400" dirty="0" smtClean="0"/>
                  <a:t> = N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. m</a:t>
                </a:r>
                <a:r>
                  <a:rPr lang="cs-CZ" sz="2400" baseline="-25000" dirty="0"/>
                  <a:t>0</a:t>
                </a:r>
                <a:r>
                  <a:rPr lang="cs-CZ" sz="2400" dirty="0" smtClean="0"/>
                  <a:t> . v</a:t>
                </a:r>
                <a:r>
                  <a:rPr lang="cs-CZ" sz="2400" baseline="-25000" dirty="0" smtClean="0"/>
                  <a:t>k</a:t>
                </a:r>
                <a:r>
                  <a:rPr lang="cs-CZ" sz="2400" baseline="30000" dirty="0" smtClean="0"/>
                  <a:t>2</a:t>
                </a:r>
              </a:p>
              <a:p>
                <a:pPr algn="ctr"/>
                <a:endParaRPr lang="cs-CZ" sz="2400" dirty="0"/>
              </a:p>
              <a:p>
                <a:r>
                  <a:rPr lang="cs-CZ" sz="2400" dirty="0" smtClean="0"/>
                  <a:t>Tato energie závisí na termodynamické teplotě T:</a:t>
                </a:r>
                <a:endParaRPr lang="cs-CZ" sz="2400" dirty="0"/>
              </a:p>
              <a:p>
                <a:pPr algn="ctr"/>
                <a:r>
                  <a:rPr lang="cs-CZ" sz="2400" dirty="0" smtClean="0"/>
                  <a:t>E</a:t>
                </a:r>
                <a:r>
                  <a:rPr lang="cs-CZ" sz="2400" baseline="-25000" dirty="0" smtClean="0"/>
                  <a:t>0</a:t>
                </a:r>
                <a:r>
                  <a:rPr lang="cs-CZ" sz="2400" dirty="0" smtClean="0"/>
                  <a:t> 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/>
                  <a:t> . m</a:t>
                </a:r>
                <a:r>
                  <a:rPr lang="cs-CZ" sz="2400" baseline="-25000" dirty="0"/>
                  <a:t>0</a:t>
                </a:r>
                <a:r>
                  <a:rPr lang="cs-CZ" sz="2400" dirty="0"/>
                  <a:t> . </a:t>
                </a:r>
                <a:r>
                  <a:rPr lang="cs-CZ" sz="2400" dirty="0" smtClean="0"/>
                  <a:t>v</a:t>
                </a:r>
                <a:r>
                  <a:rPr lang="cs-CZ" sz="2400" baseline="-25000" dirty="0" smtClean="0"/>
                  <a:t>k</a:t>
                </a:r>
                <a:r>
                  <a:rPr lang="cs-CZ" sz="2400" baseline="30000" dirty="0" smtClean="0"/>
                  <a:t>2 </a:t>
                </a:r>
                <a:r>
                  <a:rPr lang="cs-CZ" sz="24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k . T</a:t>
                </a:r>
              </a:p>
              <a:p>
                <a:pPr algn="ctr"/>
                <a:endParaRPr lang="cs-CZ" sz="2400" dirty="0"/>
              </a:p>
              <a:p>
                <a:pPr algn="ctr"/>
                <a:r>
                  <a:rPr lang="cs-CZ" sz="2400" b="1" dirty="0" smtClean="0"/>
                  <a:t>v</a:t>
                </a:r>
                <a:r>
                  <a:rPr lang="cs-CZ" sz="2400" b="1" baseline="-25000" dirty="0">
                    <a:latin typeface="Cambria Math"/>
                  </a:rPr>
                  <a:t>k</a:t>
                </a:r>
                <a:r>
                  <a:rPr lang="cs-CZ" sz="2400" b="1" dirty="0" smtClean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4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400" b="1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1" i="0" smtClean="0">
                                <a:latin typeface="Cambria Math"/>
                              </a:rPr>
                              <m:t>𝟑</m:t>
                            </m:r>
                            <m:r>
                              <a:rPr lang="cs-CZ" sz="2400" b="1" i="0" smtClean="0">
                                <a:latin typeface="Cambria Math"/>
                              </a:rPr>
                              <m:t> .  </m:t>
                            </m:r>
                            <m:r>
                              <a:rPr lang="cs-CZ" sz="2400" b="1" i="0" smtClean="0">
                                <a:latin typeface="Cambria Math"/>
                              </a:rPr>
                              <m:t>𝐤</m:t>
                            </m:r>
                            <m:r>
                              <a:rPr lang="cs-CZ" sz="2400" b="1" i="0" smtClean="0">
                                <a:latin typeface="Cambria Math"/>
                              </a:rPr>
                              <m:t> . </m:t>
                            </m:r>
                            <m:r>
                              <a:rPr lang="cs-CZ" sz="2400" b="1" i="0" smtClean="0">
                                <a:latin typeface="Cambria Math"/>
                              </a:rPr>
                              <m:t>𝐓</m:t>
                            </m:r>
                          </m:num>
                          <m:den>
                            <m:r>
                              <a:rPr lang="cs-CZ" sz="2400" b="1" i="0" smtClean="0">
                                <a:latin typeface="Cambria Math"/>
                              </a:rPr>
                              <m:t>𝐦</m:t>
                            </m:r>
                            <m:r>
                              <a:rPr lang="cs-CZ" sz="2400" b="1" i="0" baseline="-25000" smtClean="0">
                                <a:latin typeface="Cambria Math"/>
                              </a:rPr>
                              <m:t>𝟎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sz="2400" b="1" dirty="0" smtClean="0"/>
                  <a:t>        </a:t>
                </a:r>
              </a:p>
              <a:p>
                <a:pPr algn="ctr"/>
                <a:endParaRPr lang="cs-CZ" sz="2400" dirty="0" smtClean="0"/>
              </a:p>
              <a:p>
                <a:r>
                  <a:rPr lang="cs-CZ" sz="2400" dirty="0" smtClean="0"/>
                  <a:t>k (Boltzmannova konstanta) = 1,38 . 10</a:t>
                </a:r>
                <a:r>
                  <a:rPr lang="cs-CZ" sz="2400" baseline="30000" dirty="0" smtClean="0"/>
                  <a:t>-23</a:t>
                </a:r>
                <a:r>
                  <a:rPr lang="cs-CZ" sz="2400" dirty="0" smtClean="0"/>
                  <a:t> J K</a:t>
                </a:r>
                <a:r>
                  <a:rPr lang="cs-CZ" sz="2400" baseline="30000" dirty="0" smtClean="0"/>
                  <a:t>-1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316" y="809298"/>
                <a:ext cx="8784976" cy="5950412"/>
              </a:xfrm>
              <a:prstGeom prst="rect">
                <a:avLst/>
              </a:prstGeom>
              <a:blipFill rotWithShape="1">
                <a:blip r:embed="rId2"/>
                <a:stretch>
                  <a:fillRect l="-1041" t="-820" r="-694" b="-13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3491880" y="5085184"/>
            <a:ext cx="2160240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222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332656"/>
            <a:ext cx="5591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Stavová rovnice ideálního plynu</a:t>
            </a:r>
            <a:endParaRPr lang="cs-CZ" sz="32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60721" y="3212723"/>
                <a:ext cx="8496944" cy="3630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Stavová rovnice ideálního plynu vyjadřuje vzájemnou závislost stavových veličin při termodynamických dějích v ideálním plynu.</a:t>
                </a:r>
              </a:p>
              <a:p>
                <a:endParaRPr lang="cs-CZ" sz="2400" dirty="0" smtClean="0"/>
              </a:p>
              <a:p>
                <a:pPr algn="ctr"/>
                <a:r>
                  <a:rPr lang="cs-CZ" sz="3200" b="1" dirty="0" smtClean="0"/>
                  <a:t>p V  =  N k T</a:t>
                </a:r>
              </a:p>
              <a:p>
                <a:pPr algn="ctr"/>
                <a:endParaRPr lang="cs-CZ" sz="2800" b="1" dirty="0"/>
              </a:p>
              <a:p>
                <a:r>
                  <a:rPr lang="cs-CZ" sz="2400" dirty="0" smtClean="0"/>
                  <a:t>Pro dva různé stavy téhož ideálního plynu platí:</a:t>
                </a:r>
              </a:p>
              <a:p>
                <a:endParaRPr lang="cs-CZ" sz="2400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0" smtClean="0">
                            <a:latin typeface="Cambria Math"/>
                          </a:rPr>
                          <m:t>𝐩</m:t>
                        </m:r>
                        <m:r>
                          <a:rPr lang="cs-CZ" sz="3200" b="1" i="0" smtClean="0">
                            <a:latin typeface="Cambria Math"/>
                          </a:rPr>
                          <m:t> </m:t>
                        </m:r>
                        <m:r>
                          <a:rPr lang="cs-CZ" sz="3200" b="1" i="0" smtClean="0">
                            <a:latin typeface="Cambria Math"/>
                          </a:rPr>
                          <m:t>𝐕</m:t>
                        </m:r>
                      </m:num>
                      <m:den>
                        <m:r>
                          <a:rPr lang="cs-CZ" sz="3200" b="1" i="0" smtClean="0">
                            <a:latin typeface="Cambria Math"/>
                          </a:rPr>
                          <m:t>𝐓</m:t>
                        </m:r>
                      </m:den>
                    </m:f>
                  </m:oMath>
                </a14:m>
                <a:r>
                  <a:rPr lang="cs-CZ" sz="3200" b="1" dirty="0" smtClean="0"/>
                  <a:t> = konst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>
                            <a:latin typeface="Cambria Math"/>
                          </a:rPr>
                          <m:t>𝐩</m:t>
                        </m:r>
                        <m:r>
                          <a:rPr lang="cs-CZ" sz="3200" b="1" i="0" baseline="-25000" smtClean="0">
                            <a:latin typeface="Cambria Math"/>
                          </a:rPr>
                          <m:t>𝟏</m:t>
                        </m:r>
                        <m:r>
                          <a:rPr lang="cs-CZ" sz="3200" b="1">
                            <a:latin typeface="Cambria Math"/>
                          </a:rPr>
                          <m:t> </m:t>
                        </m:r>
                        <m:r>
                          <a:rPr lang="cs-CZ" sz="3200" b="1">
                            <a:latin typeface="Cambria Math"/>
                          </a:rPr>
                          <m:t>𝐕𝟏</m:t>
                        </m:r>
                      </m:num>
                      <m:den>
                        <m:r>
                          <a:rPr lang="cs-CZ" sz="3200" b="1">
                            <a:latin typeface="Cambria Math"/>
                          </a:rPr>
                          <m:t>𝐓</m:t>
                        </m:r>
                        <m:r>
                          <a:rPr lang="cs-CZ" sz="3200" b="1" i="0" baseline="-25000" smtClean="0"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sz="3200" b="1" dirty="0" smtClean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>
                            <a:latin typeface="Cambria Math"/>
                          </a:rPr>
                          <m:t>𝐩</m:t>
                        </m:r>
                        <m:r>
                          <a:rPr lang="cs-CZ" sz="3200" b="1" i="0" baseline="-25000" smtClean="0">
                            <a:latin typeface="Cambria Math"/>
                          </a:rPr>
                          <m:t>𝟐</m:t>
                        </m:r>
                        <m:r>
                          <a:rPr lang="cs-CZ" sz="3200" b="1">
                            <a:latin typeface="Cambria Math"/>
                          </a:rPr>
                          <m:t> </m:t>
                        </m:r>
                        <m:r>
                          <a:rPr lang="cs-CZ" sz="3200" b="1">
                            <a:latin typeface="Cambria Math"/>
                          </a:rPr>
                          <m:t>𝐕𝟐</m:t>
                        </m:r>
                      </m:num>
                      <m:den>
                        <m:r>
                          <a:rPr lang="cs-CZ" sz="3200" b="1">
                            <a:latin typeface="Cambria Math"/>
                          </a:rPr>
                          <m:t>𝐓</m:t>
                        </m:r>
                        <m:r>
                          <a:rPr lang="cs-CZ" sz="3200" b="1" i="0" baseline="-25000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721" y="3212723"/>
                <a:ext cx="8496944" cy="3630546"/>
              </a:xfrm>
              <a:prstGeom prst="rect">
                <a:avLst/>
              </a:prstGeom>
              <a:blipFill rotWithShape="1">
                <a:blip r:embed="rId2"/>
                <a:stretch>
                  <a:fillRect l="-1076" t="-1342" b="-1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179512" y="905165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Plyn, který je v rovnovážném stavu, lze charakterizovat stavovými veličinami:</a:t>
            </a:r>
          </a:p>
          <a:p>
            <a:r>
              <a:rPr lang="cs-CZ" sz="2400" dirty="0" smtClean="0"/>
              <a:t>termodynamickou teplotou   </a:t>
            </a:r>
            <a:r>
              <a:rPr lang="cs-CZ" sz="2400" b="1" dirty="0" smtClean="0"/>
              <a:t>T</a:t>
            </a:r>
            <a:endParaRPr lang="cs-CZ" sz="2400" dirty="0" smtClean="0"/>
          </a:p>
          <a:p>
            <a:r>
              <a:rPr lang="cs-CZ" sz="2400" dirty="0" smtClean="0"/>
              <a:t>tlakem  </a:t>
            </a:r>
            <a:r>
              <a:rPr lang="cs-CZ" sz="2400" b="1" dirty="0" smtClean="0"/>
              <a:t>p</a:t>
            </a:r>
            <a:endParaRPr lang="cs-CZ" sz="2400" dirty="0" smtClean="0"/>
          </a:p>
          <a:p>
            <a:r>
              <a:rPr lang="cs-CZ" sz="2400" dirty="0" smtClean="0"/>
              <a:t>objemem  </a:t>
            </a:r>
            <a:r>
              <a:rPr lang="cs-CZ" sz="2400" b="1" dirty="0" smtClean="0"/>
              <a:t>V</a:t>
            </a:r>
            <a:endParaRPr lang="cs-CZ" sz="2400" dirty="0" smtClean="0"/>
          </a:p>
          <a:p>
            <a:r>
              <a:rPr lang="cs-CZ" sz="2400" dirty="0" smtClean="0"/>
              <a:t>počtem molekul  </a:t>
            </a:r>
            <a:r>
              <a:rPr lang="cs-CZ" sz="2400" b="1" dirty="0" smtClean="0"/>
              <a:t>N</a:t>
            </a:r>
            <a:endParaRPr lang="cs-CZ" sz="2400" dirty="0"/>
          </a:p>
        </p:txBody>
      </p:sp>
      <p:sp>
        <p:nvSpPr>
          <p:cNvPr id="5" name="Šipka doprava se zářezem 4"/>
          <p:cNvSpPr/>
          <p:nvPr/>
        </p:nvSpPr>
        <p:spPr>
          <a:xfrm>
            <a:off x="3796590" y="6309320"/>
            <a:ext cx="919425" cy="144016"/>
          </a:xfrm>
          <a:prstGeom prst="notched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716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332656"/>
            <a:ext cx="57661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Děje probíhající v ideálním plynu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Izotermický děj</a:t>
            </a:r>
            <a:r>
              <a:rPr lang="cs-CZ" sz="2400" dirty="0" smtClean="0"/>
              <a:t> je termodynamický děj, při kterém se nemění termodynamická teplota </a:t>
            </a:r>
            <a:r>
              <a:rPr lang="cs-CZ" sz="2400" b="1" dirty="0" smtClean="0"/>
              <a:t>T			p V = konst.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23528" y="2276872"/>
                <a:ext cx="8640960" cy="991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Izobarický děj</a:t>
                </a:r>
                <a:r>
                  <a:rPr lang="cs-CZ" sz="2400" dirty="0" smtClean="0"/>
                  <a:t> je termodynamický děj, při kterém se nemění tlak termodynamické soustavy  </a:t>
                </a:r>
                <a:r>
                  <a:rPr lang="cs-CZ" sz="2400" b="1" dirty="0" smtClean="0"/>
                  <a:t>p			</a:t>
                </a:r>
                <a:r>
                  <a:rPr lang="cs-CZ" sz="2400" b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>
                            <a:latin typeface="Cambria Math"/>
                          </a:rPr>
                          <m:t>𝐕</m:t>
                        </m:r>
                      </m:num>
                      <m:den>
                        <m:r>
                          <a:rPr lang="cs-CZ" sz="2400" b="1">
                            <a:latin typeface="Cambria Math"/>
                          </a:rPr>
                          <m:t>𝐓</m:t>
                        </m:r>
                      </m:den>
                    </m:f>
                    <m:r>
                      <a:rPr lang="cs-CZ" sz="2400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b="1" dirty="0" smtClean="0"/>
                  <a:t> = konst.</a:t>
                </a:r>
                <a:endParaRPr lang="cs-CZ" sz="2400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2276872"/>
                <a:ext cx="8640960" cy="991618"/>
              </a:xfrm>
              <a:prstGeom prst="rect">
                <a:avLst/>
              </a:prstGeom>
              <a:blipFill rotWithShape="1">
                <a:blip r:embed="rId2"/>
                <a:stretch>
                  <a:fillRect l="-1058" t="-4938" b="-61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80664" y="3789040"/>
                <a:ext cx="8640960" cy="9525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Izochorický děj</a:t>
                </a:r>
                <a:r>
                  <a:rPr lang="cs-CZ" sz="2400" dirty="0" smtClean="0"/>
                  <a:t> je termodynamický děj, při kterém se nemění objem termodynamické soustavy </a:t>
                </a:r>
                <a:r>
                  <a:rPr lang="cs-CZ" sz="2400" b="1" dirty="0" smtClean="0"/>
                  <a:t>V		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>
                            <a:latin typeface="Cambria Math"/>
                          </a:rPr>
                          <m:t>𝐩</m:t>
                        </m:r>
                      </m:num>
                      <m:den>
                        <m:r>
                          <a:rPr lang="cs-CZ" sz="2400" b="1">
                            <a:latin typeface="Cambria Math"/>
                          </a:rPr>
                          <m:t>𝐓</m:t>
                        </m:r>
                      </m:den>
                    </m:f>
                    <m:r>
                      <a:rPr lang="cs-CZ" sz="2400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b="1" dirty="0" smtClean="0"/>
                  <a:t> = konst.</a:t>
                </a:r>
                <a:endParaRPr lang="cs-CZ" sz="2400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664" y="3789040"/>
                <a:ext cx="8640960" cy="952505"/>
              </a:xfrm>
              <a:prstGeom prst="rect">
                <a:avLst/>
              </a:prstGeom>
              <a:blipFill rotWithShape="1">
                <a:blip r:embed="rId3"/>
                <a:stretch>
                  <a:fillRect l="-1058" t="-5128" r="-1340" b="-6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33452" y="5288340"/>
                <a:ext cx="8640960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Adiabatický děj</a:t>
                </a:r>
                <a:r>
                  <a:rPr lang="cs-CZ" sz="2400" dirty="0" smtClean="0"/>
                  <a:t> je termodynamický děj, při kterém nedochází k tepelné výměně mezi plynem a okolím</a:t>
                </a:r>
                <a:r>
                  <a:rPr lang="cs-CZ" sz="2400" b="1" dirty="0" smtClean="0"/>
                  <a:t>	p V</a:t>
                </a:r>
                <a14:m>
                  <m:oMath xmlns:m="http://schemas.openxmlformats.org/officeDocument/2006/math">
                    <m:r>
                      <a:rPr lang="el-GR" sz="2400" b="1" i="0" baseline="30000">
                        <a:latin typeface="Cambria Math"/>
                      </a:rPr>
                      <m:t>𝛋</m:t>
                    </m:r>
                  </m:oMath>
                </a14:m>
                <a:r>
                  <a:rPr lang="cs-CZ" sz="2400" b="1" dirty="0" smtClean="0"/>
                  <a:t> = konst.</a:t>
                </a:r>
              </a:p>
              <a:p>
                <a:endParaRPr lang="cs-CZ" sz="2400" b="1" dirty="0" smtClean="0"/>
              </a:p>
              <a:p>
                <a14:m>
                  <m:oMath xmlns:m="http://schemas.openxmlformats.org/officeDocument/2006/math">
                    <m:r>
                      <a:rPr lang="el-GR" sz="2400" b="1" i="0">
                        <a:latin typeface="Cambria Math"/>
                      </a:rPr>
                      <m:t>𝛋</m:t>
                    </m:r>
                    <m:r>
                      <a:rPr lang="el-GR" sz="2400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b="1" dirty="0" smtClean="0"/>
                  <a:t> 	</a:t>
                </a:r>
                <a:r>
                  <a:rPr lang="cs-CZ" sz="2400" dirty="0" smtClean="0"/>
                  <a:t>Poissonova konstanta </a:t>
                </a:r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452" y="5288340"/>
                <a:ext cx="8640960" cy="1569660"/>
              </a:xfrm>
              <a:prstGeom prst="rect">
                <a:avLst/>
              </a:prstGeom>
              <a:blipFill rotWithShape="1">
                <a:blip r:embed="rId4"/>
                <a:stretch>
                  <a:fillRect l="-1058" t="-3113" b="-81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075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36114242"/>
              </p:ext>
            </p:extLst>
          </p:nvPr>
        </p:nvGraphicFramePr>
        <p:xfrm>
          <a:off x="539552" y="3789040"/>
          <a:ext cx="1872208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39552" y="620687"/>
            <a:ext cx="1624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Příklady:</a:t>
            </a:r>
            <a:endParaRPr lang="cs-CZ" sz="32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358775968"/>
              </p:ext>
            </p:extLst>
          </p:nvPr>
        </p:nvGraphicFramePr>
        <p:xfrm>
          <a:off x="539552" y="1556792"/>
          <a:ext cx="2376264" cy="533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81208458"/>
              </p:ext>
            </p:extLst>
          </p:nvPr>
        </p:nvGraphicFramePr>
        <p:xfrm>
          <a:off x="535507" y="2636912"/>
          <a:ext cx="2376264" cy="6056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398811720"/>
              </p:ext>
            </p:extLst>
          </p:nvPr>
        </p:nvGraphicFramePr>
        <p:xfrm>
          <a:off x="535329" y="4869160"/>
          <a:ext cx="3168352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7452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485</Words>
  <Application>Microsoft Office PowerPoint</Application>
  <PresentationFormat>Předvádění na obrazovce (4:3)</PresentationFormat>
  <Paragraphs>77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nekdo</dc:creator>
  <cp:lastModifiedBy>FYZIKA</cp:lastModifiedBy>
  <cp:revision>52</cp:revision>
  <dcterms:created xsi:type="dcterms:W3CDTF">2012-11-11T12:29:55Z</dcterms:created>
  <dcterms:modified xsi:type="dcterms:W3CDTF">2013-10-06T20:17:40Z</dcterms:modified>
</cp:coreProperties>
</file>