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7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1" Type="http://schemas.openxmlformats.org/officeDocument/2006/relationships/hyperlink" Target="http://dumy.cz/material/82519-elektricke-pole" TargetMode="External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hyperlink" Target="http://dumy.cz/material/82519-elektricke-pole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128E02F-F4D2-4F29-A63A-4FACFB64A9EA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B713EF5-FEED-4B44-AE58-417D2FD96024}">
      <dgm:prSet custT="1"/>
      <dgm:spPr/>
      <dgm:t>
        <a:bodyPr/>
        <a:lstStyle/>
        <a:p>
          <a:pPr rtl="0"/>
          <a:r>
            <a:rPr lang="cs-CZ" sz="2400" smtClean="0">
              <a:hlinkClick xmlns:r="http://schemas.openxmlformats.org/officeDocument/2006/relationships" r:id="rId1"/>
            </a:rPr>
            <a:t>Elektrické pole</a:t>
          </a:r>
          <a:endParaRPr lang="cs-CZ" sz="2400"/>
        </a:p>
      </dgm:t>
    </dgm:pt>
    <dgm:pt modelId="{4FAF573F-C2A0-4857-8A0D-77C748828C9F}" type="parTrans" cxnId="{E936DBF0-663D-4128-B48D-5628EF779810}">
      <dgm:prSet/>
      <dgm:spPr/>
      <dgm:t>
        <a:bodyPr/>
        <a:lstStyle/>
        <a:p>
          <a:endParaRPr lang="cs-CZ"/>
        </a:p>
      </dgm:t>
    </dgm:pt>
    <dgm:pt modelId="{E79540EC-0418-486D-8860-9DC7015672F7}" type="sibTrans" cxnId="{E936DBF0-663D-4128-B48D-5628EF779810}">
      <dgm:prSet/>
      <dgm:spPr/>
      <dgm:t>
        <a:bodyPr/>
        <a:lstStyle/>
        <a:p>
          <a:endParaRPr lang="cs-CZ"/>
        </a:p>
      </dgm:t>
    </dgm:pt>
    <dgm:pt modelId="{D23FE3FD-28DB-48B1-BA92-91E15B49F95C}" type="pres">
      <dgm:prSet presAssocID="{F128E02F-F4D2-4F29-A63A-4FACFB64A9E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C0B4096-3CC2-4F03-A4BC-13F56B6CB8C5}" type="pres">
      <dgm:prSet presAssocID="{0B713EF5-FEED-4B44-AE58-417D2FD96024}" presName="parentText" presStyleLbl="node1" presStyleIdx="0" presStyleCnt="1" custLinFactY="333749" custLinFactNeighborX="-2626" custLinFactNeighborY="40000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79D3292-1428-453C-9C92-53F903BDFD3B}" type="presOf" srcId="{F128E02F-F4D2-4F29-A63A-4FACFB64A9EA}" destId="{D23FE3FD-28DB-48B1-BA92-91E15B49F95C}" srcOrd="0" destOrd="0" presId="urn:microsoft.com/office/officeart/2005/8/layout/vList2"/>
    <dgm:cxn modelId="{E936DBF0-663D-4128-B48D-5628EF779810}" srcId="{F128E02F-F4D2-4F29-A63A-4FACFB64A9EA}" destId="{0B713EF5-FEED-4B44-AE58-417D2FD96024}" srcOrd="0" destOrd="0" parTransId="{4FAF573F-C2A0-4857-8A0D-77C748828C9F}" sibTransId="{E79540EC-0418-486D-8860-9DC7015672F7}"/>
    <dgm:cxn modelId="{87BB2E44-622F-4549-9C58-6EA093DFBC7D}" type="presOf" srcId="{0B713EF5-FEED-4B44-AE58-417D2FD96024}" destId="{3C0B4096-3CC2-4F03-A4BC-13F56B6CB8C5}" srcOrd="0" destOrd="0" presId="urn:microsoft.com/office/officeart/2005/8/layout/vList2"/>
    <dgm:cxn modelId="{F1950F8E-5FC3-4BDA-A72D-CBE28FEA709C}" type="presParOf" srcId="{D23FE3FD-28DB-48B1-BA92-91E15B49F95C}" destId="{3C0B4096-3CC2-4F03-A4BC-13F56B6CB8C5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C0B4096-3CC2-4F03-A4BC-13F56B6CB8C5}">
      <dsp:nvSpPr>
        <dsp:cNvPr id="0" name=""/>
        <dsp:cNvSpPr/>
      </dsp:nvSpPr>
      <dsp:spPr>
        <a:xfrm>
          <a:off x="0" y="330"/>
          <a:ext cx="2160240" cy="51301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smtClean="0">
              <a:hlinkClick xmlns:r="http://schemas.openxmlformats.org/officeDocument/2006/relationships" r:id="rId1"/>
            </a:rPr>
            <a:t>Elektrické pole</a:t>
          </a:r>
          <a:endParaRPr lang="cs-CZ" sz="2400" kern="1200"/>
        </a:p>
      </dsp:txBody>
      <dsp:txXfrm>
        <a:off x="25043" y="25373"/>
        <a:ext cx="2110154" cy="46293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66947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02596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68500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67860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44428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29427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82390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45465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45423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43987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90360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CAEEA5-48E0-4CBA-863F-194F99871368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74429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01572722"/>
              </p:ext>
            </p:extLst>
          </p:nvPr>
        </p:nvGraphicFramePr>
        <p:xfrm>
          <a:off x="1043608" y="1628797"/>
          <a:ext cx="7199312" cy="4680798"/>
        </p:xfrm>
        <a:graphic>
          <a:graphicData uri="http://schemas.openxmlformats.org/drawingml/2006/table">
            <a:tbl>
              <a:tblPr/>
              <a:tblGrid>
                <a:gridCol w="2055812"/>
                <a:gridCol w="5143500"/>
              </a:tblGrid>
              <a:tr h="3829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Číslo projektu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CZ.1.07/1.5.00/34.0565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513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Číslo materiálu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VY_32_INOVACE_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454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_Coulombův zákon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5145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Název školy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990600" algn="r"/>
                          <a:tab pos="1890713" algn="ctr"/>
                        </a:tabLst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Masarykova střední  škola zemědělská a Vyšší 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990600" algn="r"/>
                          <a:tab pos="1890713" algn="ctr"/>
                        </a:tabLst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odborná škola, Opava, příspěvková organizace</a:t>
                      </a:r>
                      <a:endParaRPr kumimoji="0" 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29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Autor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Jaroslav Latoň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Průřezové téma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Člověk a životní prostředí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Tématický celek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Fyzika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29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Ročník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tvorby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21.1.2013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5145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a místo ověření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31.1.2013, fyzika 1.C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4513" y="332656"/>
            <a:ext cx="5514975" cy="1209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564904"/>
            <a:ext cx="457200" cy="447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71607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06611481"/>
              </p:ext>
            </p:extLst>
          </p:nvPr>
        </p:nvGraphicFramePr>
        <p:xfrm>
          <a:off x="971600" y="404664"/>
          <a:ext cx="7200900" cy="4105275"/>
        </p:xfrm>
        <a:graphic>
          <a:graphicData uri="http://schemas.openxmlformats.org/drawingml/2006/table">
            <a:tbl>
              <a:tblPr/>
              <a:tblGrid>
                <a:gridCol w="2055812"/>
                <a:gridCol w="5145088"/>
              </a:tblGrid>
              <a:tr h="13144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Materiál slouží pro práci v hodině i pro samostudium. Je vysvětlena závislost elektrické síly na velikosti nábojů a na jejich vzdálenosti.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30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Elektrický náboj, Coulombův zákon, elektrická intenzita, elektrická permitivita.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3144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Metodický pokyn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Při spuštění prezentace  je vysvětlena závislost elektrické síly na velikosti nábojů a na jejich vzdálenosti.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Poznatky o elektrické síle a elektrické intenzitě si mohou žáci ověřit na příkladech.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6100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0908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5656" y="188640"/>
            <a:ext cx="579280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Elektrický náboj a elektrické pole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340768"/>
            <a:ext cx="85689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Elektrický náboj je fyzikální veličina, která vyjadřuje vlastnost částic související se vznikem elektrického pole a tím schopnosti působit elektrickou silou.</a:t>
            </a:r>
            <a:endParaRPr lang="cs-CZ" sz="2400" dirty="0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3646498261"/>
              </p:ext>
            </p:extLst>
          </p:nvPr>
        </p:nvGraphicFramePr>
        <p:xfrm>
          <a:off x="395536" y="5445224"/>
          <a:ext cx="2160240" cy="5133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323528" y="3068960"/>
            <a:ext cx="772262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Elektrický náboj 			</a:t>
            </a:r>
            <a:r>
              <a:rPr lang="cs-CZ" sz="3200" b="1" dirty="0" smtClean="0"/>
              <a:t>Q	</a:t>
            </a:r>
            <a:r>
              <a:rPr lang="en-US" sz="3200" b="1" dirty="0" smtClean="0"/>
              <a:t>[</a:t>
            </a:r>
            <a:r>
              <a:rPr lang="cs-CZ" sz="3200" b="1" dirty="0" smtClean="0"/>
              <a:t>C</a:t>
            </a:r>
            <a:r>
              <a:rPr lang="en-US" sz="3200" b="1" dirty="0" smtClean="0"/>
              <a:t>]</a:t>
            </a:r>
            <a:r>
              <a:rPr lang="cs-CZ" sz="2400" b="1" dirty="0" smtClean="0"/>
              <a:t>	</a:t>
            </a:r>
            <a:r>
              <a:rPr lang="cs-CZ" sz="2400" i="1" dirty="0" smtClean="0"/>
              <a:t>coulomb</a:t>
            </a:r>
          </a:p>
          <a:p>
            <a:endParaRPr lang="cs-CZ" sz="2400" i="1" dirty="0"/>
          </a:p>
          <a:p>
            <a:r>
              <a:rPr lang="cs-CZ" sz="2400" dirty="0" smtClean="0"/>
              <a:t>Elementární elektrický náboj		e = 1,602 . 10</a:t>
            </a:r>
            <a:r>
              <a:rPr lang="cs-CZ" sz="2400" baseline="30000" dirty="0" smtClean="0"/>
              <a:t>-16</a:t>
            </a:r>
            <a:r>
              <a:rPr lang="cs-CZ" sz="2400" dirty="0" smtClean="0"/>
              <a:t> C	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1075634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99792" y="383353"/>
            <a:ext cx="359136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Coulombův zákon</a:t>
            </a:r>
            <a:endParaRPr lang="cs-CZ" sz="36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11000" y="1084715"/>
            <a:ext cx="856895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Velikost elektrických sil, kterými na sebe působí dva bodové náboje, je přímo úměrná absolutní hodnotě součinu jejich velikostí a nepřímo úměrná druhé mocnině jejich vzdálenosti.   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11000" y="3429000"/>
            <a:ext cx="85689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519109"/>
            <a:ext cx="3145920" cy="18435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211000" y="3400012"/>
                <a:ext cx="6336704" cy="213475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/>
                  <a:t>F</a:t>
                </a:r>
                <a:r>
                  <a:rPr lang="cs-CZ" sz="2800" b="1" baseline="-25000" dirty="0" smtClean="0"/>
                  <a:t>e</a:t>
                </a:r>
                <a:r>
                  <a:rPr lang="cs-CZ" sz="2800" b="1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0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800" b="0" i="0" smtClean="0">
                            <a:latin typeface="Cambria Math"/>
                          </a:rPr>
                          <m:t>4 </m:t>
                        </m:r>
                        <m:r>
                          <m:rPr>
                            <m:sty m:val="p"/>
                          </m:rPr>
                          <a:rPr lang="el-GR" sz="2800" b="0" i="0" smtClean="0">
                            <a:latin typeface="Cambria Math"/>
                          </a:rPr>
                          <m:t>π</m:t>
                        </m:r>
                        <m:r>
                          <a:rPr lang="cs-CZ" sz="2800" b="0" i="0" smtClean="0">
                            <a:latin typeface="Cambria Math"/>
                          </a:rPr>
                          <m:t> </m:t>
                        </m:r>
                        <m:r>
                          <a:rPr lang="el-GR" sz="2800" b="0" i="1" smtClean="0">
                            <a:latin typeface="Cambria Math"/>
                          </a:rPr>
                          <m:t>𝜀</m:t>
                        </m:r>
                        <m:r>
                          <a:rPr lang="cs-CZ" sz="2800" b="0" i="1" baseline="-25000" smtClean="0">
                            <a:latin typeface="Cambria Math"/>
                          </a:rPr>
                          <m:t>0</m:t>
                        </m:r>
                        <m:r>
                          <a:rPr lang="el-GR" sz="2800" b="0" i="1" smtClean="0">
                            <a:latin typeface="Cambria Math"/>
                          </a:rPr>
                          <m:t>𝜀</m:t>
                        </m:r>
                        <m:r>
                          <a:rPr lang="cs-CZ" sz="2800" b="0" i="1" baseline="-25000" smtClean="0">
                            <a:latin typeface="Cambria Math"/>
                          </a:rPr>
                          <m:t>𝑟</m:t>
                        </m:r>
                      </m:den>
                    </m:f>
                  </m:oMath>
                </a14:m>
                <a:r>
                  <a:rPr lang="cs-CZ" sz="2800" dirty="0" smtClean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0" dirty="0" smtClean="0">
                            <a:latin typeface="Cambria Math"/>
                          </a:rPr>
                          <m:t>|</m:t>
                        </m:r>
                        <m:r>
                          <m:rPr>
                            <m:sty m:val="p"/>
                          </m:rPr>
                          <a:rPr lang="cs-CZ" sz="2800" b="0" i="0" dirty="0" smtClean="0">
                            <a:latin typeface="Cambria Math"/>
                          </a:rPr>
                          <m:t>Q</m:t>
                        </m:r>
                        <m:r>
                          <a:rPr lang="cs-CZ" sz="2800" b="0" i="0" baseline="-25000" dirty="0" smtClean="0">
                            <a:latin typeface="Cambria Math"/>
                          </a:rPr>
                          <m:t>1</m:t>
                        </m:r>
                        <m:r>
                          <a:rPr lang="cs-CZ" sz="2800" b="0" i="0" dirty="0" smtClean="0">
                            <a:latin typeface="Cambria Math"/>
                          </a:rPr>
                          <m:t>||</m:t>
                        </m:r>
                        <m:r>
                          <m:rPr>
                            <m:sty m:val="p"/>
                          </m:rPr>
                          <a:rPr lang="cs-CZ" sz="2800" b="0" i="0" dirty="0" smtClean="0">
                            <a:latin typeface="Cambria Math"/>
                          </a:rPr>
                          <m:t>Q</m:t>
                        </m:r>
                        <m:r>
                          <a:rPr lang="cs-CZ" sz="2800" b="0" i="0" baseline="-25000" dirty="0" smtClean="0">
                            <a:latin typeface="Cambria Math"/>
                          </a:rPr>
                          <m:t>2</m:t>
                        </m:r>
                        <m:r>
                          <a:rPr lang="cs-CZ" sz="2800" b="0" i="0" dirty="0" smtClean="0">
                            <a:latin typeface="Cambria Math"/>
                          </a:rPr>
                          <m:t>|</m:t>
                        </m:r>
                      </m:num>
                      <m:den>
                        <m:r>
                          <m:rPr>
                            <m:sty m:val="p"/>
                          </m:rPr>
                          <a:rPr lang="cs-CZ" sz="2800" b="0" i="0" dirty="0" smtClean="0">
                            <a:latin typeface="Cambria Math"/>
                          </a:rPr>
                          <m:t>r</m:t>
                        </m:r>
                        <m:r>
                          <a:rPr lang="cs-CZ" sz="2800" b="0" i="0" baseline="30000" dirty="0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2800" b="1" dirty="0" smtClean="0"/>
                  <a:t> </a:t>
                </a:r>
              </a:p>
              <a:p>
                <a:endParaRPr lang="cs-CZ" sz="2800" b="1" dirty="0"/>
              </a:p>
              <a:p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l-GR" sz="2400" b="0" i="0">
                        <a:latin typeface="Cambria Math"/>
                      </a:rPr>
                      <m:t>ε</m:t>
                    </m:r>
                    <m:r>
                      <a:rPr lang="cs-CZ" sz="2400" b="0" i="0" baseline="-25000">
                        <a:latin typeface="Cambria Math"/>
                      </a:rPr>
                      <m:t>0</m:t>
                    </m:r>
                  </m:oMath>
                </a14:m>
                <a:r>
                  <a:rPr lang="cs-CZ" sz="2400" dirty="0" smtClean="0"/>
                  <a:t> = 8,85 . 10</a:t>
                </a:r>
                <a:r>
                  <a:rPr lang="cs-CZ" sz="2400" baseline="30000" dirty="0" smtClean="0"/>
                  <a:t>-12</a:t>
                </a:r>
                <a:r>
                  <a:rPr lang="cs-CZ" sz="2400" dirty="0" smtClean="0"/>
                  <a:t> C</a:t>
                </a:r>
                <a:r>
                  <a:rPr lang="cs-CZ" sz="2400" baseline="30000" dirty="0" smtClean="0"/>
                  <a:t>2</a:t>
                </a:r>
                <a:r>
                  <a:rPr lang="cs-CZ" sz="2400" dirty="0" smtClean="0"/>
                  <a:t>N</a:t>
                </a:r>
                <a:r>
                  <a:rPr lang="cs-CZ" sz="2400" baseline="30000" dirty="0" smtClean="0"/>
                  <a:t>-1</a:t>
                </a:r>
                <a:r>
                  <a:rPr lang="cs-CZ" sz="2400" dirty="0" smtClean="0"/>
                  <a:t>m</a:t>
                </a:r>
                <a:r>
                  <a:rPr lang="cs-CZ" sz="2400" baseline="30000" dirty="0" smtClean="0"/>
                  <a:t>-2  </a:t>
                </a:r>
                <a:r>
                  <a:rPr lang="cs-CZ" sz="2400" dirty="0" smtClean="0"/>
                  <a:t>(permitivita vakua)</a:t>
                </a:r>
              </a:p>
              <a:p>
                <a:endParaRPr lang="cs-CZ" sz="2400" baseline="30000" dirty="0"/>
              </a:p>
              <a:p>
                <a:r>
                  <a:rPr lang="cs-CZ" sz="2400" dirty="0" smtClean="0"/>
                  <a:t>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l-GR" sz="2400" b="0" i="0">
                        <a:latin typeface="Cambria Math"/>
                      </a:rPr>
                      <m:t>ε</m:t>
                    </m:r>
                    <m:r>
                      <m:rPr>
                        <m:sty m:val="p"/>
                      </m:rPr>
                      <a:rPr lang="cs-CZ" sz="2400" b="0" i="0" baseline="-25000">
                        <a:latin typeface="Cambria Math"/>
                      </a:rPr>
                      <m:t>r</m:t>
                    </m:r>
                  </m:oMath>
                </a14:m>
                <a:r>
                  <a:rPr lang="cs-CZ" sz="2400" dirty="0" smtClean="0"/>
                  <a:t>  …    relativní permitivita daného prostředí</a:t>
                </a:r>
                <a:endParaRPr lang="cs-CZ" sz="2400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1000" y="3400012"/>
                <a:ext cx="6336704" cy="2134752"/>
              </a:xfrm>
              <a:prstGeom prst="rect">
                <a:avLst/>
              </a:prstGeom>
              <a:blipFill rotWithShape="1">
                <a:blip r:embed="rId3"/>
                <a:stretch>
                  <a:fillRect l="-2021" b="-571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211000" y="5733256"/>
                <a:ext cx="7534755" cy="99886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 smtClean="0"/>
                  <a:t>Pro vakuum (a přibližně vzduch):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l-GR" sz="2400">
                        <a:latin typeface="Cambria Math"/>
                      </a:rPr>
                      <m:t>ε</m:t>
                    </m:r>
                    <m:r>
                      <m:rPr>
                        <m:sty m:val="p"/>
                      </m:rPr>
                      <a:rPr lang="cs-CZ" sz="2400" baseline="-25000">
                        <a:latin typeface="Cambria Math"/>
                      </a:rPr>
                      <m:t>r</m:t>
                    </m:r>
                  </m:oMath>
                </a14:m>
                <a:r>
                  <a:rPr lang="cs-CZ" sz="2400" dirty="0" smtClean="0"/>
                  <a:t> = 1:	</a:t>
                </a:r>
                <a:r>
                  <a:rPr lang="cs-CZ" sz="2400" b="1" dirty="0" smtClean="0"/>
                  <a:t>F</a:t>
                </a:r>
                <a:r>
                  <a:rPr lang="cs-CZ" sz="2400" b="1" baseline="-25000" dirty="0" smtClean="0"/>
                  <a:t>e</a:t>
                </a:r>
                <a:r>
                  <a:rPr lang="cs-CZ" sz="2400" b="1" dirty="0" smtClean="0"/>
                  <a:t> = </a:t>
                </a:r>
                <a:r>
                  <a:rPr lang="cs-CZ" sz="2400" dirty="0" smtClean="0"/>
                  <a:t>k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dirty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dirty="0">
                            <a:latin typeface="Cambria Math"/>
                          </a:rPr>
                          <m:t>|</m:t>
                        </m:r>
                        <m:r>
                          <m:rPr>
                            <m:sty m:val="p"/>
                          </m:rPr>
                          <a:rPr lang="cs-CZ" sz="2400" b="0" i="1" dirty="0">
                            <a:latin typeface="Cambria Math"/>
                          </a:rPr>
                          <m:t>Q</m:t>
                        </m:r>
                        <m:r>
                          <a:rPr lang="cs-CZ" sz="2400" b="0" i="1" baseline="-25000" dirty="0">
                            <a:latin typeface="Cambria Math"/>
                          </a:rPr>
                          <m:t>1</m:t>
                        </m:r>
                        <m:r>
                          <a:rPr lang="cs-CZ" sz="2400" b="0" dirty="0">
                            <a:latin typeface="Cambria Math"/>
                          </a:rPr>
                          <m:t>||</m:t>
                        </m:r>
                        <m:r>
                          <m:rPr>
                            <m:sty m:val="p"/>
                          </m:rPr>
                          <a:rPr lang="cs-CZ" sz="2400" b="0" i="1" dirty="0">
                            <a:latin typeface="Cambria Math"/>
                          </a:rPr>
                          <m:t>Q</m:t>
                        </m:r>
                        <m:r>
                          <a:rPr lang="cs-CZ" sz="2400" b="0" i="1" baseline="-25000" dirty="0">
                            <a:latin typeface="Cambria Math"/>
                          </a:rPr>
                          <m:t>2</m:t>
                        </m:r>
                        <m:r>
                          <a:rPr lang="cs-CZ" sz="2400" b="0" dirty="0">
                            <a:latin typeface="Cambria Math"/>
                          </a:rPr>
                          <m:t>|</m:t>
                        </m:r>
                      </m:num>
                      <m:den>
                        <m:r>
                          <m:rPr>
                            <m:sty m:val="p"/>
                          </m:rPr>
                          <a:rPr lang="cs-CZ" sz="2400" b="0" i="1" dirty="0">
                            <a:latin typeface="Cambria Math"/>
                          </a:rPr>
                          <m:t>r</m:t>
                        </m:r>
                        <m:r>
                          <a:rPr lang="cs-CZ" sz="2400" b="0" i="1" baseline="30000" dirty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2400" b="1" dirty="0"/>
                  <a:t> </a:t>
                </a:r>
              </a:p>
              <a:p>
                <a:r>
                  <a:rPr lang="cs-CZ" sz="2400" dirty="0" smtClean="0"/>
                  <a:t> k = 9 . 10</a:t>
                </a:r>
                <a:r>
                  <a:rPr lang="cs-CZ" sz="2400" baseline="30000" dirty="0" smtClean="0"/>
                  <a:t>9</a:t>
                </a:r>
                <a:r>
                  <a:rPr lang="cs-CZ" sz="2400" dirty="0" smtClean="0"/>
                  <a:t> Nm</a:t>
                </a:r>
                <a:r>
                  <a:rPr lang="cs-CZ" sz="2400" baseline="30000" dirty="0" smtClean="0"/>
                  <a:t>2</a:t>
                </a:r>
                <a:r>
                  <a:rPr lang="cs-CZ" sz="2400" dirty="0" smtClean="0"/>
                  <a:t>C</a:t>
                </a:r>
                <a:r>
                  <a:rPr lang="cs-CZ" sz="2400" baseline="30000" dirty="0" smtClean="0"/>
                  <a:t>-2</a:t>
                </a:r>
                <a:endParaRPr lang="cs-CZ" sz="2400" baseline="30000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1000" y="5733256"/>
                <a:ext cx="7534755" cy="998863"/>
              </a:xfrm>
              <a:prstGeom prst="rect">
                <a:avLst/>
              </a:prstGeom>
              <a:blipFill rotWithShape="1">
                <a:blip r:embed="rId4"/>
                <a:stretch>
                  <a:fillRect l="-1294" b="-1280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1185916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35696" y="184284"/>
            <a:ext cx="471757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Intenzita elektrického pole</a:t>
            </a:r>
            <a:endParaRPr lang="cs-CZ" sz="32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179512" y="1160230"/>
                <a:ext cx="8712968" cy="515795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Intenzita elektrického pole (elektrická intenzita) je fyzikální veličina, která vyjadřuje směr a velikost elektrického pole.</a:t>
                </a:r>
              </a:p>
              <a:p>
                <a:endParaRPr lang="cs-CZ" sz="2400" dirty="0"/>
              </a:p>
              <a:p>
                <a:r>
                  <a:rPr lang="cs-CZ" sz="2400" dirty="0" smtClean="0"/>
                  <a:t>Intenzita elektrického pole působícího na náboj </a:t>
                </a:r>
                <a:r>
                  <a:rPr lang="cs-CZ" sz="2400" b="1" dirty="0" smtClean="0"/>
                  <a:t>q</a:t>
                </a:r>
                <a:r>
                  <a:rPr lang="cs-CZ" sz="2400" dirty="0" smtClean="0"/>
                  <a:t> je definována vztahem:</a:t>
                </a:r>
              </a:p>
              <a:p>
                <a:pPr algn="ctr"/>
                <a:r>
                  <a:rPr lang="cs-CZ" sz="2800" b="1" dirty="0" smtClean="0"/>
                  <a:t>E </a:t>
                </a:r>
                <a:r>
                  <a:rPr lang="cs-CZ" sz="2800" dirty="0" smtClean="0"/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0" smtClean="0">
                            <a:latin typeface="Cambria Math"/>
                          </a:rPr>
                          <m:t>𝐅</m:t>
                        </m:r>
                        <m:r>
                          <a:rPr lang="cs-CZ" sz="2800" b="1" i="0" baseline="-25000" smtClean="0">
                            <a:latin typeface="Cambria Math"/>
                          </a:rPr>
                          <m:t>𝐞</m:t>
                        </m:r>
                      </m:num>
                      <m:den>
                        <m:r>
                          <m:rPr>
                            <m:sty m:val="p"/>
                          </m:rPr>
                          <a:rPr lang="cs-CZ" sz="2800" b="0" i="0" smtClean="0">
                            <a:latin typeface="Cambria Math"/>
                          </a:rPr>
                          <m:t>q</m:t>
                        </m:r>
                      </m:den>
                    </m:f>
                  </m:oMath>
                </a14:m>
                <a:r>
                  <a:rPr lang="cs-CZ" sz="2800" dirty="0" smtClean="0"/>
                  <a:t>  </a:t>
                </a:r>
                <a:r>
                  <a:rPr lang="en-US" sz="2800" dirty="0" smtClean="0"/>
                  <a:t>[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US" sz="2800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cs-CZ" sz="2800" b="0" i="0" dirty="0" smtClean="0">
                            <a:latin typeface="Cambria Math"/>
                          </a:rPr>
                          <m:t>V</m:t>
                        </m:r>
                      </m:num>
                      <m:den>
                        <m:r>
                          <m:rPr>
                            <m:sty m:val="p"/>
                          </m:rPr>
                          <a:rPr lang="cs-CZ" sz="2800" b="0" i="0" dirty="0" smtClean="0">
                            <a:latin typeface="Cambria Math"/>
                          </a:rPr>
                          <m:t>m</m:t>
                        </m:r>
                      </m:den>
                    </m:f>
                  </m:oMath>
                </a14:m>
                <a:r>
                  <a:rPr lang="en-US" sz="2800" dirty="0" smtClean="0"/>
                  <a:t>]</a:t>
                </a:r>
                <a:r>
                  <a:rPr lang="cs-CZ" sz="2800" dirty="0" smtClean="0"/>
                  <a:t>  </a:t>
                </a:r>
                <a:r>
                  <a:rPr lang="cs-CZ" sz="2000" dirty="0" smtClean="0"/>
                  <a:t>nebo</a:t>
                </a:r>
                <a:r>
                  <a:rPr lang="cs-CZ" sz="2800" dirty="0" smtClean="0"/>
                  <a:t> </a:t>
                </a:r>
                <a:r>
                  <a:rPr lang="en-US" sz="2800" dirty="0"/>
                  <a:t>[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US" sz="2800" i="1" dirty="0"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cs-CZ" sz="2800" b="0" i="0" dirty="0" smtClean="0">
                            <a:latin typeface="Cambria Math"/>
                          </a:rPr>
                          <m:t>N</m:t>
                        </m:r>
                      </m:num>
                      <m:den>
                        <m:r>
                          <m:rPr>
                            <m:sty m:val="p"/>
                          </m:rPr>
                          <a:rPr lang="cs-CZ" sz="2800" b="0" i="0" dirty="0" smtClean="0">
                            <a:latin typeface="Cambria Math"/>
                          </a:rPr>
                          <m:t>C</m:t>
                        </m:r>
                      </m:den>
                    </m:f>
                  </m:oMath>
                </a14:m>
                <a:r>
                  <a:rPr lang="en-US" sz="2800" dirty="0" smtClean="0"/>
                  <a:t>]</a:t>
                </a:r>
                <a:endParaRPr lang="cs-CZ" sz="2800" dirty="0" smtClean="0"/>
              </a:p>
              <a:p>
                <a:pPr algn="ctr"/>
                <a:endParaRPr lang="cs-CZ" sz="2800" dirty="0"/>
              </a:p>
              <a:p>
                <a:pPr algn="ctr"/>
                <a:r>
                  <a:rPr lang="cs-CZ" sz="2800" b="1" dirty="0" smtClean="0"/>
                  <a:t>E</a:t>
                </a:r>
                <a:r>
                  <a:rPr lang="cs-CZ" sz="2800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800" b="0" i="1">
                            <a:latin typeface="Cambria Math"/>
                          </a:rPr>
                          <m:t>4</m:t>
                        </m:r>
                        <m:r>
                          <a:rPr lang="cs-CZ" sz="2800" b="0">
                            <a:latin typeface="Cambria Math"/>
                          </a:rPr>
                          <m:t> </m:t>
                        </m:r>
                        <m:r>
                          <m:rPr>
                            <m:sty m:val="p"/>
                          </m:rPr>
                          <a:rPr lang="el-GR" sz="2800" b="0" i="1">
                            <a:latin typeface="Cambria Math"/>
                          </a:rPr>
                          <m:t>π</m:t>
                        </m:r>
                        <m:r>
                          <a:rPr lang="cs-CZ" sz="2800" b="0">
                            <a:latin typeface="Cambria Math"/>
                          </a:rPr>
                          <m:t> </m:t>
                        </m:r>
                        <m:r>
                          <a:rPr lang="el-GR" sz="2800" b="0" i="1">
                            <a:latin typeface="Cambria Math"/>
                          </a:rPr>
                          <m:t>𝜀</m:t>
                        </m:r>
                        <m:r>
                          <a:rPr lang="cs-CZ" sz="2800" b="0" i="1" baseline="-25000">
                            <a:latin typeface="Cambria Math"/>
                          </a:rPr>
                          <m:t>0</m:t>
                        </m:r>
                        <m:r>
                          <a:rPr lang="el-GR" sz="2800" b="0" i="1">
                            <a:latin typeface="Cambria Math"/>
                          </a:rPr>
                          <m:t>𝜀</m:t>
                        </m:r>
                        <m:r>
                          <a:rPr lang="cs-CZ" sz="2800" b="0" i="1" baseline="-25000">
                            <a:latin typeface="Cambria Math"/>
                          </a:rPr>
                          <m:t>𝑟</m:t>
                        </m:r>
                      </m:den>
                    </m:f>
                  </m:oMath>
                </a14:m>
                <a:r>
                  <a:rPr lang="cs-CZ" sz="2800" dirty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dirty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dirty="0" smtClean="0">
                            <a:latin typeface="Cambria Math"/>
                          </a:rPr>
                          <m:t>|</m:t>
                        </m:r>
                        <m:r>
                          <m:rPr>
                            <m:sty m:val="p"/>
                          </m:rPr>
                          <a:rPr lang="cs-CZ" sz="2800" b="0" i="1" dirty="0">
                            <a:latin typeface="Cambria Math"/>
                          </a:rPr>
                          <m:t>Q</m:t>
                        </m:r>
                        <m:r>
                          <a:rPr lang="cs-CZ" sz="2800" b="0" dirty="0" smtClean="0">
                            <a:latin typeface="Cambria Math"/>
                          </a:rPr>
                          <m:t>|</m:t>
                        </m:r>
                      </m:num>
                      <m:den>
                        <m:r>
                          <m:rPr>
                            <m:sty m:val="p"/>
                          </m:rPr>
                          <a:rPr lang="cs-CZ" sz="2800" b="0" i="1" dirty="0">
                            <a:latin typeface="Cambria Math"/>
                          </a:rPr>
                          <m:t>r</m:t>
                        </m:r>
                        <m:r>
                          <a:rPr lang="cs-CZ" sz="2800" b="0" i="1" baseline="30000" dirty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2800" dirty="0"/>
                  <a:t> </a:t>
                </a:r>
                <a:endParaRPr lang="cs-CZ" sz="2800" dirty="0" smtClean="0"/>
              </a:p>
              <a:p>
                <a:pPr algn="ctr"/>
                <a:endParaRPr lang="cs-CZ" sz="2800" dirty="0"/>
              </a:p>
              <a:p>
                <a:pPr algn="ctr"/>
                <a:r>
                  <a:rPr lang="cs-CZ" sz="2800" b="1" dirty="0"/>
                  <a:t>E</a:t>
                </a:r>
                <a:r>
                  <a:rPr lang="cs-CZ" sz="2800" dirty="0"/>
                  <a:t> =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sz="2800" b="0" i="0" smtClean="0">
                        <a:latin typeface="Cambria Math"/>
                      </a:rPr>
                      <m:t>k</m:t>
                    </m:r>
                    <m:r>
                      <a:rPr lang="cs-CZ" sz="2800" b="0" i="1" smtClean="0">
                        <a:latin typeface="Cambria Math"/>
                      </a:rPr>
                      <m:t> </m:t>
                    </m:r>
                    <m:f>
                      <m:fPr>
                        <m:ctrlPr>
                          <a:rPr lang="cs-CZ" sz="2800" i="1" dirty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dirty="0">
                            <a:latin typeface="Cambria Math"/>
                          </a:rPr>
                          <m:t>|</m:t>
                        </m:r>
                        <m:r>
                          <m:rPr>
                            <m:sty m:val="p"/>
                          </m:rPr>
                          <a:rPr lang="cs-CZ" sz="2800" i="1" dirty="0">
                            <a:latin typeface="Cambria Math"/>
                          </a:rPr>
                          <m:t>Q</m:t>
                        </m:r>
                        <m:r>
                          <a:rPr lang="cs-CZ" sz="2800" dirty="0">
                            <a:latin typeface="Cambria Math"/>
                          </a:rPr>
                          <m:t>|</m:t>
                        </m:r>
                      </m:num>
                      <m:den>
                        <m:r>
                          <m:rPr>
                            <m:sty m:val="p"/>
                          </m:rPr>
                          <a:rPr lang="cs-CZ" sz="2800" i="1" dirty="0">
                            <a:latin typeface="Cambria Math"/>
                          </a:rPr>
                          <m:t>r</m:t>
                        </m:r>
                        <m:r>
                          <a:rPr lang="cs-CZ" sz="2800" i="1" baseline="30000" dirty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2800" dirty="0"/>
                  <a:t> </a:t>
                </a:r>
              </a:p>
              <a:p>
                <a:pPr algn="ctr"/>
                <a:endParaRPr lang="cs-CZ" sz="2800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9512" y="1160230"/>
                <a:ext cx="8712968" cy="5157950"/>
              </a:xfrm>
              <a:prstGeom prst="rect">
                <a:avLst/>
              </a:prstGeom>
              <a:blipFill rotWithShape="1">
                <a:blip r:embed="rId2"/>
                <a:stretch>
                  <a:fillRect l="-1049" t="-94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6921173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04663"/>
            <a:ext cx="86409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Jak velkou silou na sebe ve vakuu působí dvě zelektrované kuličky s nábojem 5</a:t>
            </a:r>
            <a:r>
              <a:rPr lang="el-GR" sz="2400" dirty="0" smtClean="0"/>
              <a:t>μ</a:t>
            </a:r>
            <a:r>
              <a:rPr lang="cs-CZ" sz="2400" dirty="0" smtClean="0"/>
              <a:t>C a 20nC ve vzdálenosti 15cm od sebe?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484784"/>
            <a:ext cx="324036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F</a:t>
            </a:r>
            <a:r>
              <a:rPr lang="cs-CZ" sz="2400" baseline="-25000" dirty="0" smtClean="0"/>
              <a:t>e</a:t>
            </a:r>
            <a:r>
              <a:rPr lang="cs-CZ" sz="2400" dirty="0" smtClean="0"/>
              <a:t> = ? </a:t>
            </a:r>
            <a:r>
              <a:rPr lang="en-US" sz="2400" dirty="0" smtClean="0"/>
              <a:t>[</a:t>
            </a:r>
            <a:r>
              <a:rPr lang="cs-CZ" sz="2400" dirty="0" smtClean="0"/>
              <a:t>N</a:t>
            </a:r>
            <a:r>
              <a:rPr lang="en-US" sz="2400" dirty="0" smtClean="0"/>
              <a:t>]</a:t>
            </a:r>
            <a:endParaRPr lang="cs-CZ" sz="2400" dirty="0" smtClean="0"/>
          </a:p>
          <a:p>
            <a:r>
              <a:rPr lang="cs-CZ" sz="2400" dirty="0" smtClean="0"/>
              <a:t>Q</a:t>
            </a:r>
            <a:r>
              <a:rPr lang="cs-CZ" sz="2400" baseline="-25000" dirty="0" smtClean="0"/>
              <a:t>1</a:t>
            </a:r>
            <a:r>
              <a:rPr lang="cs-CZ" sz="2400" dirty="0" smtClean="0"/>
              <a:t> = </a:t>
            </a:r>
            <a:r>
              <a:rPr lang="cs-CZ" sz="2400" dirty="0"/>
              <a:t>5</a:t>
            </a:r>
            <a:r>
              <a:rPr lang="el-GR" sz="2400" dirty="0"/>
              <a:t>μ</a:t>
            </a:r>
            <a:r>
              <a:rPr lang="cs-CZ" sz="2400" dirty="0" smtClean="0"/>
              <a:t>C = 5 . 10</a:t>
            </a:r>
            <a:r>
              <a:rPr lang="cs-CZ" sz="2400" baseline="30000" dirty="0" smtClean="0"/>
              <a:t>-6</a:t>
            </a:r>
            <a:r>
              <a:rPr lang="cs-CZ" sz="2400" dirty="0" smtClean="0"/>
              <a:t>C</a:t>
            </a:r>
          </a:p>
          <a:p>
            <a:r>
              <a:rPr lang="cs-CZ" sz="2400" dirty="0" smtClean="0"/>
              <a:t>Q</a:t>
            </a:r>
            <a:r>
              <a:rPr lang="cs-CZ" sz="2400" baseline="-25000" dirty="0"/>
              <a:t>2</a:t>
            </a:r>
            <a:r>
              <a:rPr lang="cs-CZ" sz="2400" dirty="0" smtClean="0"/>
              <a:t> = 20nC = 20 . 10</a:t>
            </a:r>
            <a:r>
              <a:rPr lang="cs-CZ" sz="2400" baseline="30000" dirty="0"/>
              <a:t>-9</a:t>
            </a:r>
            <a:r>
              <a:rPr lang="cs-CZ" sz="2400" dirty="0" smtClean="0"/>
              <a:t>C</a:t>
            </a:r>
          </a:p>
          <a:p>
            <a:r>
              <a:rPr lang="cs-CZ" sz="2400" dirty="0" smtClean="0"/>
              <a:t>r = 15cm = 15 . 10</a:t>
            </a:r>
            <a:r>
              <a:rPr lang="cs-CZ" sz="2400" baseline="30000" dirty="0"/>
              <a:t>-2</a:t>
            </a:r>
            <a:r>
              <a:rPr lang="cs-CZ" sz="2400" dirty="0" smtClean="0"/>
              <a:t>m</a:t>
            </a:r>
          </a:p>
          <a:p>
            <a:r>
              <a:rPr lang="cs-CZ" sz="2400" dirty="0" smtClean="0"/>
              <a:t>k = </a:t>
            </a:r>
            <a:r>
              <a:rPr lang="cs-CZ" sz="2400" dirty="0"/>
              <a:t>9 . 10</a:t>
            </a:r>
            <a:r>
              <a:rPr lang="cs-CZ" sz="2400" baseline="30000" dirty="0"/>
              <a:t>9</a:t>
            </a:r>
            <a:r>
              <a:rPr lang="cs-CZ" sz="2400" dirty="0"/>
              <a:t> Nm</a:t>
            </a:r>
            <a:r>
              <a:rPr lang="cs-CZ" sz="2400" baseline="30000" dirty="0"/>
              <a:t>2</a:t>
            </a:r>
            <a:r>
              <a:rPr lang="cs-CZ" sz="2400" dirty="0"/>
              <a:t>C</a:t>
            </a:r>
            <a:r>
              <a:rPr lang="cs-CZ" sz="2400" baseline="30000" dirty="0"/>
              <a:t>-2</a:t>
            </a:r>
          </a:p>
          <a:p>
            <a:r>
              <a:rPr lang="cs-CZ" sz="2400" dirty="0" smtClean="0"/>
              <a:t>--------------------------------</a:t>
            </a: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251520" y="3645024"/>
                <a:ext cx="1872208" cy="6295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/>
                  <a:t>F</a:t>
                </a:r>
                <a:r>
                  <a:rPr lang="cs-CZ" sz="2400" b="1" baseline="-25000" dirty="0"/>
                  <a:t>e</a:t>
                </a:r>
                <a:r>
                  <a:rPr lang="cs-CZ" sz="2400" b="1" dirty="0"/>
                  <a:t> = </a:t>
                </a:r>
                <a:r>
                  <a:rPr lang="cs-CZ" sz="2400" dirty="0"/>
                  <a:t>k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dirty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dirty="0">
                            <a:latin typeface="Cambria Math"/>
                          </a:rPr>
                          <m:t>|</m:t>
                        </m:r>
                        <m:r>
                          <m:rPr>
                            <m:sty m:val="p"/>
                          </m:rPr>
                          <a:rPr lang="cs-CZ" sz="2400" i="1" dirty="0">
                            <a:latin typeface="Cambria Math"/>
                          </a:rPr>
                          <m:t>Q</m:t>
                        </m:r>
                        <m:r>
                          <a:rPr lang="cs-CZ" sz="2400" i="1" baseline="-25000" dirty="0">
                            <a:latin typeface="Cambria Math"/>
                          </a:rPr>
                          <m:t>1</m:t>
                        </m:r>
                        <m:r>
                          <a:rPr lang="cs-CZ" sz="2400" dirty="0">
                            <a:latin typeface="Cambria Math"/>
                          </a:rPr>
                          <m:t>||</m:t>
                        </m:r>
                        <m:r>
                          <m:rPr>
                            <m:sty m:val="p"/>
                          </m:rPr>
                          <a:rPr lang="cs-CZ" sz="2400" i="1" dirty="0">
                            <a:latin typeface="Cambria Math"/>
                          </a:rPr>
                          <m:t>Q</m:t>
                        </m:r>
                        <m:r>
                          <a:rPr lang="cs-CZ" sz="2400" i="1" baseline="-25000" dirty="0">
                            <a:latin typeface="Cambria Math"/>
                          </a:rPr>
                          <m:t>2</m:t>
                        </m:r>
                        <m:r>
                          <a:rPr lang="cs-CZ" sz="2400" dirty="0">
                            <a:latin typeface="Cambria Math"/>
                          </a:rPr>
                          <m:t>|</m:t>
                        </m:r>
                      </m:num>
                      <m:den>
                        <m:r>
                          <m:rPr>
                            <m:sty m:val="p"/>
                          </m:rPr>
                          <a:rPr lang="cs-CZ" sz="2400" i="1" dirty="0">
                            <a:latin typeface="Cambria Math"/>
                          </a:rPr>
                          <m:t>r</m:t>
                        </m:r>
                        <m:r>
                          <a:rPr lang="cs-CZ" sz="2400" i="1" baseline="30000" dirty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endParaRPr lang="cs-CZ" sz="2400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1520" y="3645024"/>
                <a:ext cx="1872208" cy="629531"/>
              </a:xfrm>
              <a:prstGeom prst="rect">
                <a:avLst/>
              </a:prstGeom>
              <a:blipFill rotWithShape="1">
                <a:blip r:embed="rId2"/>
                <a:stretch>
                  <a:fillRect l="-4886" b="-97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251520" y="4365104"/>
                <a:ext cx="6768752" cy="107869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 smtClean="0"/>
                  <a:t>F</a:t>
                </a:r>
                <a:r>
                  <a:rPr lang="cs-CZ" sz="2400" b="1" baseline="-25000" dirty="0"/>
                  <a:t>e</a:t>
                </a:r>
                <a:r>
                  <a:rPr lang="cs-CZ" sz="2400" b="1" dirty="0"/>
                  <a:t> = </a:t>
                </a:r>
                <a:r>
                  <a:rPr lang="cs-CZ" sz="2400" dirty="0"/>
                  <a:t>9 . 10</a:t>
                </a:r>
                <a:r>
                  <a:rPr lang="cs-CZ" sz="2400" baseline="30000" dirty="0"/>
                  <a:t>9</a:t>
                </a:r>
                <a:r>
                  <a:rPr lang="cs-CZ" sz="2400" dirty="0"/>
                  <a:t> </a:t>
                </a:r>
                <a:r>
                  <a:rPr lang="cs-CZ" sz="2400" dirty="0" smtClean="0"/>
                  <a:t>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dirty="0"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nor/>
                          </m:rPr>
                          <a:rPr lang="cs-CZ" sz="2400" dirty="0"/>
                          <m:t>5 . 10</m:t>
                        </m:r>
                        <m:r>
                          <m:rPr>
                            <m:nor/>
                          </m:rPr>
                          <a:rPr lang="cs-CZ" sz="2400" baseline="30000" dirty="0"/>
                          <m:t>−6</m:t>
                        </m:r>
                        <m:r>
                          <a:rPr lang="cs-CZ" sz="2400" b="0" i="0" dirty="0" smtClean="0">
                            <a:latin typeface="Cambria Math"/>
                          </a:rPr>
                          <m:t> .  </m:t>
                        </m:r>
                        <m:r>
                          <m:rPr>
                            <m:nor/>
                          </m:rPr>
                          <a:rPr lang="cs-CZ" sz="2400" dirty="0"/>
                          <m:t>20 . 10</m:t>
                        </m:r>
                        <m:r>
                          <m:rPr>
                            <m:nor/>
                          </m:rPr>
                          <a:rPr lang="cs-CZ" sz="2400" baseline="30000" dirty="0"/>
                          <m:t>−9</m:t>
                        </m:r>
                      </m:num>
                      <m:den>
                        <m:r>
                          <m:rPr>
                            <m:nor/>
                          </m:rPr>
                          <a:rPr lang="cs-CZ" sz="2400" dirty="0"/>
                          <m:t>15 . 10</m:t>
                        </m:r>
                        <m:r>
                          <m:rPr>
                            <m:nor/>
                          </m:rPr>
                          <a:rPr lang="cs-CZ" sz="2400" baseline="30000" dirty="0"/>
                          <m:t>−2</m:t>
                        </m:r>
                      </m:den>
                    </m:f>
                  </m:oMath>
                </a14:m>
                <a:r>
                  <a:rPr lang="cs-CZ" sz="2400" dirty="0" smtClean="0"/>
                  <a:t> = 0,006N = 6mN </a:t>
                </a:r>
                <a:endParaRPr lang="cs-CZ" sz="2400" dirty="0"/>
              </a:p>
              <a:p>
                <a:endParaRPr lang="cs-CZ" sz="2400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1520" y="4365104"/>
                <a:ext cx="6768752" cy="1078693"/>
              </a:xfrm>
              <a:prstGeom prst="rect">
                <a:avLst/>
              </a:prstGeom>
              <a:blipFill rotWithShape="1">
                <a:blip r:embed="rId3"/>
                <a:stretch>
                  <a:fillRect l="-135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ovéPole 5"/>
          <p:cNvSpPr txBox="1"/>
          <p:nvPr/>
        </p:nvSpPr>
        <p:spPr>
          <a:xfrm>
            <a:off x="251520" y="5568038"/>
            <a:ext cx="44951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Náboje na sebe působí silou 6mN.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3496644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548680"/>
            <a:ext cx="83529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 jaké vzdálenosti je intenzita elektrického pole od bodového náboje 1</a:t>
            </a:r>
            <a:r>
              <a:rPr lang="el-GR" sz="2400" dirty="0" smtClean="0"/>
              <a:t>μ</a:t>
            </a:r>
            <a:r>
              <a:rPr lang="cs-CZ" sz="2400" dirty="0" smtClean="0"/>
              <a:t>C ve vakuu  100kNC</a:t>
            </a:r>
            <a:r>
              <a:rPr lang="cs-CZ" sz="2400" baseline="30000" dirty="0" smtClean="0"/>
              <a:t>-1</a:t>
            </a:r>
            <a:r>
              <a:rPr lang="cs-CZ" sz="2400" dirty="0" smtClean="0"/>
              <a:t>?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1379677"/>
            <a:ext cx="367240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r = ? </a:t>
            </a:r>
            <a:r>
              <a:rPr lang="en-US" sz="2400" dirty="0" smtClean="0"/>
              <a:t>[</a:t>
            </a:r>
            <a:r>
              <a:rPr lang="cs-CZ" sz="2400" dirty="0" smtClean="0"/>
              <a:t>m</a:t>
            </a:r>
            <a:r>
              <a:rPr lang="en-US" sz="2400" dirty="0" smtClean="0"/>
              <a:t>]</a:t>
            </a:r>
            <a:endParaRPr lang="cs-CZ" sz="2400" dirty="0" smtClean="0"/>
          </a:p>
          <a:p>
            <a:r>
              <a:rPr lang="cs-CZ" sz="2400" dirty="0" smtClean="0"/>
              <a:t>Q = 1</a:t>
            </a:r>
            <a:r>
              <a:rPr lang="el-GR" sz="2400" dirty="0" smtClean="0"/>
              <a:t>μ</a:t>
            </a:r>
            <a:r>
              <a:rPr lang="cs-CZ" sz="2400" dirty="0" smtClean="0"/>
              <a:t>C = 1 . 10</a:t>
            </a:r>
            <a:r>
              <a:rPr lang="cs-CZ" sz="2400" baseline="30000" dirty="0" smtClean="0"/>
              <a:t>-6</a:t>
            </a:r>
            <a:r>
              <a:rPr lang="cs-CZ" sz="2400" dirty="0" smtClean="0"/>
              <a:t>C</a:t>
            </a:r>
          </a:p>
          <a:p>
            <a:r>
              <a:rPr lang="cs-CZ" sz="2400" dirty="0" smtClean="0"/>
              <a:t>E = </a:t>
            </a:r>
            <a:r>
              <a:rPr lang="cs-CZ" sz="2400" dirty="0"/>
              <a:t>100kNC</a:t>
            </a:r>
            <a:r>
              <a:rPr lang="cs-CZ" sz="2400" baseline="30000" dirty="0"/>
              <a:t>-1</a:t>
            </a:r>
            <a:r>
              <a:rPr lang="cs-CZ" sz="2400" dirty="0" smtClean="0"/>
              <a:t>  = 1 . 10</a:t>
            </a:r>
            <a:r>
              <a:rPr lang="cs-CZ" sz="2400" baseline="30000" dirty="0" smtClean="0"/>
              <a:t>5</a:t>
            </a:r>
            <a:r>
              <a:rPr lang="cs-CZ" sz="2400" dirty="0" smtClean="0"/>
              <a:t>NC</a:t>
            </a:r>
            <a:r>
              <a:rPr lang="cs-CZ" sz="2400" baseline="30000" dirty="0" smtClean="0"/>
              <a:t>-1 </a:t>
            </a:r>
            <a:endParaRPr lang="cs-CZ" sz="2400" dirty="0"/>
          </a:p>
          <a:p>
            <a:r>
              <a:rPr lang="cs-CZ" sz="2400" dirty="0" smtClean="0"/>
              <a:t>k = </a:t>
            </a:r>
            <a:r>
              <a:rPr lang="cs-CZ" sz="2400" dirty="0"/>
              <a:t>9 . 10</a:t>
            </a:r>
            <a:r>
              <a:rPr lang="cs-CZ" sz="2400" baseline="30000" dirty="0"/>
              <a:t>9</a:t>
            </a:r>
            <a:r>
              <a:rPr lang="cs-CZ" sz="2400" dirty="0"/>
              <a:t> Nm</a:t>
            </a:r>
            <a:r>
              <a:rPr lang="cs-CZ" sz="2400" baseline="30000" dirty="0"/>
              <a:t>2</a:t>
            </a:r>
            <a:r>
              <a:rPr lang="cs-CZ" sz="2400" dirty="0"/>
              <a:t>C</a:t>
            </a:r>
            <a:r>
              <a:rPr lang="cs-CZ" sz="2400" baseline="30000" dirty="0"/>
              <a:t>-2</a:t>
            </a:r>
          </a:p>
          <a:p>
            <a:r>
              <a:rPr lang="cs-CZ" sz="2400" dirty="0" smtClean="0"/>
              <a:t>--------------------------------</a:t>
            </a: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395536" y="3263767"/>
                <a:ext cx="1328824" cy="9065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/>
                  <a:t>E =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sz="2400" b="0" i="0">
                        <a:latin typeface="Cambria Math"/>
                      </a:rPr>
                      <m:t>k</m:t>
                    </m:r>
                    <m:r>
                      <a:rPr lang="cs-CZ" sz="2400" b="0" i="0">
                        <a:latin typeface="Cambria Math"/>
                      </a:rPr>
                      <m:t> </m:t>
                    </m:r>
                    <m:f>
                      <m:fPr>
                        <m:ctrlPr>
                          <a:rPr lang="cs-CZ" sz="2400" i="1" dirty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0" dirty="0">
                            <a:latin typeface="Cambria Math"/>
                          </a:rPr>
                          <m:t>|</m:t>
                        </m:r>
                        <m:r>
                          <m:rPr>
                            <m:sty m:val="p"/>
                          </m:rPr>
                          <a:rPr lang="cs-CZ" sz="2400" b="0" i="0" dirty="0">
                            <a:latin typeface="Cambria Math"/>
                          </a:rPr>
                          <m:t>Q</m:t>
                        </m:r>
                        <m:r>
                          <a:rPr lang="cs-CZ" sz="2400" b="0" i="0" dirty="0">
                            <a:latin typeface="Cambria Math"/>
                          </a:rPr>
                          <m:t>|</m:t>
                        </m:r>
                      </m:num>
                      <m:den>
                        <m:r>
                          <m:rPr>
                            <m:sty m:val="p"/>
                          </m:rPr>
                          <a:rPr lang="cs-CZ" sz="2400" b="0" i="0" dirty="0">
                            <a:latin typeface="Cambria Math"/>
                          </a:rPr>
                          <m:t>r</m:t>
                        </m:r>
                        <m:r>
                          <a:rPr lang="cs-CZ" sz="2400" b="0" i="0" baseline="30000" dirty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2400" dirty="0"/>
                  <a:t> </a:t>
                </a:r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3263767"/>
                <a:ext cx="1328824" cy="906530"/>
              </a:xfrm>
              <a:prstGeom prst="rect">
                <a:avLst/>
              </a:prstGeom>
              <a:blipFill rotWithShape="1">
                <a:blip r:embed="rId2"/>
                <a:stretch>
                  <a:fillRect l="-733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395536" y="3933056"/>
                <a:ext cx="1692188" cy="84388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r 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2400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m:rPr>
                            <m:sty m:val="p"/>
                          </m:rPr>
                          <a:rPr lang="cs-CZ" sz="2400">
                            <a:latin typeface="Cambria Math"/>
                          </a:rPr>
                          <m:t>k</m:t>
                        </m:r>
                        <m:r>
                          <a:rPr lang="cs-CZ" sz="2400">
                            <a:latin typeface="Cambria Math"/>
                          </a:rPr>
                          <m:t> </m:t>
                        </m:r>
                        <m:f>
                          <m:fPr>
                            <m:ctrlPr>
                              <a:rPr lang="cs-CZ" sz="2400" i="1" dirty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400" dirty="0">
                                <a:latin typeface="Cambria Math"/>
                              </a:rPr>
                              <m:t>|</m:t>
                            </m:r>
                            <m:r>
                              <m:rPr>
                                <m:sty m:val="p"/>
                              </m:rPr>
                              <a:rPr lang="cs-CZ" sz="2400" dirty="0">
                                <a:latin typeface="Cambria Math"/>
                              </a:rPr>
                              <m:t>Q</m:t>
                            </m:r>
                            <m:r>
                              <a:rPr lang="cs-CZ" sz="2400" dirty="0">
                                <a:latin typeface="Cambria Math"/>
                              </a:rPr>
                              <m:t>|</m:t>
                            </m:r>
                          </m:num>
                          <m:den>
                            <m:r>
                              <m:rPr>
                                <m:sty m:val="p"/>
                              </m:rPr>
                              <a:rPr lang="cs-CZ" sz="2400" b="0" i="0" dirty="0" smtClean="0">
                                <a:latin typeface="Cambria Math"/>
                              </a:rPr>
                              <m:t>E</m:t>
                            </m:r>
                          </m:den>
                        </m:f>
                        <m:r>
                          <m:rPr>
                            <m:nor/>
                          </m:rPr>
                          <a:rPr lang="cs-CZ" sz="2400" dirty="0"/>
                          <m:t>  </m:t>
                        </m:r>
                      </m:e>
                    </m:rad>
                  </m:oMath>
                </a14:m>
                <a:endParaRPr lang="cs-CZ" sz="2400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3933056"/>
                <a:ext cx="1692188" cy="843885"/>
              </a:xfrm>
              <a:prstGeom prst="rect">
                <a:avLst/>
              </a:prstGeom>
              <a:blipFill rotWithShape="1">
                <a:blip r:embed="rId3"/>
                <a:stretch>
                  <a:fillRect l="-577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395536" y="4955414"/>
                <a:ext cx="4752528" cy="84388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r 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2400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m:rPr>
                            <m:nor/>
                          </m:rPr>
                          <a:rPr lang="cs-CZ" sz="2400" dirty="0"/>
                          <m:t>9 . 10</m:t>
                        </m:r>
                        <m:r>
                          <m:rPr>
                            <m:nor/>
                          </m:rPr>
                          <a:rPr lang="cs-CZ" sz="2400" baseline="30000" dirty="0"/>
                          <m:t>9</m:t>
                        </m:r>
                        <m:r>
                          <a:rPr lang="cs-CZ" sz="2400">
                            <a:latin typeface="Cambria Math"/>
                          </a:rPr>
                          <m:t> </m:t>
                        </m:r>
                        <m:f>
                          <m:fPr>
                            <m:ctrlPr>
                              <a:rPr lang="cs-CZ" sz="2400" i="1" dirty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m:rPr>
                                <m:nor/>
                              </m:rPr>
                              <a:rPr lang="cs-CZ" sz="2400" dirty="0"/>
                              <m:t>1 . 10</m:t>
                            </m:r>
                            <m:r>
                              <m:rPr>
                                <m:nor/>
                              </m:rPr>
                              <a:rPr lang="cs-CZ" sz="2400" baseline="30000" dirty="0"/>
                              <m:t>−6</m:t>
                            </m:r>
                          </m:num>
                          <m:den>
                            <m:r>
                              <m:rPr>
                                <m:nor/>
                              </m:rPr>
                              <a:rPr lang="cs-CZ" sz="2400" dirty="0"/>
                              <m:t>1 . 10</m:t>
                            </m:r>
                            <m:r>
                              <m:rPr>
                                <m:nor/>
                              </m:rPr>
                              <a:rPr lang="cs-CZ" sz="2400" baseline="30000" dirty="0"/>
                              <m:t>5</m:t>
                            </m:r>
                          </m:den>
                        </m:f>
                      </m:e>
                    </m:rad>
                  </m:oMath>
                </a14:m>
                <a:r>
                  <a:rPr lang="cs-CZ" sz="2400" dirty="0" smtClean="0"/>
                  <a:t>   = 0,3m = 30cm</a:t>
                </a:r>
                <a:endParaRPr lang="cs-CZ" sz="2400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4955414"/>
                <a:ext cx="4752528" cy="843885"/>
              </a:xfrm>
              <a:prstGeom prst="rect">
                <a:avLst/>
              </a:prstGeom>
              <a:blipFill rotWithShape="1">
                <a:blip r:embed="rId4"/>
                <a:stretch>
                  <a:fillRect l="-205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TextovéPole 8"/>
          <p:cNvSpPr txBox="1"/>
          <p:nvPr/>
        </p:nvSpPr>
        <p:spPr>
          <a:xfrm>
            <a:off x="251520" y="5863132"/>
            <a:ext cx="84969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Intenzita </a:t>
            </a:r>
            <a:r>
              <a:rPr lang="cs-CZ" sz="2400" dirty="0"/>
              <a:t>elektrického pole </a:t>
            </a:r>
            <a:r>
              <a:rPr lang="cs-CZ" sz="2400" dirty="0" smtClean="0"/>
              <a:t>100kNC</a:t>
            </a:r>
            <a:r>
              <a:rPr lang="cs-CZ" sz="2400" baseline="30000" dirty="0" smtClean="0"/>
              <a:t>-1  </a:t>
            </a:r>
            <a:r>
              <a:rPr lang="cs-CZ" sz="2400" dirty="0" smtClean="0"/>
              <a:t>od </a:t>
            </a:r>
            <a:r>
              <a:rPr lang="cs-CZ" sz="2400" dirty="0"/>
              <a:t>bodového náboje 1</a:t>
            </a:r>
            <a:r>
              <a:rPr lang="el-GR" sz="2400" dirty="0"/>
              <a:t>μ</a:t>
            </a:r>
            <a:r>
              <a:rPr lang="cs-CZ" sz="2400" dirty="0"/>
              <a:t>C ve vakuu  </a:t>
            </a:r>
            <a:r>
              <a:rPr lang="cs-CZ" sz="2400" dirty="0" smtClean="0"/>
              <a:t>je ve vzdálenosti 30cm.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028077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9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393</TotalTime>
  <Words>531</Words>
  <Application>Microsoft Office PowerPoint</Application>
  <PresentationFormat>Předvádění na obrazovce (4:3)</PresentationFormat>
  <Paragraphs>75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nekdo</dc:creator>
  <cp:lastModifiedBy>FYZIKA</cp:lastModifiedBy>
  <cp:revision>51</cp:revision>
  <dcterms:created xsi:type="dcterms:W3CDTF">2012-11-11T12:29:55Z</dcterms:created>
  <dcterms:modified xsi:type="dcterms:W3CDTF">2013-10-06T20:16:54Z</dcterms:modified>
</cp:coreProperties>
</file>