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8" r:id="rId2"/>
    <p:sldId id="257" r:id="rId3"/>
    <p:sldId id="259" r:id="rId4"/>
    <p:sldId id="261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://lucy.troja.mff.cuni.cz/~tichy/elektross/magn_pole/stac_mp.html" TargetMode="Externa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://fyzika.jreichl.com/main.article/view/288-magneticka-indukce" TargetMode="Externa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://www.emotor.cz/i/Flash/obr4.swf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://lucy.troja.mff.cuni.cz/~tichy/elektross/magn_pole/stac_mp.html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://fyzika.jreichl.com/main.article/view/288-magneticka-indukce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://www.emotor.cz/i/Flash/obr4.sw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70505F-8A0A-4889-B402-3C1065147EE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09DB074-2174-4E96-BD39-71DD12ABFA72}">
      <dgm:prSet custT="1"/>
      <dgm:spPr/>
      <dgm:t>
        <a:bodyPr/>
        <a:lstStyle/>
        <a:p>
          <a:pPr rtl="0"/>
          <a:r>
            <a:rPr lang="cs-CZ" sz="2400" dirty="0" smtClean="0">
              <a:hlinkClick xmlns:r="http://schemas.openxmlformats.org/officeDocument/2006/relationships" r:id="rId1"/>
            </a:rPr>
            <a:t>Magnetické pole</a:t>
          </a:r>
          <a:endParaRPr lang="cs-CZ" sz="2400" dirty="0"/>
        </a:p>
      </dgm:t>
    </dgm:pt>
    <dgm:pt modelId="{ABB1B1B5-C899-446F-907A-D91A5885843D}" type="parTrans" cxnId="{F1ED467B-2487-4BC9-B2FA-B194C4C4ACC4}">
      <dgm:prSet/>
      <dgm:spPr/>
      <dgm:t>
        <a:bodyPr/>
        <a:lstStyle/>
        <a:p>
          <a:endParaRPr lang="cs-CZ"/>
        </a:p>
      </dgm:t>
    </dgm:pt>
    <dgm:pt modelId="{6837F308-6EBC-4676-BD3E-A8D513CBFE82}" type="sibTrans" cxnId="{F1ED467B-2487-4BC9-B2FA-B194C4C4ACC4}">
      <dgm:prSet/>
      <dgm:spPr/>
      <dgm:t>
        <a:bodyPr/>
        <a:lstStyle/>
        <a:p>
          <a:endParaRPr lang="cs-CZ"/>
        </a:p>
      </dgm:t>
    </dgm:pt>
    <dgm:pt modelId="{D72A25E1-8915-4C7E-827F-5FE81FC91045}" type="pres">
      <dgm:prSet presAssocID="{8E70505F-8A0A-4889-B402-3C1065147EE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C43AEB5-4086-4936-91D0-47B90105932F}" type="pres">
      <dgm:prSet presAssocID="{509DB074-2174-4E96-BD39-71DD12ABFA7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50E09B-7E40-4AA5-8C92-FEBD180C39F2}" type="presOf" srcId="{8E70505F-8A0A-4889-B402-3C1065147EE7}" destId="{D72A25E1-8915-4C7E-827F-5FE81FC91045}" srcOrd="0" destOrd="0" presId="urn:microsoft.com/office/officeart/2005/8/layout/vList2"/>
    <dgm:cxn modelId="{9B5154D3-0FB4-4A69-A9BF-8024DDB9A6FA}" type="presOf" srcId="{509DB074-2174-4E96-BD39-71DD12ABFA72}" destId="{2C43AEB5-4086-4936-91D0-47B90105932F}" srcOrd="0" destOrd="0" presId="urn:microsoft.com/office/officeart/2005/8/layout/vList2"/>
    <dgm:cxn modelId="{F1ED467B-2487-4BC9-B2FA-B194C4C4ACC4}" srcId="{8E70505F-8A0A-4889-B402-3C1065147EE7}" destId="{509DB074-2174-4E96-BD39-71DD12ABFA72}" srcOrd="0" destOrd="0" parTransId="{ABB1B1B5-C899-446F-907A-D91A5885843D}" sibTransId="{6837F308-6EBC-4676-BD3E-A8D513CBFE82}"/>
    <dgm:cxn modelId="{289A5530-4057-4127-9919-E27BFB92B773}" type="presParOf" srcId="{D72A25E1-8915-4C7E-827F-5FE81FC91045}" destId="{2C43AEB5-4086-4936-91D0-47B90105932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ACBF4D-4685-420C-BEB3-20599C38B6C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BBEF514-BBDD-4E4B-BF46-1D92081D375B}">
      <dgm:prSet custT="1"/>
      <dgm:spPr/>
      <dgm:t>
        <a:bodyPr/>
        <a:lstStyle/>
        <a:p>
          <a:pPr rtl="0"/>
          <a:r>
            <a:rPr lang="cs-CZ" sz="2400" dirty="0" smtClean="0">
              <a:hlinkClick xmlns:r="http://schemas.openxmlformats.org/officeDocument/2006/relationships" r:id="rId1"/>
            </a:rPr>
            <a:t>Obrázek</a:t>
          </a:r>
          <a:endParaRPr lang="cs-CZ" sz="2400" dirty="0"/>
        </a:p>
      </dgm:t>
    </dgm:pt>
    <dgm:pt modelId="{765D434C-6FB5-45C0-BD16-FE629E216019}" type="parTrans" cxnId="{940DADB9-034F-4B9C-898F-4C57B73B8048}">
      <dgm:prSet/>
      <dgm:spPr/>
      <dgm:t>
        <a:bodyPr/>
        <a:lstStyle/>
        <a:p>
          <a:endParaRPr lang="cs-CZ"/>
        </a:p>
      </dgm:t>
    </dgm:pt>
    <dgm:pt modelId="{2320515B-63CC-4EDC-B17C-5C6329E04606}" type="sibTrans" cxnId="{940DADB9-034F-4B9C-898F-4C57B73B8048}">
      <dgm:prSet/>
      <dgm:spPr/>
      <dgm:t>
        <a:bodyPr/>
        <a:lstStyle/>
        <a:p>
          <a:endParaRPr lang="cs-CZ"/>
        </a:p>
      </dgm:t>
    </dgm:pt>
    <dgm:pt modelId="{5EBFFF62-D2EB-4FBD-95A7-F87C88454E42}" type="pres">
      <dgm:prSet presAssocID="{ECACBF4D-4685-420C-BEB3-20599C38B6C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74FD0C-122F-480D-811E-6064C7331343}" type="pres">
      <dgm:prSet presAssocID="{0BBEF514-BBDD-4E4B-BF46-1D92081D375B}" presName="parentText" presStyleLbl="node1" presStyleIdx="0" presStyleCnt="1" custScaleX="101944" custScaleY="16457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2B9B69-503F-45B7-8BC2-EA33E14809C7}" type="presOf" srcId="{0BBEF514-BBDD-4E4B-BF46-1D92081D375B}" destId="{D374FD0C-122F-480D-811E-6064C7331343}" srcOrd="0" destOrd="0" presId="urn:microsoft.com/office/officeart/2005/8/layout/vList2"/>
    <dgm:cxn modelId="{940DADB9-034F-4B9C-898F-4C57B73B8048}" srcId="{ECACBF4D-4685-420C-BEB3-20599C38B6CA}" destId="{0BBEF514-BBDD-4E4B-BF46-1D92081D375B}" srcOrd="0" destOrd="0" parTransId="{765D434C-6FB5-45C0-BD16-FE629E216019}" sibTransId="{2320515B-63CC-4EDC-B17C-5C6329E04606}"/>
    <dgm:cxn modelId="{0307DDCB-D882-43C8-AEE2-580002C25F94}" type="presOf" srcId="{ECACBF4D-4685-420C-BEB3-20599C38B6CA}" destId="{5EBFFF62-D2EB-4FBD-95A7-F87C88454E42}" srcOrd="0" destOrd="0" presId="urn:microsoft.com/office/officeart/2005/8/layout/vList2"/>
    <dgm:cxn modelId="{758F7238-1080-4157-8D82-FB192DA5F0AE}" type="presParOf" srcId="{5EBFFF62-D2EB-4FBD-95A7-F87C88454E42}" destId="{D374FD0C-122F-480D-811E-6064C733134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2D0E8F-AB66-479D-91BF-FE5FEB2E400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38541FA-0DAB-4F31-861E-43FC9ABD97B4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/>
            </a:rPr>
            <a:t>Směr síly</a:t>
          </a:r>
          <a:endParaRPr lang="cs-CZ" sz="2800" dirty="0"/>
        </a:p>
      </dgm:t>
    </dgm:pt>
    <dgm:pt modelId="{892C0353-D56D-4B49-BD64-813887D60FBF}" type="parTrans" cxnId="{9B423831-080C-4383-8228-C9DE2A9EBC9E}">
      <dgm:prSet/>
      <dgm:spPr/>
      <dgm:t>
        <a:bodyPr/>
        <a:lstStyle/>
        <a:p>
          <a:endParaRPr lang="cs-CZ"/>
        </a:p>
      </dgm:t>
    </dgm:pt>
    <dgm:pt modelId="{7D17B3B5-7B7F-4A25-AE5A-88159F2CD246}" type="sibTrans" cxnId="{9B423831-080C-4383-8228-C9DE2A9EBC9E}">
      <dgm:prSet/>
      <dgm:spPr/>
      <dgm:t>
        <a:bodyPr/>
        <a:lstStyle/>
        <a:p>
          <a:endParaRPr lang="cs-CZ"/>
        </a:p>
      </dgm:t>
    </dgm:pt>
    <dgm:pt modelId="{57870E32-19BA-4507-B451-A8EF8980602B}" type="pres">
      <dgm:prSet presAssocID="{792D0E8F-AB66-479D-91BF-FE5FEB2E40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4C6B76B-9A6F-4EDE-B095-EEF1DAE4E0C3}" type="pres">
      <dgm:prSet presAssocID="{B38541FA-0DAB-4F31-861E-43FC9ABD97B4}" presName="parentText" presStyleLbl="node1" presStyleIdx="0" presStyleCnt="1" custScaleX="108333" custScaleY="1316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423831-080C-4383-8228-C9DE2A9EBC9E}" srcId="{792D0E8F-AB66-479D-91BF-FE5FEB2E4001}" destId="{B38541FA-0DAB-4F31-861E-43FC9ABD97B4}" srcOrd="0" destOrd="0" parTransId="{892C0353-D56D-4B49-BD64-813887D60FBF}" sibTransId="{7D17B3B5-7B7F-4A25-AE5A-88159F2CD246}"/>
    <dgm:cxn modelId="{32D92935-1AB3-44BA-B9D4-C9AD40F440DE}" type="presOf" srcId="{792D0E8F-AB66-479D-91BF-FE5FEB2E4001}" destId="{57870E32-19BA-4507-B451-A8EF8980602B}" srcOrd="0" destOrd="0" presId="urn:microsoft.com/office/officeart/2005/8/layout/vList2"/>
    <dgm:cxn modelId="{B9EC110D-8810-46D4-8E11-0C8228B6F062}" type="presOf" srcId="{B38541FA-0DAB-4F31-861E-43FC9ABD97B4}" destId="{D4C6B76B-9A6F-4EDE-B095-EEF1DAE4E0C3}" srcOrd="0" destOrd="0" presId="urn:microsoft.com/office/officeart/2005/8/layout/vList2"/>
    <dgm:cxn modelId="{6F08A76E-B7EE-4DD5-8D72-2CF3397904D7}" type="presParOf" srcId="{57870E32-19BA-4507-B451-A8EF8980602B}" destId="{D4C6B76B-9A6F-4EDE-B095-EEF1DAE4E0C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43AEB5-4086-4936-91D0-47B90105932F}">
      <dsp:nvSpPr>
        <dsp:cNvPr id="0" name=""/>
        <dsp:cNvSpPr/>
      </dsp:nvSpPr>
      <dsp:spPr>
        <a:xfrm>
          <a:off x="0" y="31"/>
          <a:ext cx="2664295" cy="4616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/>
            </a:rPr>
            <a:t>Magnetické pole</a:t>
          </a:r>
          <a:endParaRPr lang="cs-CZ" sz="2400" kern="1200" dirty="0"/>
        </a:p>
      </dsp:txBody>
      <dsp:txXfrm>
        <a:off x="22534" y="22565"/>
        <a:ext cx="2619227" cy="4165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74FD0C-122F-480D-811E-6064C7331343}">
      <dsp:nvSpPr>
        <dsp:cNvPr id="0" name=""/>
        <dsp:cNvSpPr/>
      </dsp:nvSpPr>
      <dsp:spPr>
        <a:xfrm>
          <a:off x="0" y="450"/>
          <a:ext cx="1755189" cy="4607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/>
            </a:rPr>
            <a:t>Obrázek</a:t>
          </a:r>
          <a:endParaRPr lang="cs-CZ" sz="2400" kern="1200" dirty="0"/>
        </a:p>
      </dsp:txBody>
      <dsp:txXfrm>
        <a:off x="22493" y="22943"/>
        <a:ext cx="1710203" cy="4157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C6B76B-9A6F-4EDE-B095-EEF1DAE4E0C3}">
      <dsp:nvSpPr>
        <dsp:cNvPr id="0" name=""/>
        <dsp:cNvSpPr/>
      </dsp:nvSpPr>
      <dsp:spPr>
        <a:xfrm>
          <a:off x="0" y="13123"/>
          <a:ext cx="2160240" cy="4150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/>
            </a:rPr>
            <a:t>Směr síly</a:t>
          </a:r>
          <a:endParaRPr lang="cs-CZ" sz="2800" kern="1200" dirty="0"/>
        </a:p>
      </dsp:txBody>
      <dsp:txXfrm>
        <a:off x="20263" y="33386"/>
        <a:ext cx="2119714" cy="3745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3F82D6-BF24-4C3A-BE42-65FB3DB5A791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8DC792-C536-4F92-936F-0CA192A1B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033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DC792-C536-4F92-936F-0CA192A1B59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024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7675743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455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_Magnetické pole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21.1.2013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14.2.2013, fyzika 1.C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4203877"/>
              </p:ext>
            </p:extLst>
          </p:nvPr>
        </p:nvGraphicFramePr>
        <p:xfrm>
          <a:off x="971600" y="692696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Jsou vysvětleny základní poznatky o magnetickém poli a magnetické síle.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Magnetické pole, magnetická síla, magnetická indukce.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 spuštění prezentace se žáci seznámí se základními poznatky o magnetickém poli a magnetické síle.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39010" y="256292"/>
            <a:ext cx="30127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Magnetické pole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874037"/>
            <a:ext cx="85689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Magnetické pole je zvláštní případ elektromagnetického pole.</a:t>
            </a:r>
          </a:p>
          <a:p>
            <a:r>
              <a:rPr lang="cs-CZ" sz="2400" dirty="0" smtClean="0"/>
              <a:t>Magnetické pole je fyzikální pole, jehož zdrojem je pohybující se elektrický náboj.</a:t>
            </a:r>
          </a:p>
          <a:p>
            <a:endParaRPr lang="cs-CZ" sz="2400" dirty="0" smtClean="0"/>
          </a:p>
          <a:p>
            <a:r>
              <a:rPr lang="cs-CZ" sz="2400" dirty="0" smtClean="0"/>
              <a:t>Zdrojem magnetického pole 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elektrický vodič s proudem</a:t>
            </a:r>
            <a:r>
              <a:rPr lang="cs-CZ" sz="2400" dirty="0" smtClean="0"/>
              <a:t> (volný elektrický proud)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permanentní magnet</a:t>
            </a:r>
            <a:r>
              <a:rPr lang="cs-CZ" sz="2400" dirty="0" smtClean="0"/>
              <a:t> (vázané elektrické proudy)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3874" y="3933056"/>
            <a:ext cx="861860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Magnetické pole může být: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stacionární</a:t>
            </a:r>
            <a:r>
              <a:rPr lang="cs-CZ" sz="2400" dirty="0" smtClean="0"/>
              <a:t> (nemění se s časem</a:t>
            </a:r>
            <a:r>
              <a:rPr lang="en-US" sz="2400" dirty="0" smtClean="0"/>
              <a:t>; kolem permanentn</a:t>
            </a:r>
            <a:r>
              <a:rPr lang="cs-CZ" sz="2400" dirty="0" smtClean="0"/>
              <a:t>ího magnetu v klidu nebo vodiče, kterým protéká stálý elektrický proud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nestacionární</a:t>
            </a:r>
            <a:r>
              <a:rPr lang="cs-CZ" sz="2400" dirty="0" smtClean="0"/>
              <a:t> (proměnné v čase</a:t>
            </a:r>
            <a:r>
              <a:rPr lang="en-US" sz="2400" dirty="0" smtClean="0"/>
              <a:t>;</a:t>
            </a:r>
            <a:r>
              <a:rPr lang="cs-CZ" sz="2400" dirty="0" smtClean="0"/>
              <a:t> kolem magnetu v pohybu nebo kolem vodiče, kterým protéká časově proměnný elektrický proud)    </a:t>
            </a:r>
            <a:endParaRPr lang="cs-CZ" sz="2400" b="1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276280251"/>
              </p:ext>
            </p:extLst>
          </p:nvPr>
        </p:nvGraphicFramePr>
        <p:xfrm>
          <a:off x="323528" y="5991670"/>
          <a:ext cx="2664296" cy="461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186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7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188640"/>
            <a:ext cx="4508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Magnetická indukční čára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Magnetické indukční čáry jsou uzavřené orientované křivky, jejichž tečny mají v daném bodě směr podélné osy velmi malé magnetky umístěné v tomto bodě </a:t>
            </a:r>
            <a:r>
              <a:rPr lang="cs-CZ" sz="2400" i="1" dirty="0" smtClean="0"/>
              <a:t>(jejich tečna v daném bodě má směr vektoru magnetické indukce)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38042" y="2919309"/>
            <a:ext cx="35918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Magnetická indukce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875784"/>
            <a:ext cx="856895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Magnetická indukce je vektorová fyzikální veličina, která vyjadřuje silové působení magnetického pole.</a:t>
            </a:r>
          </a:p>
          <a:p>
            <a:endParaRPr lang="cs-CZ" sz="2400" dirty="0"/>
          </a:p>
          <a:p>
            <a:pPr algn="ctr"/>
            <a:r>
              <a:rPr lang="cs-CZ" sz="2400" b="1" dirty="0" smtClean="0"/>
              <a:t>magnetická indukce		</a:t>
            </a:r>
            <a:r>
              <a:rPr lang="cs-CZ" sz="2800" b="1" dirty="0" smtClean="0"/>
              <a:t>B</a:t>
            </a:r>
            <a:r>
              <a:rPr lang="cs-CZ" sz="2400" dirty="0" smtClean="0"/>
              <a:t>	</a:t>
            </a:r>
            <a:r>
              <a:rPr lang="en-US" sz="2800" dirty="0" smtClean="0"/>
              <a:t>[</a:t>
            </a:r>
            <a:r>
              <a:rPr lang="cs-CZ" sz="2800" dirty="0" smtClean="0"/>
              <a:t>T</a:t>
            </a:r>
            <a:r>
              <a:rPr lang="en-US" sz="2800" dirty="0" smtClean="0"/>
              <a:t>]</a:t>
            </a:r>
            <a:r>
              <a:rPr lang="cs-CZ" sz="2400" dirty="0" smtClean="0"/>
              <a:t> 	(tesla)</a:t>
            </a:r>
          </a:p>
          <a:p>
            <a:pPr algn="ctr"/>
            <a:endParaRPr lang="cs-CZ" sz="2400" b="1" dirty="0"/>
          </a:p>
          <a:p>
            <a:r>
              <a:rPr lang="cs-CZ" sz="2400" b="1" dirty="0" smtClean="0"/>
              <a:t>						</a:t>
            </a:r>
            <a:r>
              <a:rPr lang="cs-CZ" sz="2400" dirty="0" smtClean="0"/>
              <a:t>T = N . A</a:t>
            </a:r>
            <a:r>
              <a:rPr lang="cs-CZ" sz="2400" baseline="30000" dirty="0" smtClean="0"/>
              <a:t>-1</a:t>
            </a:r>
            <a:r>
              <a:rPr lang="cs-CZ" sz="2400" dirty="0" smtClean="0"/>
              <a:t> . m</a:t>
            </a:r>
            <a:r>
              <a:rPr lang="cs-CZ" sz="2400" baseline="30000" dirty="0" smtClean="0"/>
              <a:t>-1</a:t>
            </a:r>
            <a:endParaRPr lang="cs-CZ" sz="2400" b="1" baseline="30000" dirty="0"/>
          </a:p>
        </p:txBody>
      </p:sp>
    </p:spTree>
    <p:extLst>
      <p:ext uri="{BB962C8B-B14F-4D97-AF65-F5344CB8AC3E}">
        <p14:creationId xmlns:p14="http://schemas.microsoft.com/office/powerpoint/2010/main" val="4091811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49348"/>
            <a:ext cx="57296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Silové účinky magnetického pole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86409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vodič, kterým protéká elektrický proud, působí v magnetickém poli </a:t>
            </a:r>
            <a:r>
              <a:rPr lang="cs-CZ" sz="2400" b="1" dirty="0" smtClean="0"/>
              <a:t>magnetická síla F</a:t>
            </a:r>
            <a:r>
              <a:rPr lang="cs-CZ" sz="2400" b="1" baseline="-25000" dirty="0" smtClean="0"/>
              <a:t>m</a:t>
            </a:r>
            <a:r>
              <a:rPr lang="cs-CZ" sz="2400" b="1" dirty="0" smtClean="0"/>
              <a:t>.</a:t>
            </a:r>
          </a:p>
          <a:p>
            <a:endParaRPr lang="cs-CZ" sz="2400" b="1" dirty="0"/>
          </a:p>
          <a:p>
            <a:pPr algn="ctr"/>
            <a:r>
              <a:rPr lang="cs-CZ" sz="2400" b="1" dirty="0" smtClean="0"/>
              <a:t>F</a:t>
            </a:r>
            <a:r>
              <a:rPr lang="cs-CZ" sz="2400" b="1" baseline="-25000" dirty="0" smtClean="0"/>
              <a:t>m</a:t>
            </a:r>
            <a:r>
              <a:rPr lang="cs-CZ" sz="2400" b="1" dirty="0" smtClean="0"/>
              <a:t> = B . I . </a:t>
            </a:r>
            <a:r>
              <a:rPr lang="cs-CZ" sz="2400" b="1" dirty="0" smtClean="0">
                <a:latin typeface="Bodoni MT" pitchFamily="18" charset="0"/>
              </a:rPr>
              <a:t>l</a:t>
            </a:r>
            <a:r>
              <a:rPr lang="cs-CZ" sz="2400" b="1" dirty="0" smtClean="0"/>
              <a:t>   </a:t>
            </a:r>
            <a:r>
              <a:rPr lang="en-US" sz="2400" b="1" dirty="0" smtClean="0"/>
              <a:t>[</a:t>
            </a:r>
            <a:r>
              <a:rPr lang="cs-CZ" sz="2400" b="1" dirty="0" smtClean="0"/>
              <a:t>N</a:t>
            </a:r>
            <a:r>
              <a:rPr lang="en-US" sz="2400" b="1" dirty="0" smtClean="0"/>
              <a:t>]</a:t>
            </a:r>
            <a:endParaRPr lang="cs-CZ" sz="2400" b="1" dirty="0" smtClean="0"/>
          </a:p>
          <a:p>
            <a:pPr algn="ctr"/>
            <a:endParaRPr lang="cs-CZ" sz="2400" b="1" dirty="0"/>
          </a:p>
          <a:p>
            <a:r>
              <a:rPr lang="cs-CZ" sz="2400" dirty="0" smtClean="0"/>
              <a:t>Velikost magnetické síly závisí také na úhlu, který vodič svírá s indukčními čarami magnetického pole:</a:t>
            </a:r>
          </a:p>
          <a:p>
            <a:endParaRPr lang="cs-CZ" sz="2400" dirty="0"/>
          </a:p>
          <a:p>
            <a:pPr algn="ctr"/>
            <a:r>
              <a:rPr lang="cs-CZ" sz="2400" b="1" dirty="0"/>
              <a:t>F</a:t>
            </a:r>
            <a:r>
              <a:rPr lang="cs-CZ" sz="2400" b="1" baseline="-25000" dirty="0"/>
              <a:t>m</a:t>
            </a:r>
            <a:r>
              <a:rPr lang="cs-CZ" sz="2400" b="1" dirty="0"/>
              <a:t> = B . I . </a:t>
            </a:r>
            <a:r>
              <a:rPr lang="cs-CZ" sz="2400" b="1" dirty="0" smtClean="0">
                <a:latin typeface="Bodoni MT" pitchFamily="18" charset="0"/>
              </a:rPr>
              <a:t>l</a:t>
            </a:r>
            <a:r>
              <a:rPr lang="cs-CZ" sz="2400" b="1" dirty="0" smtClean="0"/>
              <a:t> . sin</a:t>
            </a:r>
            <a:r>
              <a:rPr lang="cs-CZ" sz="2400" b="1" dirty="0" smtClean="0">
                <a:sym typeface="Symbol"/>
              </a:rPr>
              <a:t></a:t>
            </a:r>
            <a:r>
              <a:rPr lang="cs-CZ" sz="2400" b="1" dirty="0" smtClean="0"/>
              <a:t>   </a:t>
            </a:r>
            <a:r>
              <a:rPr lang="en-US" sz="2400" b="1" dirty="0"/>
              <a:t>[</a:t>
            </a:r>
            <a:r>
              <a:rPr lang="cs-CZ" sz="2400" b="1" dirty="0"/>
              <a:t>N</a:t>
            </a:r>
            <a:r>
              <a:rPr lang="en-US" sz="2400" b="1" dirty="0" smtClean="0"/>
              <a:t>]</a:t>
            </a:r>
            <a:endParaRPr lang="cs-CZ" sz="24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928381122"/>
              </p:ext>
            </p:extLst>
          </p:nvPr>
        </p:nvGraphicFramePr>
        <p:xfrm>
          <a:off x="440547" y="5373216"/>
          <a:ext cx="1755189" cy="461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951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66230334"/>
              </p:ext>
            </p:extLst>
          </p:nvPr>
        </p:nvGraphicFramePr>
        <p:xfrm>
          <a:off x="539552" y="4581128"/>
          <a:ext cx="2160240" cy="441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619672" y="476672"/>
            <a:ext cx="52845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Flemingovo pravidlo levé ruky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556792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Položíme-li otevřenou dlaň levé ruky na vodič, kterým protéká proud tak, aby prsty ukazovaly směr proudu a indukční čáry vstupovaly do dlaně, odtažený palec ukazuje směr síly, kterou působí magnetické pole na vodič.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4675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422</TotalTime>
  <Words>373</Words>
  <Application>Microsoft Office PowerPoint</Application>
  <PresentationFormat>Předvádění na obrazovce (4:3)</PresentationFormat>
  <Paragraphs>60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53</cp:revision>
  <dcterms:created xsi:type="dcterms:W3CDTF">2012-11-11T12:29:55Z</dcterms:created>
  <dcterms:modified xsi:type="dcterms:W3CDTF">2013-10-06T20:16:02Z</dcterms:modified>
</cp:coreProperties>
</file>