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4" r:id="rId6"/>
    <p:sldId id="261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Quark_structure_proton.sv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193046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457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_Fyzika částic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12.12.2012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12.2.2013, fyzika 3.L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3449066"/>
              </p:ext>
            </p:extLst>
          </p:nvPr>
        </p:nvGraphicFramePr>
        <p:xfrm>
          <a:off x="971600" y="620688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 novější klasifikací elementárních částic.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Fermiony, bosony, hadrony, leptony, kvarky.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se seznámí s klasifikací elementárních částic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jejich dělením.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332656"/>
            <a:ext cx="24609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Fyzika částic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83529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širším smyslu do částicové fyziky patří:</a:t>
            </a:r>
          </a:p>
          <a:p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molekulová fyzika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atomová fyzika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jaderná fyzika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892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88640"/>
            <a:ext cx="26658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Systém částic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Částice je velmi malá část hmoty, která se projevuje svými charakteristickými vlastnostmi (energie, hmotnost, el. náboj, …).</a:t>
            </a:r>
          </a:p>
          <a:p>
            <a:endParaRPr lang="cs-CZ" sz="2400" dirty="0"/>
          </a:p>
          <a:p>
            <a:r>
              <a:rPr lang="cs-CZ" sz="2400" dirty="0" smtClean="0"/>
              <a:t>Látka tvoří tři druhy částic: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elektron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proton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neutron</a:t>
            </a:r>
          </a:p>
          <a:p>
            <a:endParaRPr lang="cs-CZ" sz="2400" dirty="0"/>
          </a:p>
          <a:p>
            <a:r>
              <a:rPr lang="cs-CZ" sz="2400" dirty="0" smtClean="0"/>
              <a:t>Postupem času však bylo objeveno mnoho dalších částic a fyzika částic se také zabývá hypotetickými částicemi, jejichž existence je předpovídaná na základě teorií.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33607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188640"/>
            <a:ext cx="25288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Dělení částic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56895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Podle spinu: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fermiony</a:t>
            </a:r>
            <a:r>
              <a:rPr lang="cs-CZ" sz="2800" dirty="0" smtClean="0"/>
              <a:t> – částice s poločíselným spinem (leptony a kvarky)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bosony</a:t>
            </a:r>
            <a:r>
              <a:rPr lang="cs-CZ" sz="2800" dirty="0" smtClean="0"/>
              <a:t> – částice s celočíselným spinem (foton, gluon)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6614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188640"/>
            <a:ext cx="25288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Dělení částic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80728"/>
            <a:ext cx="85689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Podle velikosti interakce:</a:t>
            </a:r>
          </a:p>
          <a:p>
            <a:endParaRPr lang="cs-CZ" sz="2800" b="1" dirty="0"/>
          </a:p>
          <a:p>
            <a:r>
              <a:rPr lang="cs-CZ" sz="2800" b="1" dirty="0" smtClean="0"/>
              <a:t>Hadrony</a:t>
            </a:r>
            <a:r>
              <a:rPr lang="cs-CZ" sz="2800" dirty="0" smtClean="0"/>
              <a:t> – částice, které podléhají silné jaderné interakci:</a:t>
            </a:r>
          </a:p>
          <a:p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mezony</a:t>
            </a:r>
            <a:r>
              <a:rPr lang="cs-CZ" sz="2800" dirty="0" smtClean="0"/>
              <a:t> – celočíselný spin (pion, kaon)</a:t>
            </a:r>
            <a:endParaRPr lang="cs-CZ" sz="2800" b="1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baryony</a:t>
            </a:r>
            <a:r>
              <a:rPr lang="cs-CZ" sz="2800" dirty="0" smtClean="0"/>
              <a:t> – poločíselný spin (proton, neutron, hyperon)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Leptony</a:t>
            </a:r>
            <a:r>
              <a:rPr lang="cs-CZ" sz="2800" dirty="0" smtClean="0"/>
              <a:t> </a:t>
            </a:r>
            <a:r>
              <a:rPr lang="cs-CZ" sz="2800" dirty="0"/>
              <a:t>–</a:t>
            </a:r>
            <a:r>
              <a:rPr lang="cs-CZ" sz="2800" dirty="0" smtClean="0"/>
              <a:t> částice</a:t>
            </a:r>
            <a:r>
              <a:rPr lang="cs-CZ" sz="2800" dirty="0"/>
              <a:t>, které podléhají </a:t>
            </a:r>
            <a:r>
              <a:rPr lang="cs-CZ" sz="2800" dirty="0" smtClean="0"/>
              <a:t>slabé </a:t>
            </a:r>
            <a:r>
              <a:rPr lang="cs-CZ" sz="2800" dirty="0"/>
              <a:t>jaderné </a:t>
            </a:r>
            <a:r>
              <a:rPr lang="cs-CZ" sz="2800" dirty="0" smtClean="0"/>
              <a:t>interakci (elektron, neutrino)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9749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169462"/>
            <a:ext cx="14039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Kvarky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052736"/>
            <a:ext cx="856895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Kvarky se řadí k fermionům se spinem </a:t>
            </a:r>
            <a:r>
              <a:rPr lang="cs-CZ" sz="2800" dirty="0" smtClean="0">
                <a:latin typeface="Calibri" pitchFamily="34" charset="0"/>
                <a:cs typeface="Vani"/>
              </a:rPr>
              <a:t>½</a:t>
            </a:r>
            <a:r>
              <a:rPr lang="cs-CZ" sz="2800" dirty="0" smtClean="0"/>
              <a:t> a baryonovým číslem ⅓.</a:t>
            </a:r>
          </a:p>
          <a:p>
            <a:endParaRPr lang="cs-CZ" sz="2800" dirty="0"/>
          </a:p>
          <a:p>
            <a:r>
              <a:rPr lang="cs-CZ" sz="2800" dirty="0" smtClean="0"/>
              <a:t>Předpokládá se, že </a:t>
            </a:r>
            <a:r>
              <a:rPr lang="cs-CZ" sz="2800" b="1" dirty="0" smtClean="0"/>
              <a:t>hadrony</a:t>
            </a:r>
            <a:r>
              <a:rPr lang="cs-CZ" sz="2800" dirty="0" smtClean="0"/>
              <a:t> jsou složené z kvarků.</a:t>
            </a:r>
          </a:p>
          <a:p>
            <a:r>
              <a:rPr lang="cs-CZ" sz="2800" b="1" dirty="0" smtClean="0"/>
              <a:t>Baryony</a:t>
            </a:r>
            <a:r>
              <a:rPr lang="cs-CZ" sz="2800" dirty="0" smtClean="0"/>
              <a:t> ze tří kvarků, </a:t>
            </a:r>
            <a:r>
              <a:rPr lang="cs-CZ" sz="2800" b="1" dirty="0" smtClean="0"/>
              <a:t>mezony</a:t>
            </a:r>
            <a:r>
              <a:rPr lang="cs-CZ" sz="2800" dirty="0" smtClean="0"/>
              <a:t> z jednoho kvarku a jednoho antikvarku.</a:t>
            </a:r>
          </a:p>
          <a:p>
            <a:endParaRPr lang="cs-CZ" sz="2800" b="1" dirty="0"/>
          </a:p>
          <a:p>
            <a:r>
              <a:rPr lang="cs-CZ" sz="2800" dirty="0" smtClean="0"/>
              <a:t>Protože kvarky uvnitř hadronu podléhají Pauliho vylučovacímu principu, jsou jim přiřazeny barvy (červená, žlutá, modrá).</a:t>
            </a:r>
          </a:p>
          <a:p>
            <a:endParaRPr lang="cs-CZ" sz="2800" dirty="0"/>
          </a:p>
          <a:p>
            <a:r>
              <a:rPr lang="cs-CZ" sz="2800" dirty="0" smtClean="0">
                <a:hlinkClick r:id="rId2"/>
              </a:rPr>
              <a:t>Proton</a:t>
            </a:r>
            <a:r>
              <a:rPr lang="cs-CZ" sz="2800" dirty="0" smtClean="0"/>
              <a:t>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614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169462"/>
            <a:ext cx="14039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Kvarky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2394078"/>
              </p:ext>
            </p:extLst>
          </p:nvPr>
        </p:nvGraphicFramePr>
        <p:xfrm>
          <a:off x="755576" y="1340768"/>
          <a:ext cx="7224465" cy="43204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3168352"/>
                <a:gridCol w="2255913"/>
              </a:tblGrid>
              <a:tr h="61721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Symbol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Vůně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Elektrický náboj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72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dolů (down)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sz="2800" dirty="0" smtClean="0"/>
                        <a:t>⅓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72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nahoru (up)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Calibri"/>
                        </a:rPr>
                        <a:t>⅔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72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podivný (strange)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sz="2800" dirty="0" smtClean="0"/>
                        <a:t>⅓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72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půvabný (charm)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+mn-lt"/>
                        </a:rPr>
                        <a:t>⅔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72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krásný (beauty)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sz="2800" dirty="0" smtClean="0"/>
                        <a:t>⅓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721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pravdivý (truth)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+mn-lt"/>
                        </a:rPr>
                        <a:t>⅔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753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364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50</cp:revision>
  <dcterms:created xsi:type="dcterms:W3CDTF">2012-11-11T12:29:55Z</dcterms:created>
  <dcterms:modified xsi:type="dcterms:W3CDTF">2013-10-06T20:14:10Z</dcterms:modified>
</cp:coreProperties>
</file>