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vascak.cz/data/android/physicsatschool/template.php?s=pol_pohyb_der&amp;p=2228&amp;r=8063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://kvinta-html.wz.cz/fyzika/elektrina_a_magnetismus/elektricky_proud_v_polovodicich/primesove_polovodice.htm" TargetMode="Externa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://www.vascak.cz/data/android/physicsatschool/template.php?s=pol_polovodice&amp;p=2230&amp;r=357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vascak.cz/data/android/physicsatschool/template.php?s=pol_pohyb_der&amp;p=2228&amp;r=8063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://kvinta-html.wz.cz/fyzika/elektrina_a_magnetismus/elektricky_proud_v_polovodicich/primesove_polovodice.htm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://www.vascak.cz/data/android/physicsatschool/template.php?s=pol_polovodice&amp;p=2230&amp;r=357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DE34C0-2DD6-4CBF-98F8-4FF7691DBA9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FA0FE29-C6AE-4EE0-A989-7AD5529873F6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/>
            </a:rPr>
            <a:t>Polovodič vlastní</a:t>
          </a:r>
          <a:endParaRPr lang="cs-CZ" sz="2400" dirty="0"/>
        </a:p>
      </dgm:t>
    </dgm:pt>
    <dgm:pt modelId="{CB49C9EA-DD7F-4F93-A077-C6C314E47AD7}" type="parTrans" cxnId="{F95E3F1C-8668-4A6C-81CF-48DBD9F8B136}">
      <dgm:prSet/>
      <dgm:spPr/>
      <dgm:t>
        <a:bodyPr/>
        <a:lstStyle/>
        <a:p>
          <a:endParaRPr lang="cs-CZ"/>
        </a:p>
      </dgm:t>
    </dgm:pt>
    <dgm:pt modelId="{440488F0-3CCB-4BC5-B85D-D1059A676E73}" type="sibTrans" cxnId="{F95E3F1C-8668-4A6C-81CF-48DBD9F8B136}">
      <dgm:prSet/>
      <dgm:spPr/>
      <dgm:t>
        <a:bodyPr/>
        <a:lstStyle/>
        <a:p>
          <a:endParaRPr lang="cs-CZ"/>
        </a:p>
      </dgm:t>
    </dgm:pt>
    <dgm:pt modelId="{2F970160-5F59-4001-B42D-B373E5F4939D}" type="pres">
      <dgm:prSet presAssocID="{17DE34C0-2DD6-4CBF-98F8-4FF7691DBA9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FFD9B9E-BF8E-405A-AE45-6BE3CC404574}" type="pres">
      <dgm:prSet presAssocID="{8FA0FE29-C6AE-4EE0-A989-7AD5529873F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8467A1-6B16-4736-A96E-B5A9AB2A3D33}" type="presOf" srcId="{8FA0FE29-C6AE-4EE0-A989-7AD5529873F6}" destId="{7FFD9B9E-BF8E-405A-AE45-6BE3CC404574}" srcOrd="0" destOrd="0" presId="urn:microsoft.com/office/officeart/2005/8/layout/vList2"/>
    <dgm:cxn modelId="{F95E3F1C-8668-4A6C-81CF-48DBD9F8B136}" srcId="{17DE34C0-2DD6-4CBF-98F8-4FF7691DBA95}" destId="{8FA0FE29-C6AE-4EE0-A989-7AD5529873F6}" srcOrd="0" destOrd="0" parTransId="{CB49C9EA-DD7F-4F93-A077-C6C314E47AD7}" sibTransId="{440488F0-3CCB-4BC5-B85D-D1059A676E73}"/>
    <dgm:cxn modelId="{1E8D5E49-E69D-462C-BB7E-1574849D09FA}" type="presOf" srcId="{17DE34C0-2DD6-4CBF-98F8-4FF7691DBA95}" destId="{2F970160-5F59-4001-B42D-B373E5F4939D}" srcOrd="0" destOrd="0" presId="urn:microsoft.com/office/officeart/2005/8/layout/vList2"/>
    <dgm:cxn modelId="{57257C81-1FD5-4978-BA01-33DBA212806C}" type="presParOf" srcId="{2F970160-5F59-4001-B42D-B373E5F4939D}" destId="{7FFD9B9E-BF8E-405A-AE45-6BE3CC40457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9F790F-DC84-4561-81BC-ED04B27AB73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14BCAD-3DE3-41CC-AC8A-C6D5A05DDC67}">
      <dgm:prSet custT="1"/>
      <dgm:spPr/>
      <dgm:t>
        <a:bodyPr/>
        <a:lstStyle/>
        <a:p>
          <a:pPr rtl="0"/>
          <a:r>
            <a:rPr lang="cs-CZ" sz="2400" smtClean="0">
              <a:hlinkClick xmlns:r="http://schemas.openxmlformats.org/officeDocument/2006/relationships" r:id="rId1"/>
            </a:rPr>
            <a:t>Polovodič N</a:t>
          </a:r>
          <a:endParaRPr lang="cs-CZ" sz="2400"/>
        </a:p>
      </dgm:t>
    </dgm:pt>
    <dgm:pt modelId="{87C2BB97-A6FC-49B5-B5A3-FDC47918E2ED}" type="parTrans" cxnId="{CE296F1D-AD69-4A89-84A7-462CE6757B5A}">
      <dgm:prSet/>
      <dgm:spPr/>
      <dgm:t>
        <a:bodyPr/>
        <a:lstStyle/>
        <a:p>
          <a:endParaRPr lang="cs-CZ"/>
        </a:p>
      </dgm:t>
    </dgm:pt>
    <dgm:pt modelId="{5E1F0817-1812-4C22-9CAE-4EE53085A817}" type="sibTrans" cxnId="{CE296F1D-AD69-4A89-84A7-462CE6757B5A}">
      <dgm:prSet/>
      <dgm:spPr/>
      <dgm:t>
        <a:bodyPr/>
        <a:lstStyle/>
        <a:p>
          <a:endParaRPr lang="cs-CZ"/>
        </a:p>
      </dgm:t>
    </dgm:pt>
    <dgm:pt modelId="{9E6DFF3F-6A18-4B1B-AD33-87A37D8BD531}" type="pres">
      <dgm:prSet presAssocID="{059F790F-DC84-4561-81BC-ED04B27AB73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098FA5-603A-4671-AEA3-B1534D88AFA8}" type="pres">
      <dgm:prSet presAssocID="{B214BCAD-3DE3-41CC-AC8A-C6D5A05DDC67}" presName="parentText" presStyleLbl="node1" presStyleIdx="0" presStyleCnt="1" custScaleY="1316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905D22-C568-4ECD-B04D-956F52C5D655}" type="presOf" srcId="{B214BCAD-3DE3-41CC-AC8A-C6D5A05DDC67}" destId="{94098FA5-603A-4671-AEA3-B1534D88AFA8}" srcOrd="0" destOrd="0" presId="urn:microsoft.com/office/officeart/2005/8/layout/vList2"/>
    <dgm:cxn modelId="{378F637D-A2E6-4CAA-9993-ABC0F9E8241D}" type="presOf" srcId="{059F790F-DC84-4561-81BC-ED04B27AB733}" destId="{9E6DFF3F-6A18-4B1B-AD33-87A37D8BD531}" srcOrd="0" destOrd="0" presId="urn:microsoft.com/office/officeart/2005/8/layout/vList2"/>
    <dgm:cxn modelId="{CE296F1D-AD69-4A89-84A7-462CE6757B5A}" srcId="{059F790F-DC84-4561-81BC-ED04B27AB733}" destId="{B214BCAD-3DE3-41CC-AC8A-C6D5A05DDC67}" srcOrd="0" destOrd="0" parTransId="{87C2BB97-A6FC-49B5-B5A3-FDC47918E2ED}" sibTransId="{5E1F0817-1812-4C22-9CAE-4EE53085A817}"/>
    <dgm:cxn modelId="{EC83926F-3F3E-49F9-93D0-5E219BFDAF5F}" type="presParOf" srcId="{9E6DFF3F-6A18-4B1B-AD33-87A37D8BD531}" destId="{94098FA5-603A-4671-AEA3-B1534D88AFA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9F790F-DC84-4561-81BC-ED04B27AB73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14BCAD-3DE3-41CC-AC8A-C6D5A05DDC67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/>
            </a:rPr>
            <a:t>Polovodič P</a:t>
          </a:r>
          <a:endParaRPr lang="cs-CZ" sz="2400" dirty="0"/>
        </a:p>
      </dgm:t>
    </dgm:pt>
    <dgm:pt modelId="{87C2BB97-A6FC-49B5-B5A3-FDC47918E2ED}" type="parTrans" cxnId="{CE296F1D-AD69-4A89-84A7-462CE6757B5A}">
      <dgm:prSet/>
      <dgm:spPr/>
      <dgm:t>
        <a:bodyPr/>
        <a:lstStyle/>
        <a:p>
          <a:endParaRPr lang="cs-CZ"/>
        </a:p>
      </dgm:t>
    </dgm:pt>
    <dgm:pt modelId="{5E1F0817-1812-4C22-9CAE-4EE53085A817}" type="sibTrans" cxnId="{CE296F1D-AD69-4A89-84A7-462CE6757B5A}">
      <dgm:prSet/>
      <dgm:spPr/>
      <dgm:t>
        <a:bodyPr/>
        <a:lstStyle/>
        <a:p>
          <a:endParaRPr lang="cs-CZ"/>
        </a:p>
      </dgm:t>
    </dgm:pt>
    <dgm:pt modelId="{9E6DFF3F-6A18-4B1B-AD33-87A37D8BD531}" type="pres">
      <dgm:prSet presAssocID="{059F790F-DC84-4561-81BC-ED04B27AB73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098FA5-603A-4671-AEA3-B1534D88AFA8}" type="pres">
      <dgm:prSet presAssocID="{B214BCAD-3DE3-41CC-AC8A-C6D5A05DDC67}" presName="parentText" presStyleLbl="node1" presStyleIdx="0" presStyleCnt="1" custScaleY="1316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79CE14-05B6-42AE-99D6-A480BFE8097F}" type="presOf" srcId="{B214BCAD-3DE3-41CC-AC8A-C6D5A05DDC67}" destId="{94098FA5-603A-4671-AEA3-B1534D88AFA8}" srcOrd="0" destOrd="0" presId="urn:microsoft.com/office/officeart/2005/8/layout/vList2"/>
    <dgm:cxn modelId="{CE296F1D-AD69-4A89-84A7-462CE6757B5A}" srcId="{059F790F-DC84-4561-81BC-ED04B27AB733}" destId="{B214BCAD-3DE3-41CC-AC8A-C6D5A05DDC67}" srcOrd="0" destOrd="0" parTransId="{87C2BB97-A6FC-49B5-B5A3-FDC47918E2ED}" sibTransId="{5E1F0817-1812-4C22-9CAE-4EE53085A817}"/>
    <dgm:cxn modelId="{0643A3C1-E244-4C81-8AF9-6A5039B5E9E2}" type="presOf" srcId="{059F790F-DC84-4561-81BC-ED04B27AB733}" destId="{9E6DFF3F-6A18-4B1B-AD33-87A37D8BD531}" srcOrd="0" destOrd="0" presId="urn:microsoft.com/office/officeart/2005/8/layout/vList2"/>
    <dgm:cxn modelId="{363351ED-D57E-47BF-9AC4-41A3255554C0}" type="presParOf" srcId="{9E6DFF3F-6A18-4B1B-AD33-87A37D8BD531}" destId="{94098FA5-603A-4671-AEA3-B1534D88AFA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D9B9E-BF8E-405A-AE45-6BE3CC404574}">
      <dsp:nvSpPr>
        <dsp:cNvPr id="0" name=""/>
        <dsp:cNvSpPr/>
      </dsp:nvSpPr>
      <dsp:spPr>
        <a:xfrm>
          <a:off x="0" y="139"/>
          <a:ext cx="2592288" cy="3690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/>
            </a:rPr>
            <a:t>Polovodič vlastní</a:t>
          </a:r>
          <a:endParaRPr lang="cs-CZ" sz="2400" kern="1200" dirty="0"/>
        </a:p>
      </dsp:txBody>
      <dsp:txXfrm>
        <a:off x="18016" y="18155"/>
        <a:ext cx="2556256" cy="3330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98FA5-603A-4671-AEA3-B1534D88AFA8}">
      <dsp:nvSpPr>
        <dsp:cNvPr id="0" name=""/>
        <dsp:cNvSpPr/>
      </dsp:nvSpPr>
      <dsp:spPr>
        <a:xfrm>
          <a:off x="0" y="180"/>
          <a:ext cx="2016224" cy="368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hlinkClick xmlns:r="http://schemas.openxmlformats.org/officeDocument/2006/relationships" r:id="rId1"/>
            </a:rPr>
            <a:t>Polovodič N</a:t>
          </a:r>
          <a:endParaRPr lang="cs-CZ" sz="2400" kern="1200"/>
        </a:p>
      </dsp:txBody>
      <dsp:txXfrm>
        <a:off x="18012" y="18192"/>
        <a:ext cx="1980200" cy="3329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98FA5-603A-4671-AEA3-B1534D88AFA8}">
      <dsp:nvSpPr>
        <dsp:cNvPr id="0" name=""/>
        <dsp:cNvSpPr/>
      </dsp:nvSpPr>
      <dsp:spPr>
        <a:xfrm>
          <a:off x="0" y="180"/>
          <a:ext cx="2016224" cy="368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/>
            </a:rPr>
            <a:t>Polovodič P</a:t>
          </a:r>
          <a:endParaRPr lang="cs-CZ" sz="2400" kern="1200" dirty="0"/>
        </a:p>
      </dsp:txBody>
      <dsp:txXfrm>
        <a:off x="18012" y="18192"/>
        <a:ext cx="1980200" cy="3329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s://www.google.cz/search?hl=cs&amp;site=imghp&amp;tbm=isch&amp;source=hp&amp;biw=1366&amp;bih=641&amp;q=polovodi%C4%8De&amp;oq=polov&amp;gs_l=img.1.0.0l10.2806.4950.0.7408.5.5.0.0.0.0.215.799.0j4j1.5.0....0...1ac.1.27.img..0.5.796.yVpsGiwkdkI#facrc=_&amp;imgdii=7e2HcibmwD-NRM%3A%3BNExKAui8y2ZclM%3B7e2HcibmwD-NRM%3A&amp;imgrc=7e2HcibmwD-NRM%3A%3BPQy3HuTACgZl1M%3Bhttp%253A%252F%252Fwww.dmaster.wz.cz%252Fteorie%252Fpolovodice%252Fsi.gif%3Bhttp%253A%252F%252Fwww.dmaster.wz.cz%252Fview.php%253Fid%253D13%3B112%3B111" TargetMode="Externa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ansistors.agr.jpg" TargetMode="External"/><Relationship Id="rId2" Type="http://schemas.openxmlformats.org/officeDocument/2006/relationships/hyperlink" Target="https://www.google.cz/search?hl=cs&amp;site=imghp&amp;tbm=isch&amp;source=hp&amp;biw=1366&amp;bih=641&amp;q=polovodi%C4%8De&amp;oq=polov&amp;gs_l=img.1.0.0l10.2806.4950.0.7408.5.5.0.0.0.0.215.799.0j4j1.5.0....0...1ac.1.27.img..0.5.796.yVpsGiwkdkI#facrc=_&amp;imgdii=_&amp;imgrc=a2A8LdUbgoYB0M%3A%3BBmiUieOggqvy6M%3Bx-raw-image%253A%252F%252F%252F%252F%252F86821bd52d3c606b4bdf2c3a873315bc4d959e48c38d1c383e50130da87cc2dd%3Bhttp%253A%252F%252Fwww1.osu.cz%252F~klimesc%252Fpublic%252Ffiles%252FPrvky%252520elektronickych%252520zarizeni%252FPrednasky%252F03%252520-%252520Zakladni%252520polovodicove%252520prvky.pdf%3B1281%3B41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lucy.troja.mff.cuni.cz/~tichy/elektross/soucastky/zadny_prechod/fotorezistor.html" TargetMode="External"/><Relationship Id="rId4" Type="http://schemas.openxmlformats.org/officeDocument/2006/relationships/hyperlink" Target="http://lucy.troja.mff.cuni.cz/~tichy/elektross/soucastky/zadny_prechod/termisto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9103400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456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_Polovodiče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1.2.2013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7.2.2013, fyzika 1.C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114792"/>
              </p:ext>
            </p:extLst>
          </p:nvPr>
        </p:nvGraphicFramePr>
        <p:xfrm>
          <a:off x="827584" y="620688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 vlastnostmi a dělením polovodičů.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Polovodič, příměs.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se seznámí s vlastnostmi a dělením polovodičů a se součástkami, které se z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nich používají.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336319"/>
            <a:ext cx="19965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Polovodič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4969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Polovodič je </a:t>
            </a:r>
            <a:r>
              <a:rPr lang="cs-CZ" sz="2800" b="1" dirty="0" smtClean="0"/>
              <a:t>pevná</a:t>
            </a:r>
            <a:r>
              <a:rPr lang="cs-CZ" sz="2800" dirty="0" smtClean="0"/>
              <a:t> látka, jejíž elektrická vodivost závisí na vnějších nebo vnitřních podmínkách.</a:t>
            </a:r>
          </a:p>
          <a:p>
            <a:endParaRPr lang="cs-CZ" sz="2800" dirty="0"/>
          </a:p>
          <a:p>
            <a:r>
              <a:rPr lang="cs-CZ" sz="2800" dirty="0" smtClean="0"/>
              <a:t>Změnou těchto podmínek se dá elektrická vodivost snadno ovlivnit.</a:t>
            </a:r>
          </a:p>
          <a:p>
            <a:endParaRPr lang="cs-CZ" sz="2800" dirty="0"/>
          </a:p>
          <a:p>
            <a:r>
              <a:rPr lang="cs-CZ" sz="2800" b="1" dirty="0" smtClean="0"/>
              <a:t>Vnější</a:t>
            </a:r>
            <a:r>
              <a:rPr lang="cs-CZ" sz="2800" dirty="0" smtClean="0"/>
              <a:t> podmínky – dodání energie (tepelná, světelná).</a:t>
            </a:r>
          </a:p>
          <a:p>
            <a:endParaRPr lang="cs-CZ" sz="2800" dirty="0"/>
          </a:p>
          <a:p>
            <a:r>
              <a:rPr lang="cs-CZ" sz="2800" b="1" dirty="0" smtClean="0"/>
              <a:t>Vnitřní</a:t>
            </a:r>
            <a:r>
              <a:rPr lang="cs-CZ" sz="2800" dirty="0" smtClean="0"/>
              <a:t> podmínky – příměs jiného prvku.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519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225514"/>
            <a:ext cx="4194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Vlastnosti polovodičů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Měrný elektrický odpor </a:t>
            </a:r>
            <a:r>
              <a:rPr lang="el-GR" sz="3200" b="1" dirty="0" smtClean="0"/>
              <a:t>ρ</a:t>
            </a:r>
            <a:r>
              <a:rPr lang="cs-CZ" sz="3200" b="1" dirty="0" smtClean="0"/>
              <a:t> = 10</a:t>
            </a:r>
            <a:r>
              <a:rPr lang="cs-CZ" sz="3200" b="1" baseline="30000" dirty="0" smtClean="0"/>
              <a:t>-6</a:t>
            </a:r>
            <a:r>
              <a:rPr lang="cs-CZ" sz="3200" b="1" dirty="0" smtClean="0"/>
              <a:t> – 10</a:t>
            </a:r>
            <a:r>
              <a:rPr lang="cs-CZ" sz="3200" b="1" baseline="30000" dirty="0"/>
              <a:t>8</a:t>
            </a:r>
            <a:r>
              <a:rPr lang="cs-CZ" sz="3200" b="1" dirty="0" smtClean="0"/>
              <a:t> </a:t>
            </a:r>
            <a:r>
              <a:rPr lang="el-GR" sz="3200" b="1" dirty="0" smtClean="0"/>
              <a:t>Ω</a:t>
            </a:r>
            <a:r>
              <a:rPr lang="cs-CZ" sz="3200" b="1" dirty="0" smtClean="0"/>
              <a:t>m</a:t>
            </a:r>
            <a:r>
              <a:rPr lang="cs-CZ" sz="2400" b="1" dirty="0" smtClean="0"/>
              <a:t>	</a:t>
            </a:r>
          </a:p>
          <a:p>
            <a:endParaRPr lang="cs-CZ" sz="2400" dirty="0" smtClean="0"/>
          </a:p>
          <a:p>
            <a:r>
              <a:rPr lang="cs-CZ" sz="2400" dirty="0" smtClean="0"/>
              <a:t>(kovy: </a:t>
            </a:r>
            <a:r>
              <a:rPr lang="el-GR" sz="2400" dirty="0"/>
              <a:t>ρ</a:t>
            </a:r>
            <a:r>
              <a:rPr lang="cs-CZ" sz="2400" dirty="0"/>
              <a:t> = </a:t>
            </a:r>
            <a:r>
              <a:rPr lang="cs-CZ" sz="2400" dirty="0" smtClean="0"/>
              <a:t>10</a:t>
            </a:r>
            <a:r>
              <a:rPr lang="cs-CZ" sz="2400" baseline="30000" dirty="0" smtClean="0"/>
              <a:t>-8</a:t>
            </a:r>
            <a:r>
              <a:rPr lang="cs-CZ" sz="2400" dirty="0" smtClean="0"/>
              <a:t> </a:t>
            </a:r>
            <a:r>
              <a:rPr lang="cs-CZ" sz="2400" dirty="0"/>
              <a:t>– </a:t>
            </a:r>
            <a:r>
              <a:rPr lang="cs-CZ" sz="2400" dirty="0" smtClean="0"/>
              <a:t>10</a:t>
            </a:r>
            <a:r>
              <a:rPr lang="cs-CZ" sz="2400" baseline="30000" dirty="0" smtClean="0"/>
              <a:t>-6</a:t>
            </a:r>
            <a:r>
              <a:rPr lang="cs-CZ" sz="2400" dirty="0" smtClean="0"/>
              <a:t> </a:t>
            </a:r>
            <a:r>
              <a:rPr lang="el-GR" sz="2400" dirty="0"/>
              <a:t>Ω</a:t>
            </a:r>
            <a:r>
              <a:rPr lang="cs-CZ" sz="2400" dirty="0" smtClean="0"/>
              <a:t>m, izolanty: </a:t>
            </a:r>
            <a:r>
              <a:rPr lang="el-GR" sz="2400" dirty="0"/>
              <a:t>ρ</a:t>
            </a:r>
            <a:r>
              <a:rPr lang="cs-CZ" sz="2400" dirty="0"/>
              <a:t> = </a:t>
            </a:r>
            <a:r>
              <a:rPr lang="cs-CZ" sz="2400" dirty="0" smtClean="0"/>
              <a:t>10</a:t>
            </a:r>
            <a:r>
              <a:rPr lang="cs-CZ" sz="2400" baseline="30000" dirty="0" smtClean="0"/>
              <a:t>8</a:t>
            </a:r>
            <a:r>
              <a:rPr lang="cs-CZ" sz="2400" dirty="0" smtClean="0"/>
              <a:t> – </a:t>
            </a:r>
            <a:r>
              <a:rPr lang="cs-CZ" sz="2400" dirty="0" smtClean="0">
                <a:latin typeface="Verdana"/>
                <a:ea typeface="Verdana"/>
                <a:cs typeface="Verdana"/>
              </a:rPr>
              <a:t>∞ </a:t>
            </a:r>
            <a:r>
              <a:rPr lang="el-GR" sz="2400" dirty="0" smtClean="0"/>
              <a:t>Ω</a:t>
            </a:r>
            <a:r>
              <a:rPr lang="cs-CZ" sz="2400" dirty="0" smtClean="0"/>
              <a:t>m)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0707" y="3091903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rostoucí teplotou měrný elektrický odpor (i odpor) klesá.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933056"/>
            <a:ext cx="864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Mezi polovodiče patří: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prvky (IV.A skupina: křemík, germanium, selen)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sloučeniny (arsenid galia, sulfid olovnatý)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r>
              <a:rPr lang="cs-CZ" sz="2800" dirty="0" smtClean="0"/>
              <a:t>Přestože většina polovodičů jsou krystalické látky, existují i polovodiče amorfní (chalkogenidová skla).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84322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261576"/>
            <a:ext cx="4159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Rozdělení polovodičů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4249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Vlastní vodivost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Příměsová vodivost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365104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Pozor: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příměs</a:t>
            </a:r>
            <a:r>
              <a:rPr lang="cs-CZ" sz="2400" dirty="0" smtClean="0"/>
              <a:t> = do struktury polovodiče se zabudovává cíleně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nečistota</a:t>
            </a:r>
            <a:r>
              <a:rPr lang="cs-CZ" sz="2400" dirty="0" smtClean="0"/>
              <a:t> = ve struktuře polovodiče se vyskytuje nahodile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8050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332656"/>
            <a:ext cx="52857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Vlastní vodivost polovodiče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Čisté polovodičové prvky mají při nízkých teplotách i valenční elektrony pevně vázány. Látka se chová jako izolant.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924944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Dodáme-li tomuto krystalu energii, atom se rozkmitá a některé valenční elektrony se uvolní: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tepelná excitace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světelná excitace (vnitřní fotoelektrický jev)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excitace silným elektrickým polem </a:t>
            </a:r>
            <a:endParaRPr lang="cs-CZ" sz="2400" dirty="0"/>
          </a:p>
        </p:txBody>
      </p:sp>
      <p:sp>
        <p:nvSpPr>
          <p:cNvPr id="5" name="TextovéPole 4">
            <a:hlinkClick r:id="rId2"/>
          </p:cNvPr>
          <p:cNvSpPr txBox="1"/>
          <p:nvPr/>
        </p:nvSpPr>
        <p:spPr>
          <a:xfrm>
            <a:off x="323528" y="4932457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Vznikne pár </a:t>
            </a:r>
            <a:r>
              <a:rPr lang="cs-CZ" sz="3200" b="1" dirty="0" smtClean="0"/>
              <a:t>elektron – díra</a:t>
            </a:r>
            <a:r>
              <a:rPr lang="cs-CZ" sz="3200" dirty="0" smtClean="0"/>
              <a:t> = generace</a:t>
            </a:r>
            <a:r>
              <a:rPr lang="cs-CZ" sz="3200" b="1" dirty="0" smtClean="0"/>
              <a:t>.</a:t>
            </a:r>
            <a:endParaRPr lang="cs-CZ" sz="32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545947127"/>
              </p:ext>
            </p:extLst>
          </p:nvPr>
        </p:nvGraphicFramePr>
        <p:xfrm>
          <a:off x="323528" y="5949280"/>
          <a:ext cx="2592288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867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738" y="332656"/>
            <a:ext cx="80463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Příměsová (nevlastní) vodivost polovodiče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4969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Polovodič typu N</a:t>
            </a:r>
          </a:p>
          <a:p>
            <a:endParaRPr lang="cs-CZ" sz="2800" b="1" dirty="0" smtClean="0"/>
          </a:p>
          <a:p>
            <a:r>
              <a:rPr lang="cs-CZ" sz="2400" dirty="0" smtClean="0"/>
              <a:t>Do uzlového bodu přidáme prvek z V.A skupiny (P, As, Sb, …).</a:t>
            </a:r>
          </a:p>
          <a:p>
            <a:r>
              <a:rPr lang="cs-CZ" sz="2400" dirty="0" smtClean="0"/>
              <a:t>Pátý valenční elektron je vázán slabě, proto se může velmi snadno uvolnit z vazby s vlastním atomem a volně se pohybovat.</a:t>
            </a:r>
            <a:endParaRPr lang="cs-CZ" sz="24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66741417"/>
              </p:ext>
            </p:extLst>
          </p:nvPr>
        </p:nvGraphicFramePr>
        <p:xfrm>
          <a:off x="395536" y="4509120"/>
          <a:ext cx="2016224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912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738" y="332656"/>
            <a:ext cx="80463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Příměsová (nevlastní) vodivost polovodiče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4969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Polovodič typu P</a:t>
            </a:r>
          </a:p>
          <a:p>
            <a:endParaRPr lang="cs-CZ" sz="2800" b="1" dirty="0" smtClean="0"/>
          </a:p>
          <a:p>
            <a:r>
              <a:rPr lang="cs-CZ" sz="2400" dirty="0" smtClean="0"/>
              <a:t>Do uzlového bodu přidáme prvek ze III.A skupiny (B, Al, Ga, …).</a:t>
            </a:r>
          </a:p>
          <a:p>
            <a:r>
              <a:rPr lang="cs-CZ" sz="2400" dirty="0" smtClean="0"/>
              <a:t>Prvek příměsi, který má o jeden valenční elektron méně, přijme jeden volný elektron uvolněný teplem.</a:t>
            </a:r>
            <a:endParaRPr lang="cs-CZ" sz="24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390770440"/>
              </p:ext>
            </p:extLst>
          </p:nvPr>
        </p:nvGraphicFramePr>
        <p:xfrm>
          <a:off x="395536" y="4509120"/>
          <a:ext cx="2016224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932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308610"/>
            <a:ext cx="45995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Polovodičové součástky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56895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hlinkClick r:id="rId2"/>
              </a:rPr>
              <a:t>Polovodičová dioda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Tranzistor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Termistor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>
                <a:hlinkClick r:id="rId5"/>
              </a:rPr>
              <a:t>Fotorezistor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427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401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51</cp:revision>
  <dcterms:created xsi:type="dcterms:W3CDTF">2012-11-11T12:29:55Z</dcterms:created>
  <dcterms:modified xsi:type="dcterms:W3CDTF">2013-10-06T20:15:14Z</dcterms:modified>
</cp:coreProperties>
</file>