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S </a:t>
          </a:r>
          <a:r>
            <a:rPr lang="cs-CZ" dirty="0" err="1" smtClean="0"/>
            <a:t>s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196822F6-DBD5-47C6-8EB0-4A39E62EF759}" type="presOf" srcId="{C73C7642-F245-4585-8F88-243F9FAEF6CA}" destId="{1C4BCB69-D3A6-4CCF-9871-D9B9359B8159}" srcOrd="0" destOrd="0" presId="urn:microsoft.com/office/officeart/2005/8/layout/vList2"/>
    <dgm:cxn modelId="{C7579FC2-135A-426E-9C6E-2DF2AA54D845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E631A25-F9EA-4E67-9BB4-3CED582ADD33}" type="presOf" srcId="{EBC41103-E2E5-4D48-9B4B-425520D3D098}" destId="{97CBBA99-26B9-4E2D-BA76-BF47FEBF0134}" srcOrd="0" destOrd="0" presId="urn:microsoft.com/office/officeart/2005/8/layout/vList2"/>
    <dgm:cxn modelId="{99D41F74-92BF-4ACB-89AA-59E9A3DCDFF4}" type="presOf" srcId="{445C7998-7549-48B0-BD68-D4F0167F02E5}" destId="{7B541546-39A7-4633-AED0-6028788110D7}" srcOrd="0" destOrd="0" presId="urn:microsoft.com/office/officeart/2005/8/layout/vList2"/>
    <dgm:cxn modelId="{C59A4128-13C3-4324-9F8A-045592682D83}" type="presOf" srcId="{39F8B381-5807-488E-AC22-73DD4140ED4A}" destId="{612116FE-9061-44B1-A457-8F1AFBD162E0}" srcOrd="0" destOrd="0" presId="urn:microsoft.com/office/officeart/2005/8/layout/vList2"/>
    <dgm:cxn modelId="{90814447-60E1-48D3-810A-7FDD805A57B0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1F9A803D-D3BA-4EBD-AF6C-D1CAB7856F47}" type="presParOf" srcId="{612116FE-9061-44B1-A457-8F1AFBD162E0}" destId="{7B541546-39A7-4633-AED0-6028788110D7}" srcOrd="0" destOrd="0" presId="urn:microsoft.com/office/officeart/2005/8/layout/vList2"/>
    <dgm:cxn modelId="{ABFF01FA-0730-4CCF-8A18-DB03A725A069}" type="presParOf" srcId="{612116FE-9061-44B1-A457-8F1AFBD162E0}" destId="{9B9314F6-85CC-4C49-B24D-6AF5DF05D800}" srcOrd="1" destOrd="0" presId="urn:microsoft.com/office/officeart/2005/8/layout/vList2"/>
    <dgm:cxn modelId="{C4DD343B-054C-4C44-BB66-1529A7C091F9}" type="presParOf" srcId="{612116FE-9061-44B1-A457-8F1AFBD162E0}" destId="{ACAD381E-21DC-4C07-8FDD-119C2EC3BB2E}" srcOrd="2" destOrd="0" presId="urn:microsoft.com/office/officeart/2005/8/layout/vList2"/>
    <dgm:cxn modelId="{1A3BF404-0A0B-4C76-BC79-B28ACDE1809B}" type="presParOf" srcId="{612116FE-9061-44B1-A457-8F1AFBD162E0}" destId="{208194AD-7544-4854-B7A4-4A67E5453B54}" srcOrd="3" destOrd="0" presId="urn:microsoft.com/office/officeart/2005/8/layout/vList2"/>
    <dgm:cxn modelId="{7AE961CB-B16D-4760-8ACF-B480841EA1E9}" type="presParOf" srcId="{612116FE-9061-44B1-A457-8F1AFBD162E0}" destId="{1C4BCB69-D3A6-4CCF-9871-D9B9359B8159}" srcOrd="4" destOrd="0" presId="urn:microsoft.com/office/officeart/2005/8/layout/vList2"/>
    <dgm:cxn modelId="{544F8B07-F5E1-4521-B5BE-C69D1DDE498B}" type="presParOf" srcId="{612116FE-9061-44B1-A457-8F1AFBD162E0}" destId="{34DE5943-AAB5-4DC3-B765-99B35FCB6ECD}" srcOrd="5" destOrd="0" presId="urn:microsoft.com/office/officeart/2005/8/layout/vList2"/>
    <dgm:cxn modelId="{D5ECA197-8238-4131-8C9C-5FA966A1EA87}" type="presParOf" srcId="{612116FE-9061-44B1-A457-8F1AFBD162E0}" destId="{97CBBA99-26B9-4E2D-BA76-BF47FEBF0134}" srcOrd="6" destOrd="0" presId="urn:microsoft.com/office/officeart/2005/8/layout/vList2"/>
    <dgm:cxn modelId="{A8AA9804-C418-4219-9DA8-566A3531051A}" type="presParOf" srcId="{612116FE-9061-44B1-A457-8F1AFBD162E0}" destId="{9A22653A-B2DB-4D9E-A633-AD2EC219A723}" srcOrd="7" destOrd="0" presId="urn:microsoft.com/office/officeart/2005/8/layout/vList2"/>
    <dgm:cxn modelId="{EF39FA22-3CF6-4548-8C1C-F65EB4F91326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989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50025"/>
        <a:ext cx="7150685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5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Hláska S </a:t>
          </a:r>
          <a:r>
            <a:rPr lang="cs-CZ" sz="2300" kern="1200" dirty="0" err="1" smtClean="0"/>
            <a:t>s</a:t>
          </a:r>
          <a:endParaRPr lang="cs-CZ" sz="2300" kern="1200" dirty="0"/>
        </a:p>
      </dsp:txBody>
      <dsp:txXfrm>
        <a:off x="42036" y="1920841"/>
        <a:ext cx="7150685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48</a:t>
          </a:r>
          <a:endParaRPr lang="cs-CZ" sz="2300" kern="1200" dirty="0"/>
        </a:p>
      </dsp:txBody>
      <dsp:txXfrm>
        <a:off x="42036" y="2848202"/>
        <a:ext cx="7150685" cy="777048"/>
      </dsp:txXfrm>
    </dsp:sp>
    <dsp:sp modelId="{B1DDF1AD-3BC2-43B8-A8D0-A33120EFAF7C}">
      <dsp:nvSpPr>
        <dsp:cNvPr id="0" name=""/>
        <dsp:cNvSpPr/>
      </dsp:nvSpPr>
      <dsp:spPr>
        <a:xfrm>
          <a:off x="0" y="373352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24.8.2013 </a:t>
          </a:r>
          <a:endParaRPr lang="cs-CZ" sz="2300" kern="1200" dirty="0"/>
        </a:p>
      </dsp:txBody>
      <dsp:txXfrm>
        <a:off x="42036" y="3775561"/>
        <a:ext cx="7150685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7AAF37-4C5B-4A0E-B402-BD79F237382B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07680F-5705-42C8-B530-92E84EB6A69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gif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3739630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4522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66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hlásky S </a:t>
            </a:r>
            <a:r>
              <a:rPr lang="cs-CZ" dirty="0" err="1" smtClean="0"/>
              <a:t>s</a:t>
            </a:r>
            <a:r>
              <a:rPr lang="cs-CZ" dirty="0" smtClean="0"/>
              <a:t>, 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slova:</a:t>
            </a:r>
            <a:r>
              <a:rPr lang="cs-CZ" dirty="0" smtClean="0"/>
              <a:t> hláska s </a:t>
            </a:r>
            <a:r>
              <a:rPr lang="cs-CZ" smtClean="0"/>
              <a:t>S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604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písmeno  </a:t>
            </a:r>
            <a:r>
              <a:rPr lang="cs-CZ" sz="4800" dirty="0" smtClean="0">
                <a:solidFill>
                  <a:srgbClr val="FF0000"/>
                </a:solidFill>
              </a:rPr>
              <a:t>s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  s     m   O     L   P          S     g</a:t>
            </a:r>
          </a:p>
          <a:p>
            <a:r>
              <a:rPr lang="cs-CZ" dirty="0" smtClean="0">
                <a:latin typeface="+mj-lt"/>
              </a:rPr>
              <a:t>V         M      U              S            R           C</a:t>
            </a:r>
          </a:p>
          <a:p>
            <a:r>
              <a:rPr lang="cs-CZ" dirty="0" smtClean="0">
                <a:latin typeface="Algerian" panose="04020705040A02060702" pitchFamily="82" charset="0"/>
              </a:rPr>
              <a:t>B      H      S       U    E        I        S    R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C     J         Z        S        L        P         S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b         j     d       p     r         ž       o</a:t>
            </a:r>
          </a:p>
          <a:p>
            <a:r>
              <a:rPr lang="cs-CZ" dirty="0" smtClean="0">
                <a:cs typeface="Aharoni" panose="02010803020104030203" pitchFamily="2" charset="-79"/>
              </a:rPr>
              <a:t>   n     k       n       d      p     s        y         a</a:t>
            </a:r>
          </a:p>
          <a:p>
            <a:r>
              <a:rPr lang="cs-CZ" dirty="0">
                <a:latin typeface="Arial Black" panose="020B0A04020102020204" pitchFamily="34" charset="0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rial Black" panose="020B0A04020102020204" pitchFamily="34" charset="0"/>
                <a:cs typeface="Aharoni" panose="02010803020104030203" pitchFamily="2" charset="-79"/>
              </a:rPr>
              <a:t>S    N       m       j    s       U   H</a:t>
            </a:r>
            <a:endParaRPr lang="cs-CZ" dirty="0">
              <a:latin typeface="Arial Black" panose="020B0A04020102020204" pitchFamily="34" charset="0"/>
              <a:cs typeface="Aharoni" panose="02010803020104030203" pitchFamily="2" charset="-79"/>
            </a:endParaRPr>
          </a:p>
        </p:txBody>
      </p:sp>
      <p:pic>
        <p:nvPicPr>
          <p:cNvPr id="1026" name="Picture 2" descr="C:\Users\0MGM\AppData\Local\Microsoft\Windows\Temporary Internet Files\Content.IE5\F5SDY0GR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157192"/>
            <a:ext cx="1854200" cy="133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UQE9O76T\MC9004261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063" y="649288"/>
            <a:ext cx="2022475" cy="14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16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písmeno  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   ve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SLEPICE    OPICE     NOHAVICE    KŘESLO</a:t>
            </a:r>
          </a:p>
          <a:p>
            <a:r>
              <a:rPr lang="cs-CZ" dirty="0" smtClean="0">
                <a:latin typeface="Arial Black" panose="020B0A04020102020204" pitchFamily="34" charset="0"/>
              </a:rPr>
              <a:t>pes    Slávek     vlasy     svíčka</a:t>
            </a:r>
          </a:p>
          <a:p>
            <a:r>
              <a:rPr lang="cs-CZ" dirty="0">
                <a:latin typeface="Arial Black" panose="020B0A04020102020204" pitchFamily="34" charset="0"/>
              </a:rPr>
              <a:t> </a:t>
            </a:r>
            <a:r>
              <a:rPr lang="cs-CZ" dirty="0" smtClean="0">
                <a:latin typeface="Arial Black" panose="020B0A04020102020204" pitchFamily="34" charset="0"/>
              </a:rPr>
              <a:t> </a:t>
            </a:r>
            <a:r>
              <a:rPr lang="cs-CZ" dirty="0" smtClean="0">
                <a:latin typeface="Agency FB" panose="020B0503020202020204" pitchFamily="34" charset="0"/>
              </a:rPr>
              <a:t>sláma        SILVA      seno       PRSTY      STŮL</a:t>
            </a:r>
          </a:p>
          <a:p>
            <a:r>
              <a:rPr lang="cs-CZ" dirty="0">
                <a:latin typeface="Arial Black" panose="020B0A04020102020204" pitchFamily="34" charset="0"/>
              </a:rPr>
              <a:t> </a:t>
            </a:r>
            <a:r>
              <a:rPr lang="cs-CZ" dirty="0" smtClean="0">
                <a:latin typeface="Arial Black" panose="020B0A04020102020204" pitchFamily="34" charset="0"/>
              </a:rPr>
              <a:t>SLON      TUŽKA      AUTOBUS</a:t>
            </a:r>
          </a:p>
          <a:p>
            <a:r>
              <a:rPr lang="cs-CZ" dirty="0">
                <a:latin typeface="Arial Narrow" panose="020B0606020202030204" pitchFamily="34" charset="0"/>
              </a:rPr>
              <a:t> </a:t>
            </a:r>
            <a:r>
              <a:rPr lang="cs-CZ" dirty="0" smtClean="0">
                <a:latin typeface="Arial Narrow" panose="020B0606020202030204" pitchFamily="34" charset="0"/>
              </a:rPr>
              <a:t>KNOFLÍK      GULÁŠ        NOS      SKLENICE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pusa        tváře      zelí      sako      stehno</a:t>
            </a:r>
          </a:p>
          <a:p>
            <a:r>
              <a:rPr lang="cs-CZ" dirty="0" smtClean="0">
                <a:latin typeface="Arial Narrow" panose="020B0606020202030204" pitchFamily="34" charset="0"/>
                <a:cs typeface="Aharoni" panose="02010803020104030203" pitchFamily="2" charset="-79"/>
              </a:rPr>
              <a:t>strom       světlo         obálka      listí          svetr</a:t>
            </a:r>
            <a:endParaRPr lang="cs-CZ" dirty="0">
              <a:latin typeface="Arial Narrow" panose="020B0606020202030204" pitchFamily="34" charset="0"/>
              <a:cs typeface="Aharoni" panose="02010803020104030203" pitchFamily="2" charset="-79"/>
            </a:endParaRPr>
          </a:p>
        </p:txBody>
      </p:sp>
      <p:pic>
        <p:nvPicPr>
          <p:cNvPr id="2050" name="Picture 2" descr="C:\Users\0MGM\AppData\Local\Microsoft\Windows\Temporary Internet Files\Content.IE5\F5SDY0GR\MM90023644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088" y="5424488"/>
            <a:ext cx="95250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14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 začíná  na   </a:t>
            </a:r>
            <a:r>
              <a:rPr lang="cs-CZ" sz="5400" dirty="0" smtClean="0">
                <a:solidFill>
                  <a:srgbClr val="FF0000"/>
                </a:solidFill>
              </a:rPr>
              <a:t>s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MGM\AppData\Local\Microsoft\Windows\Temporary Internet Files\Content.IE5\F5SDY0GR\MC900232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513" y="2606675"/>
            <a:ext cx="1676400" cy="255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0MGM\AppData\Local\Microsoft\Windows\Temporary Internet Files\Content.IE5\SN7SDP56\MP900448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455" y="783854"/>
            <a:ext cx="26955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UQE9O76T\MC9004404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47527"/>
            <a:ext cx="2318296" cy="2318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F5SDY0GR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1130" y="328449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537" y="4656099"/>
            <a:ext cx="1795463" cy="183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F5SDY0GR\MM90036514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304" y="1700808"/>
            <a:ext cx="1412205" cy="116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0MGM\AppData\Local\Microsoft\Windows\Temporary Internet Files\Content.IE5\F5SDY0GR\MC9003871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27093"/>
            <a:ext cx="1563216" cy="156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MGM\AppData\Local\Microsoft\Windows\Temporary Internet Files\Content.IE5\F5SDY0GR\MC9000385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43" y="4431259"/>
            <a:ext cx="1177925" cy="16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F5SDY0GR\MC9002156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75" y="4721225"/>
            <a:ext cx="2127250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F5SDY0GR\MM90023646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113" y="5041900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89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na kterém místě je hláska  </a:t>
            </a:r>
            <a:r>
              <a:rPr lang="cs-CZ" sz="4400" dirty="0" smtClean="0">
                <a:solidFill>
                  <a:srgbClr val="FF0000"/>
                </a:solidFill>
              </a:rPr>
              <a:t>S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0MGM\AppData\Local\Microsoft\Windows\Temporary Internet Files\Content.IE5\F5SDY0GR\MM900236461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07" y="486916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263545"/>
              </p:ext>
            </p:extLst>
          </p:nvPr>
        </p:nvGraphicFramePr>
        <p:xfrm>
          <a:off x="2771800" y="5085184"/>
          <a:ext cx="4848200" cy="1224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2050"/>
                <a:gridCol w="1168128"/>
                <a:gridCol w="1255972"/>
                <a:gridCol w="1212050"/>
              </a:tblGrid>
              <a:tr h="122413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0" name="Picture 4" descr="C:\Users\0MGM\AppData\Local\Microsoft\Windows\Temporary Internet Files\Content.IE5\UQE9O76T\MC90023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71" y="3284984"/>
            <a:ext cx="1656184" cy="1222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077038"/>
              </p:ext>
            </p:extLst>
          </p:nvPr>
        </p:nvGraphicFramePr>
        <p:xfrm>
          <a:off x="2699792" y="3284984"/>
          <a:ext cx="4392489" cy="1235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4163"/>
                <a:gridCol w="1464163"/>
                <a:gridCol w="1464163"/>
              </a:tblGrid>
              <a:tr h="1235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389401"/>
              </p:ext>
            </p:extLst>
          </p:nvPr>
        </p:nvGraphicFramePr>
        <p:xfrm>
          <a:off x="2555776" y="1628800"/>
          <a:ext cx="5064224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6056"/>
                <a:gridCol w="1266056"/>
                <a:gridCol w="1266056"/>
                <a:gridCol w="1266056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102" name="Picture 6" descr="C:\Users\0MGM\AppData\Local\Microsoft\Windows\Temporary Internet Files\Content.IE5\F5SDY0GR\MC9000791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1436687" cy="149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82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UQE9O76T\MC900440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92867"/>
            <a:ext cx="1728192" cy="223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21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285</TotalTime>
  <Words>216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označ  písmeno  s</vt:lpstr>
      <vt:lpstr>označ  písmeno   S   ve slovech</vt:lpstr>
      <vt:lpstr>co  začíná  na   s</vt:lpstr>
      <vt:lpstr>urči, na kterém místě je hláska  S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13</cp:revision>
  <dcterms:created xsi:type="dcterms:W3CDTF">2013-10-21T18:17:01Z</dcterms:created>
  <dcterms:modified xsi:type="dcterms:W3CDTF">2013-11-01T17:15:40Z</dcterms:modified>
</cp:coreProperties>
</file>