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0" r:id="rId4"/>
    <p:sldId id="259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24.8.2013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49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Hláska p </a:t>
          </a:r>
          <a:r>
            <a:rPr lang="cs-CZ" dirty="0" err="1" smtClean="0"/>
            <a:t>P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Y="-2280" custLinFactNeighborX="-995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7D4AEB-E518-47D6-B2BF-CC29BEC25C68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788F62B1-2F5F-48EF-A86E-A2CE12BDE14A}" type="presOf" srcId="{FBBFC3EA-9D9D-4F3A-BEA6-9C2C0E46BF20}" destId="{ACAD381E-21DC-4C07-8FDD-119C2EC3BB2E}" srcOrd="0" destOrd="0" presId="urn:microsoft.com/office/officeart/2005/8/layout/vList2"/>
    <dgm:cxn modelId="{517729CB-F295-4796-9AA8-46A678D681A3}" type="presOf" srcId="{445C7998-7549-48B0-BD68-D4F0167F02E5}" destId="{7B541546-39A7-4633-AED0-6028788110D7}" srcOrd="0" destOrd="0" presId="urn:microsoft.com/office/officeart/2005/8/layout/vList2"/>
    <dgm:cxn modelId="{3476C94B-0233-48CD-A917-19CACB1CF489}" type="presOf" srcId="{EBC41103-E2E5-4D48-9B4B-425520D3D098}" destId="{97CBBA99-26B9-4E2D-BA76-BF47FEBF0134}" srcOrd="0" destOrd="0" presId="urn:microsoft.com/office/officeart/2005/8/layout/vList2"/>
    <dgm:cxn modelId="{76BEE1B3-FC4A-4409-922C-32B3923F52A5}" type="presOf" srcId="{6B0205A6-422D-4956-AD89-0CEBCAE4530D}" destId="{B1DDF1AD-3BC2-43B8-A8D0-A33120EFAF7C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133858F-BAEE-486A-9091-DB541C353E62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3494FBC-05D8-4C5A-B768-F42A6D159010}" type="presParOf" srcId="{612116FE-9061-44B1-A457-8F1AFBD162E0}" destId="{7B541546-39A7-4633-AED0-6028788110D7}" srcOrd="0" destOrd="0" presId="urn:microsoft.com/office/officeart/2005/8/layout/vList2"/>
    <dgm:cxn modelId="{0A06ED2F-74F1-47D3-B4A2-553DF2DD9334}" type="presParOf" srcId="{612116FE-9061-44B1-A457-8F1AFBD162E0}" destId="{9B9314F6-85CC-4C49-B24D-6AF5DF05D800}" srcOrd="1" destOrd="0" presId="urn:microsoft.com/office/officeart/2005/8/layout/vList2"/>
    <dgm:cxn modelId="{4BC1D598-5F35-4E92-87A4-BB94869DCBF1}" type="presParOf" srcId="{612116FE-9061-44B1-A457-8F1AFBD162E0}" destId="{ACAD381E-21DC-4C07-8FDD-119C2EC3BB2E}" srcOrd="2" destOrd="0" presId="urn:microsoft.com/office/officeart/2005/8/layout/vList2"/>
    <dgm:cxn modelId="{B53AE328-ACE8-4A4A-909F-B59F4B92E65C}" type="presParOf" srcId="{612116FE-9061-44B1-A457-8F1AFBD162E0}" destId="{208194AD-7544-4854-B7A4-4A67E5453B54}" srcOrd="3" destOrd="0" presId="urn:microsoft.com/office/officeart/2005/8/layout/vList2"/>
    <dgm:cxn modelId="{DDC65A2C-DCDC-4213-AE02-B8B60C67A402}" type="presParOf" srcId="{612116FE-9061-44B1-A457-8F1AFBD162E0}" destId="{1C4BCB69-D3A6-4CCF-9871-D9B9359B8159}" srcOrd="4" destOrd="0" presId="urn:microsoft.com/office/officeart/2005/8/layout/vList2"/>
    <dgm:cxn modelId="{8BEBFCE8-FA58-4700-88E1-1B4A4A7D7107}" type="presParOf" srcId="{612116FE-9061-44B1-A457-8F1AFBD162E0}" destId="{34DE5943-AAB5-4DC3-B765-99B35FCB6ECD}" srcOrd="5" destOrd="0" presId="urn:microsoft.com/office/officeart/2005/8/layout/vList2"/>
    <dgm:cxn modelId="{FAE76C4D-3E7A-43CC-B5DA-AE0753E65564}" type="presParOf" srcId="{612116FE-9061-44B1-A457-8F1AFBD162E0}" destId="{97CBBA99-26B9-4E2D-BA76-BF47FEBF0134}" srcOrd="6" destOrd="0" presId="urn:microsoft.com/office/officeart/2005/8/layout/vList2"/>
    <dgm:cxn modelId="{99881B0A-0C98-471D-96AE-C2FB2F7CF26C}" type="presParOf" srcId="{612116FE-9061-44B1-A457-8F1AFBD162E0}" destId="{9A22653A-B2DB-4D9E-A633-AD2EC219A723}" srcOrd="7" destOrd="0" presId="urn:microsoft.com/office/officeart/2005/8/layout/vList2"/>
    <dgm:cxn modelId="{BD158E3B-02BE-4A22-B4E9-278B796D09E5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0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Název školy</a:t>
          </a:r>
          <a:r>
            <a:rPr lang="cs-CZ" sz="2300" b="1" kern="1200" dirty="0" smtClean="0"/>
            <a:t>: Základní škola a Mateřská škola Troskotovice, příspěvková organizace</a:t>
          </a:r>
          <a:endParaRPr lang="cs-CZ" sz="2300" kern="1200" dirty="0"/>
        </a:p>
      </dsp:txBody>
      <dsp:txXfrm>
        <a:off x="42036" y="42036"/>
        <a:ext cx="7150685" cy="777048"/>
      </dsp:txXfrm>
    </dsp:sp>
    <dsp:sp modelId="{ACAD381E-21DC-4C07-8FDD-119C2EC3BB2E}">
      <dsp:nvSpPr>
        <dsp:cNvPr id="0" name=""/>
        <dsp:cNvSpPr/>
      </dsp:nvSpPr>
      <dsp:spPr>
        <a:xfrm>
          <a:off x="0" y="951445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20244"/>
                <a:satOff val="4002"/>
                <a:lumOff val="17348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220244"/>
                <a:satOff val="4002"/>
                <a:lumOff val="17348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220244"/>
                <a:satOff val="4002"/>
                <a:lumOff val="17348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</a:t>
          </a:r>
          <a:r>
            <a:rPr lang="cs-CZ" sz="2300" kern="1200" smtClean="0"/>
            <a:t>: Mgr. </a:t>
          </a:r>
          <a:r>
            <a:rPr lang="cs-CZ" sz="2300" kern="1200" dirty="0" smtClean="0"/>
            <a:t>Vlasta Šujanová</a:t>
          </a:r>
          <a:endParaRPr lang="cs-CZ" sz="2300" kern="1200" dirty="0"/>
        </a:p>
      </dsp:txBody>
      <dsp:txXfrm>
        <a:off x="42036" y="993481"/>
        <a:ext cx="7150685" cy="777048"/>
      </dsp:txXfrm>
    </dsp:sp>
    <dsp:sp modelId="{1C4BCB69-D3A6-4CCF-9871-D9B9359B8159}">
      <dsp:nvSpPr>
        <dsp:cNvPr id="0" name=""/>
        <dsp:cNvSpPr/>
      </dsp:nvSpPr>
      <dsp:spPr>
        <a:xfrm>
          <a:off x="0" y="1878805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40488"/>
                <a:satOff val="8004"/>
                <a:lumOff val="3469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440488"/>
                <a:satOff val="8004"/>
                <a:lumOff val="3469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440488"/>
                <a:satOff val="8004"/>
                <a:lumOff val="3469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Téma</a:t>
          </a:r>
          <a:r>
            <a:rPr lang="cs-CZ" sz="2300" kern="1200" dirty="0" smtClean="0"/>
            <a:t>: Hláska p </a:t>
          </a:r>
          <a:r>
            <a:rPr lang="cs-CZ" sz="2300" kern="1200" dirty="0" err="1" smtClean="0"/>
            <a:t>P</a:t>
          </a:r>
          <a:endParaRPr lang="cs-CZ" sz="2300" kern="1200" dirty="0"/>
        </a:p>
      </dsp:txBody>
      <dsp:txXfrm>
        <a:off x="42036" y="1920841"/>
        <a:ext cx="7150685" cy="777048"/>
      </dsp:txXfrm>
    </dsp:sp>
    <dsp:sp modelId="{97CBBA99-26B9-4E2D-BA76-BF47FEBF0134}">
      <dsp:nvSpPr>
        <dsp:cNvPr id="0" name=""/>
        <dsp:cNvSpPr/>
      </dsp:nvSpPr>
      <dsp:spPr>
        <a:xfrm>
          <a:off x="0" y="2806166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40488"/>
                <a:satOff val="8004"/>
                <a:lumOff val="3469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440488"/>
                <a:satOff val="8004"/>
                <a:lumOff val="3469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440488"/>
                <a:satOff val="8004"/>
                <a:lumOff val="3469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49</a:t>
          </a:r>
          <a:endParaRPr lang="cs-CZ" sz="2300" kern="1200" dirty="0"/>
        </a:p>
      </dsp:txBody>
      <dsp:txXfrm>
        <a:off x="42036" y="2848202"/>
        <a:ext cx="7150685" cy="777048"/>
      </dsp:txXfrm>
    </dsp:sp>
    <dsp:sp modelId="{B1DDF1AD-3BC2-43B8-A8D0-A33120EFAF7C}">
      <dsp:nvSpPr>
        <dsp:cNvPr id="0" name=""/>
        <dsp:cNvSpPr/>
      </dsp:nvSpPr>
      <dsp:spPr>
        <a:xfrm>
          <a:off x="0" y="3733525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20244"/>
                <a:satOff val="4002"/>
                <a:lumOff val="17348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220244"/>
                <a:satOff val="4002"/>
                <a:lumOff val="17348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220244"/>
                <a:satOff val="4002"/>
                <a:lumOff val="17348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Vytvořeno: 24.8.2013 </a:t>
          </a:r>
          <a:endParaRPr lang="cs-CZ" sz="2300" kern="1200" dirty="0"/>
        </a:p>
      </dsp:txBody>
      <dsp:txXfrm>
        <a:off x="42036" y="3775561"/>
        <a:ext cx="7150685" cy="7770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CAB1-5E20-4966-B2FC-E25C7D5DA6B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2E9CB-52B5-448C-BE02-8601088EB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CAB1-5E20-4966-B2FC-E25C7D5DA6B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2E9CB-52B5-448C-BE02-8601088EB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CAB1-5E20-4966-B2FC-E25C7D5DA6B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2E9CB-52B5-448C-BE02-8601088EBE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CAB1-5E20-4966-B2FC-E25C7D5DA6B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2E9CB-52B5-448C-BE02-8601088EB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CAB1-5E20-4966-B2FC-E25C7D5DA6B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B2E9CB-52B5-448C-BE02-8601088EBE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CAB1-5E20-4966-B2FC-E25C7D5DA6B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2E9CB-52B5-448C-BE02-8601088EB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CAB1-5E20-4966-B2FC-E25C7D5DA6B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2E9CB-52B5-448C-BE02-8601088EB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CAB1-5E20-4966-B2FC-E25C7D5DA6B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2E9CB-52B5-448C-BE02-8601088EB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CAB1-5E20-4966-B2FC-E25C7D5DA6B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2E9CB-52B5-448C-BE02-8601088EBE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CAB1-5E20-4966-B2FC-E25C7D5DA6B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2E9CB-52B5-448C-BE02-8601088EB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CAB1-5E20-4966-B2FC-E25C7D5DA6B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2E9CB-52B5-448C-BE02-8601088EB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AF2CAB1-5E20-4966-B2FC-E25C7D5DA6B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B2E9CB-52B5-448C-BE02-8601088EBE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10" Type="http://schemas.openxmlformats.org/officeDocument/2006/relationships/image" Target="../media/image14.gif"/><Relationship Id="rId4" Type="http://schemas.openxmlformats.org/officeDocument/2006/relationships/image" Target="../media/image8.jpeg"/><Relationship Id="rId9" Type="http://schemas.openxmlformats.org/officeDocument/2006/relationships/image" Target="../media/image13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10" Type="http://schemas.openxmlformats.org/officeDocument/2006/relationships/image" Target="../media/image23.png"/><Relationship Id="rId4" Type="http://schemas.openxmlformats.org/officeDocument/2006/relationships/image" Target="../media/image17.wmf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1541631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5373216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388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seznámení a poznávání  </a:t>
            </a:r>
            <a:r>
              <a:rPr lang="cs-CZ" dirty="0" smtClean="0"/>
              <a:t>hlásky p </a:t>
            </a:r>
            <a:r>
              <a:rPr lang="cs-CZ" dirty="0" err="1" smtClean="0"/>
              <a:t>P</a:t>
            </a:r>
            <a:r>
              <a:rPr lang="cs-CZ" dirty="0" smtClean="0"/>
              <a:t>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hláska  p </a:t>
            </a:r>
            <a:r>
              <a:rPr lang="cs-CZ" dirty="0" err="1" smtClean="0"/>
              <a:t>P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68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PÍSMENO   </a:t>
            </a:r>
            <a:r>
              <a:rPr lang="cs-CZ" sz="4400" dirty="0" smtClean="0">
                <a:solidFill>
                  <a:srgbClr val="FF0000"/>
                </a:solidFill>
              </a:rPr>
              <a:t>P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p   h      j       P   l      o    a      m  </a:t>
            </a:r>
            <a:r>
              <a:rPr lang="cs-CZ" dirty="0" err="1" smtClean="0">
                <a:latin typeface="Aharoni" panose="02010803020104030203" pitchFamily="2" charset="-79"/>
                <a:cs typeface="Aharoni" panose="02010803020104030203" pitchFamily="2" charset="-79"/>
              </a:rPr>
              <a:t>M</a:t>
            </a:r>
            <a:endParaRPr lang="cs-CZ" dirty="0" smtClean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n   K       </a:t>
            </a:r>
            <a:r>
              <a:rPr lang="cs-CZ" dirty="0" smtClean="0">
                <a:latin typeface="Algerian" panose="04020705040A02060702" pitchFamily="82" charset="0"/>
                <a:cs typeface="Aharoni" panose="02010803020104030203" pitchFamily="2" charset="-79"/>
              </a:rPr>
              <a:t>o          P         t       s</a:t>
            </a:r>
          </a:p>
          <a:p>
            <a:r>
              <a:rPr lang="cs-CZ" dirty="0" smtClean="0">
                <a:latin typeface="Agency FB" panose="020B0503020202020204" pitchFamily="34" charset="0"/>
                <a:cs typeface="Aharoni" panose="02010803020104030203" pitchFamily="2" charset="-79"/>
              </a:rPr>
              <a:t>v      z        p          t       a                 c       P</a:t>
            </a:r>
          </a:p>
          <a:p>
            <a:r>
              <a:rPr lang="cs-CZ" dirty="0" smtClean="0">
                <a:latin typeface="Aparajita" panose="020B0604020202020204" pitchFamily="34" charset="0"/>
                <a:cs typeface="Aparajita" panose="020B0604020202020204" pitchFamily="34" charset="0"/>
              </a:rPr>
              <a:t>y      i         t       w         P       g      l</a:t>
            </a:r>
          </a:p>
          <a:p>
            <a:r>
              <a:rPr lang="cs-CZ" dirty="0" smtClean="0">
                <a:latin typeface="Arial Black" panose="020B0A04020102020204" pitchFamily="34" charset="0"/>
                <a:cs typeface="Aparajita" panose="020B0604020202020204" pitchFamily="34" charset="0"/>
              </a:rPr>
              <a:t>   j  p    r      P     l    </a:t>
            </a:r>
            <a:r>
              <a:rPr lang="cs-CZ" dirty="0" err="1" smtClean="0">
                <a:latin typeface="Arial Black" panose="020B0A04020102020204" pitchFamily="34" charset="0"/>
                <a:cs typeface="Aparajita" panose="020B0604020202020204" pitchFamily="34" charset="0"/>
              </a:rPr>
              <a:t>L</a:t>
            </a:r>
            <a:endParaRPr lang="cs-CZ" dirty="0" smtClean="0">
              <a:latin typeface="Arial Black" panose="020B0A04020102020204" pitchFamily="34" charset="0"/>
              <a:cs typeface="Aparajita" panose="020B0604020202020204" pitchFamily="34" charset="0"/>
            </a:endParaRPr>
          </a:p>
          <a:p>
            <a:r>
              <a:rPr lang="cs-CZ" dirty="0" smtClean="0">
                <a:latin typeface="Arial Narrow" panose="020B0606020202030204" pitchFamily="34" charset="0"/>
                <a:cs typeface="Aparajita" panose="020B0604020202020204" pitchFamily="34" charset="0"/>
              </a:rPr>
              <a:t>m      o      </a:t>
            </a:r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P      s     p          u   o    m</a:t>
            </a:r>
          </a:p>
          <a:p>
            <a:r>
              <a:rPr lang="cs-CZ" dirty="0" smtClean="0">
                <a:cs typeface="Aharoni" panose="02010803020104030203" pitchFamily="2" charset="-79"/>
              </a:rPr>
              <a:t>b  P    d     h    m</a:t>
            </a:r>
            <a:r>
              <a:rPr lang="cs-CZ" dirty="0" smtClean="0">
                <a:latin typeface="Arial Black" panose="020B0A04020102020204" pitchFamily="34" charset="0"/>
                <a:cs typeface="Aharoni" panose="02010803020104030203" pitchFamily="2" charset="-79"/>
              </a:rPr>
              <a:t>   d    P    R     t</a:t>
            </a:r>
            <a:r>
              <a:rPr lang="cs-CZ" dirty="0" smtClean="0">
                <a:latin typeface="Arial Black" panose="020B0A04020102020204" pitchFamily="34" charset="0"/>
                <a:cs typeface="Aparajita" panose="020B0604020202020204" pitchFamily="34" charset="0"/>
              </a:rPr>
              <a:t>    </a:t>
            </a:r>
            <a:endParaRPr lang="cs-CZ" dirty="0">
              <a:latin typeface="Arial Black" panose="020B0A04020102020204" pitchFamily="34" charset="0"/>
              <a:cs typeface="Aparajita" panose="020B0604020202020204" pitchFamily="34" charset="0"/>
            </a:endParaRPr>
          </a:p>
        </p:txBody>
      </p:sp>
      <p:pic>
        <p:nvPicPr>
          <p:cNvPr id="2051" name="Picture 3" descr="C:\Users\0MGM\AppData\Local\Microsoft\Windows\Temporary Internet Files\Content.IE5\JW0N6RMX\MC900410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56792"/>
            <a:ext cx="3816350" cy="310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307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písmeno  </a:t>
            </a:r>
            <a:r>
              <a:rPr lang="cs-CZ" sz="4400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  ve  slovech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 Black" panose="020B0A04020102020204" pitchFamily="34" charset="0"/>
              </a:rPr>
              <a:t>SLUNCE        PÍSEK       SLEPICE</a:t>
            </a:r>
          </a:p>
          <a:p>
            <a:r>
              <a:rPr lang="cs-CZ" dirty="0" smtClean="0"/>
              <a:t>opice         přezuvky           pepř          strom</a:t>
            </a: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prsty       kabela          pes       lípa</a:t>
            </a:r>
          </a:p>
          <a:p>
            <a:r>
              <a:rPr lang="cs-CZ" dirty="0" smtClean="0">
                <a:latin typeface="Andalus" panose="02020603050405020304" pitchFamily="18" charset="-78"/>
                <a:cs typeface="Andalus" panose="02020603050405020304" pitchFamily="18" charset="-78"/>
              </a:rPr>
              <a:t>obálka      práce      Praha          Pohořelice</a:t>
            </a:r>
          </a:p>
          <a:p>
            <a:r>
              <a:rPr lang="cs-CZ" dirty="0" smtClean="0">
                <a:latin typeface="+mj-lt"/>
                <a:cs typeface="Andalus" panose="02020603050405020304" pitchFamily="18" charset="-78"/>
              </a:rPr>
              <a:t>POLŠTÁŘ     PENÍZE      PETR    PRAVIDLA</a:t>
            </a:r>
          </a:p>
          <a:p>
            <a:r>
              <a:rPr lang="cs-CZ" dirty="0" smtClean="0">
                <a:latin typeface="Aparajita" panose="020B0604020202020204" pitchFamily="34" charset="0"/>
                <a:cs typeface="Aparajita" panose="020B0604020202020204" pitchFamily="34" charset="0"/>
              </a:rPr>
              <a:t>pošta       panenka        postel        popisovaní</a:t>
            </a: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POTÁPĚČ     POUPĚ       OPERACE</a:t>
            </a:r>
          </a:p>
          <a:p>
            <a:endParaRPr lang="cs-CZ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1028" name="Picture 4" descr="C:\Users\0MGM\AppData\Local\Microsoft\Windows\Temporary Internet Files\Content.IE5\SGYGH6XR\MM91000113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648102"/>
            <a:ext cx="1114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4250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začíná na    </a:t>
            </a:r>
            <a:r>
              <a:rPr lang="cs-CZ" sz="4800" dirty="0" smtClean="0">
                <a:solidFill>
                  <a:srgbClr val="FF0000"/>
                </a:solidFill>
              </a:rPr>
              <a:t>p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MGM\AppData\Local\Microsoft\Windows\Temporary Internet Files\Content.IE5\SN7SDP56\MC90002138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676" y="2371352"/>
            <a:ext cx="1433779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UQE9O76T\MP9004448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381" y="3678818"/>
            <a:ext cx="2212228" cy="2902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JW0N6RMX\MP9004117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883672"/>
            <a:ext cx="1662742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MGM\AppData\Local\Microsoft\Windows\Temporary Internet Files\Content.IE5\F5SDY0GR\MP9004096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560" y="1528762"/>
            <a:ext cx="3274900" cy="2184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MGM\AppData\Local\Microsoft\Windows\Temporary Internet Files\Content.IE5\F5SDY0GR\MC9002501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416" y="260648"/>
            <a:ext cx="2209800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9775" y="2035473"/>
            <a:ext cx="1827212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MGM\AppData\Local\Microsoft\Windows\Temporary Internet Files\Content.IE5\JW0N6RMX\MC90044173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69" y="4064821"/>
            <a:ext cx="2130598" cy="213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0MGM\AppData\Local\Microsoft\Windows\Temporary Internet Files\Content.IE5\F5SDY0GR\MM900283998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638" y="1271588"/>
            <a:ext cx="790575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0MGM\AppData\Local\Microsoft\Windows\Temporary Internet Files\Content.IE5\UQE9O76T\MM900303378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988" y="4390708"/>
            <a:ext cx="1563328" cy="1478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627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kterých slovech je </a:t>
            </a:r>
            <a:r>
              <a:rPr lang="cs-CZ" sz="4400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 a urči počet slabik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F5SDY0GR\MC900113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224" y="1340768"/>
            <a:ext cx="102259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UQE9O76T\MC9004283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110" y="3582228"/>
            <a:ext cx="1584325" cy="198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UQE9O76T\MC9004381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431" y="3718719"/>
            <a:ext cx="1908175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F5SDY0GR\MC9004116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88" y="1340768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JW0N6RMX\MC9003379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53383"/>
            <a:ext cx="1839912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JW0N6RMX\MC9003523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0" y="2994025"/>
            <a:ext cx="1782763" cy="144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JW0N6RMX\MP90044847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015" y="3719295"/>
            <a:ext cx="1574266" cy="2361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JW0N6RMX\MC900441782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9022" y="1340768"/>
            <a:ext cx="2036700" cy="20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MGM\AppData\Local\Microsoft\Windows\Temporary Internet Files\Content.IE5\UQE9O76T\MC900434838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416" y="4447416"/>
            <a:ext cx="1444029" cy="144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39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686800" cy="8382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Ilustrace </a:t>
            </a:r>
            <a:r>
              <a:rPr lang="cs-CZ" dirty="0"/>
              <a:t>: </a:t>
            </a:r>
            <a:r>
              <a:rPr lang="cs-CZ" dirty="0" smtClean="0"/>
              <a:t>office.microsoft.com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0MGM\AppData\Local\Microsoft\Windows\Temporary Internet Files\Content.IE5\UQE9O76T\MC9004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95265"/>
            <a:ext cx="1584325" cy="194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MGM\AppData\Local\Microsoft\Windows\Temporary Internet Files\Content.IE5\UQE9O76T\MC9004238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688" y="3789040"/>
            <a:ext cx="1781175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7210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215</TotalTime>
  <Words>210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</vt:lpstr>
      <vt:lpstr>OZNAČ PÍSMENO   P</vt:lpstr>
      <vt:lpstr>označ písmeno  P  ve  slovech</vt:lpstr>
      <vt:lpstr>co začíná na    p</vt:lpstr>
      <vt:lpstr>v kterých slovech je p a urči počet slabik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jitka</cp:lastModifiedBy>
  <cp:revision>17</cp:revision>
  <dcterms:created xsi:type="dcterms:W3CDTF">2013-10-21T17:05:04Z</dcterms:created>
  <dcterms:modified xsi:type="dcterms:W3CDTF">2013-11-01T17:09:23Z</dcterms:modified>
</cp:coreProperties>
</file>