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7" r:id="rId2"/>
    <p:sldId id="263" r:id="rId3"/>
    <p:sldId id="264" r:id="rId4"/>
    <p:sldId id="265" r:id="rId5"/>
    <p:sldId id="267" r:id="rId6"/>
    <p:sldId id="266" r:id="rId7"/>
    <p:sldId id="268" r:id="rId8"/>
    <p:sldId id="269" r:id="rId9"/>
    <p:sldId id="261" r:id="rId10"/>
    <p:sldId id="262" r:id="rId11"/>
    <p:sldId id="259" r:id="rId12"/>
    <p:sldId id="260" r:id="rId13"/>
    <p:sldId id="25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1" autoAdjust="0"/>
    <p:restoredTop sz="94676" autoAdjust="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lowchart: Document 6"/>
          <p:cNvSpPr/>
          <p:nvPr/>
        </p:nvSpPr>
        <p:spPr>
          <a:xfrm rot="10800000">
            <a:off x="1" y="1520731"/>
            <a:ext cx="9144000" cy="3435579"/>
          </a:xfrm>
          <a:custGeom>
            <a:avLst/>
            <a:gdLst>
              <a:gd name="connsiteX0" fmla="*/ 0 w 21600"/>
              <a:gd name="connsiteY0" fmla="*/ 0 h 18805"/>
              <a:gd name="connsiteX1" fmla="*/ 21600 w 21600"/>
              <a:gd name="connsiteY1" fmla="*/ 0 h 18805"/>
              <a:gd name="connsiteX2" fmla="*/ 21600 w 21600"/>
              <a:gd name="connsiteY2" fmla="*/ 17322 h 18805"/>
              <a:gd name="connsiteX3" fmla="*/ 0 w 21600"/>
              <a:gd name="connsiteY3" fmla="*/ 18805 h 18805"/>
              <a:gd name="connsiteX4" fmla="*/ 0 w 21600"/>
              <a:gd name="connsiteY4" fmla="*/ 0 h 18805"/>
              <a:gd name="connsiteX0" fmla="*/ 0 w 21600"/>
              <a:gd name="connsiteY0" fmla="*/ 0 h 18805"/>
              <a:gd name="connsiteX1" fmla="*/ 21600 w 21600"/>
              <a:gd name="connsiteY1" fmla="*/ 0 h 18805"/>
              <a:gd name="connsiteX2" fmla="*/ 21600 w 21600"/>
              <a:gd name="connsiteY2" fmla="*/ 17322 h 18805"/>
              <a:gd name="connsiteX3" fmla="*/ 0 w 21600"/>
              <a:gd name="connsiteY3" fmla="*/ 18805 h 18805"/>
              <a:gd name="connsiteX4" fmla="*/ 0 w 21600"/>
              <a:gd name="connsiteY4" fmla="*/ 0 h 18805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9355"/>
              <a:gd name="connsiteX1" fmla="*/ 21600 w 21600"/>
              <a:gd name="connsiteY1" fmla="*/ 0 h 19355"/>
              <a:gd name="connsiteX2" fmla="*/ 21600 w 21600"/>
              <a:gd name="connsiteY2" fmla="*/ 17322 h 19355"/>
              <a:gd name="connsiteX3" fmla="*/ 0 w 21600"/>
              <a:gd name="connsiteY3" fmla="*/ 19355 h 19355"/>
              <a:gd name="connsiteX4" fmla="*/ 0 w 21600"/>
              <a:gd name="connsiteY4" fmla="*/ 0 h 19355"/>
              <a:gd name="connsiteX0" fmla="*/ 0 w 21600"/>
              <a:gd name="connsiteY0" fmla="*/ 0 h 19355"/>
              <a:gd name="connsiteX1" fmla="*/ 21600 w 21600"/>
              <a:gd name="connsiteY1" fmla="*/ 0 h 19355"/>
              <a:gd name="connsiteX2" fmla="*/ 21600 w 21600"/>
              <a:gd name="connsiteY2" fmla="*/ 17322 h 19355"/>
              <a:gd name="connsiteX3" fmla="*/ 0 w 21600"/>
              <a:gd name="connsiteY3" fmla="*/ 19355 h 19355"/>
              <a:gd name="connsiteX4" fmla="*/ 0 w 21600"/>
              <a:gd name="connsiteY4" fmla="*/ 0 h 19355"/>
              <a:gd name="connsiteX0" fmla="*/ 0 w 21600"/>
              <a:gd name="connsiteY0" fmla="*/ 0 h 19794"/>
              <a:gd name="connsiteX1" fmla="*/ 21600 w 21600"/>
              <a:gd name="connsiteY1" fmla="*/ 0 h 19794"/>
              <a:gd name="connsiteX2" fmla="*/ 21600 w 21600"/>
              <a:gd name="connsiteY2" fmla="*/ 17322 h 19794"/>
              <a:gd name="connsiteX3" fmla="*/ 0 w 21600"/>
              <a:gd name="connsiteY3" fmla="*/ 19794 h 19794"/>
              <a:gd name="connsiteX4" fmla="*/ 0 w 21600"/>
              <a:gd name="connsiteY4" fmla="*/ 0 h 19794"/>
              <a:gd name="connsiteX0" fmla="*/ 0 w 21600"/>
              <a:gd name="connsiteY0" fmla="*/ 0 h 19794"/>
              <a:gd name="connsiteX1" fmla="*/ 21600 w 21600"/>
              <a:gd name="connsiteY1" fmla="*/ 0 h 19794"/>
              <a:gd name="connsiteX2" fmla="*/ 21600 w 21600"/>
              <a:gd name="connsiteY2" fmla="*/ 17322 h 19794"/>
              <a:gd name="connsiteX3" fmla="*/ 0 w 21600"/>
              <a:gd name="connsiteY3" fmla="*/ 19794 h 19794"/>
              <a:gd name="connsiteX4" fmla="*/ 0 w 21600"/>
              <a:gd name="connsiteY4" fmla="*/ 0 h 197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19794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7466" y="25350"/>
                  <a:pt x="0" y="19794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28000"/>
                  <a:satMod val="2000000"/>
                  <a:alpha val="30000"/>
                </a:schemeClr>
              </a:gs>
              <a:gs pos="35000">
                <a:schemeClr val="bg2">
                  <a:shade val="100000"/>
                  <a:satMod val="600000"/>
                  <a:alpha val="0"/>
                </a:schemeClr>
              </a:gs>
            </a:gsLst>
            <a:lin ang="54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02920" y="2775745"/>
            <a:ext cx="8229600" cy="2167128"/>
          </a:xfrm>
        </p:spPr>
        <p:txBody>
          <a:bodyPr tIns="0" bIns="0" anchor="t"/>
          <a:lstStyle>
            <a:lvl1pPr>
              <a:defRPr sz="5000" cap="all" baseline="0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  <a:reflection blurRad="12000" stA="25000" endPos="49000" dist="5000" dir="5400000" sy="-100000" algn="bl" rotWithShape="0"/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00064" y="1559720"/>
            <a:ext cx="5105400" cy="1219200"/>
          </a:xfrm>
        </p:spPr>
        <p:txBody>
          <a:bodyPr lIns="0" tIns="0" rIns="0" bIns="0" anchor="b"/>
          <a:lstStyle>
            <a:lvl1pPr marL="0" indent="0" algn="l">
              <a:buNone/>
              <a:defRPr sz="1900"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6" y="990600"/>
            <a:ext cx="7772400" cy="1362456"/>
          </a:xfrm>
        </p:spPr>
        <p:txBody>
          <a:bodyPr>
            <a:noAutofit/>
          </a:bodyPr>
          <a:lstStyle>
            <a:lvl1pPr algn="l">
              <a:buNone/>
              <a:defRPr sz="48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352677"/>
            <a:ext cx="7772400" cy="1509712"/>
          </a:xfrm>
        </p:spPr>
        <p:txBody>
          <a:bodyPr anchor="t"/>
          <a:lstStyle>
            <a:lvl1pPr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</p:spPr>
        <p:txBody>
          <a:bodyPr tIns="9144" bIns="9144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2199800"/>
            <a:ext cx="4038600" cy="416052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2199800"/>
            <a:ext cx="4038600" cy="416052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</p:spPr>
        <p:txBody>
          <a:bodyPr tIns="9144" bIns="9144" anchor="b"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2112168"/>
            <a:ext cx="4040188" cy="502920"/>
          </a:xfrm>
        </p:spPr>
        <p:txBody>
          <a:bodyPr anchor="b">
            <a:noAutofit/>
          </a:bodyPr>
          <a:lstStyle>
            <a:lvl1pPr>
              <a:buNone/>
              <a:defRPr sz="2200" b="1">
                <a:effectLst>
                  <a:outerShdw blurRad="38000" dist="38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2112168"/>
            <a:ext cx="4041775" cy="502920"/>
          </a:xfrm>
        </p:spPr>
        <p:txBody>
          <a:bodyPr anchor="b">
            <a:noAutofit/>
          </a:bodyPr>
          <a:lstStyle>
            <a:lvl1pPr>
              <a:buNone/>
              <a:defRPr sz="2200" b="1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667000"/>
            <a:ext cx="4040188" cy="365760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667000"/>
            <a:ext cx="4041775" cy="365760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  <a:effectLst/>
        </p:spPr>
        <p:txBody>
          <a:bodyPr tIns="9144" bIns="9144" anchor="b"/>
          <a:lstStyle>
            <a:lvl1pPr>
              <a:defRPr sz="4800" cap="none" baseline="0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1440"/>
            <a:ext cx="8229600" cy="914400"/>
          </a:xfrm>
        </p:spPr>
        <p:txBody>
          <a:bodyPr tIns="0" bIns="0" anchor="b"/>
          <a:lstStyle>
            <a:lvl1pPr algn="l">
              <a:buNone/>
              <a:defRPr sz="50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133856"/>
            <a:ext cx="2590800" cy="5181600"/>
          </a:xfrm>
        </p:spPr>
        <p:txBody>
          <a:bodyPr lIns="45720" tIns="45720" rIns="0"/>
          <a:lstStyle>
            <a:lvl1pPr marL="0" indent="0">
              <a:spcBef>
                <a:spcPts val="300"/>
              </a:spcBef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429000" y="1133472"/>
            <a:ext cx="5257800" cy="5191128"/>
          </a:xfrm>
        </p:spPr>
        <p:txBody>
          <a:bodyPr/>
          <a:lstStyle>
            <a:lvl1pPr algn="l">
              <a:defRPr sz="3000"/>
            </a:lvl1pPr>
            <a:lvl2pPr algn="l">
              <a:defRPr sz="2800"/>
            </a:lvl2pPr>
            <a:lvl3pPr algn="l">
              <a:defRPr sz="2400"/>
            </a:lvl3pPr>
            <a:lvl4pPr algn="l">
              <a:defRPr sz="2000"/>
            </a:lvl4pPr>
            <a:lvl5pPr algn="l">
              <a:defRPr sz="20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76240" y="1981200"/>
            <a:ext cx="3429000" cy="522288"/>
          </a:xfrm>
        </p:spPr>
        <p:txBody>
          <a:bodyPr tIns="0" bIns="0" anchor="b"/>
          <a:lstStyle>
            <a:lvl1pPr algn="r">
              <a:buNone/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093368" y="1066800"/>
            <a:ext cx="4572000" cy="4572000"/>
          </a:xfrm>
          <a:solidFill>
            <a:schemeClr val="bg2">
              <a:shade val="75000"/>
            </a:schemeClr>
          </a:solidFill>
          <a:ln w="60325">
            <a:solidFill>
              <a:srgbClr val="FFFFFF"/>
            </a:solidFill>
            <a:miter lim="800000"/>
          </a:ln>
          <a:effectLst>
            <a:outerShdw blurRad="36195" dist="10000" dir="5400000" algn="tl" rotWithShape="0">
              <a:srgbClr val="000000">
                <a:alpha val="75000"/>
              </a:srgbClr>
            </a:outerShdw>
            <a:reflection stA="21000" endA="500" endPos="10000" dist="20000" dir="5400000" sy="-100000" algn="bl" rotWithShape="0"/>
          </a:effectLst>
        </p:spPr>
        <p:txBody>
          <a:bodyPr/>
          <a:lstStyle>
            <a:lvl1pPr>
              <a:buNone/>
              <a:defRPr sz="3200"/>
            </a:lvl1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76240" y="2543176"/>
            <a:ext cx="3429000" cy="914400"/>
          </a:xfrm>
        </p:spPr>
        <p:txBody>
          <a:bodyPr lIns="0" tIns="0" rIns="0" bIns="0" anchor="t"/>
          <a:lstStyle>
            <a:lvl1pPr indent="0" algn="r">
              <a:spcBef>
                <a:spcPts val="300"/>
              </a:spcBef>
              <a:buFontTx/>
              <a:buNone/>
              <a:defRPr sz="1400" baseline="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153400" y="6356350"/>
            <a:ext cx="533400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lowchart: Document 6"/>
          <p:cNvSpPr/>
          <p:nvPr/>
        </p:nvSpPr>
        <p:spPr>
          <a:xfrm rot="10800000">
            <a:off x="1" y="1142899"/>
            <a:ext cx="9144000" cy="5562705"/>
          </a:xfrm>
          <a:custGeom>
            <a:avLst/>
            <a:gdLst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20252"/>
              <a:gd name="connsiteX1" fmla="*/ 21600 w 21600"/>
              <a:gd name="connsiteY1" fmla="*/ 0 h 20252"/>
              <a:gd name="connsiteX2" fmla="*/ 21600 w 21600"/>
              <a:gd name="connsiteY2" fmla="*/ 17322 h 20252"/>
              <a:gd name="connsiteX3" fmla="*/ 0 w 21600"/>
              <a:gd name="connsiteY3" fmla="*/ 20252 h 20252"/>
              <a:gd name="connsiteX4" fmla="*/ 0 w 21600"/>
              <a:gd name="connsiteY4" fmla="*/ 0 h 20252"/>
              <a:gd name="connsiteX0" fmla="*/ 0 w 21600"/>
              <a:gd name="connsiteY0" fmla="*/ 0 h 20252"/>
              <a:gd name="connsiteX1" fmla="*/ 21600 w 21600"/>
              <a:gd name="connsiteY1" fmla="*/ 0 h 20252"/>
              <a:gd name="connsiteX2" fmla="*/ 21600 w 21600"/>
              <a:gd name="connsiteY2" fmla="*/ 17322 h 20252"/>
              <a:gd name="connsiteX3" fmla="*/ 0 w 21600"/>
              <a:gd name="connsiteY3" fmla="*/ 20252 h 20252"/>
              <a:gd name="connsiteX4" fmla="*/ 0 w 21600"/>
              <a:gd name="connsiteY4" fmla="*/ 0 h 202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20252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10056" y="24231"/>
                  <a:pt x="0" y="20252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55000"/>
                  <a:satMod val="1800000"/>
                  <a:alpha val="55000"/>
                </a:schemeClr>
              </a:gs>
              <a:gs pos="65000">
                <a:schemeClr val="bg2">
                  <a:shade val="100000"/>
                  <a:satMod val="600000"/>
                  <a:alpha val="0"/>
                </a:schemeClr>
              </a:gs>
            </a:gsLst>
            <a:lin ang="48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8" name="Flowchart: Document 7"/>
          <p:cNvSpPr/>
          <p:nvPr/>
        </p:nvSpPr>
        <p:spPr>
          <a:xfrm rot="10800000">
            <a:off x="1" y="1341133"/>
            <a:ext cx="9144000" cy="4480425"/>
          </a:xfrm>
          <a:custGeom>
            <a:avLst/>
            <a:gdLst>
              <a:gd name="connsiteX0" fmla="*/ 0 w 21600"/>
              <a:gd name="connsiteY0" fmla="*/ 0 h 18944"/>
              <a:gd name="connsiteX1" fmla="*/ 21600 w 21600"/>
              <a:gd name="connsiteY1" fmla="*/ 0 h 18944"/>
              <a:gd name="connsiteX2" fmla="*/ 21600 w 21600"/>
              <a:gd name="connsiteY2" fmla="*/ 17322 h 18944"/>
              <a:gd name="connsiteX3" fmla="*/ 0 w 21600"/>
              <a:gd name="connsiteY3" fmla="*/ 18944 h 18944"/>
              <a:gd name="connsiteX4" fmla="*/ 0 w 21600"/>
              <a:gd name="connsiteY4" fmla="*/ 0 h 18944"/>
              <a:gd name="connsiteX0" fmla="*/ 0 w 21600"/>
              <a:gd name="connsiteY0" fmla="*/ 0 h 18944"/>
              <a:gd name="connsiteX1" fmla="*/ 21600 w 21600"/>
              <a:gd name="connsiteY1" fmla="*/ 0 h 18944"/>
              <a:gd name="connsiteX2" fmla="*/ 21600 w 21600"/>
              <a:gd name="connsiteY2" fmla="*/ 17322 h 18944"/>
              <a:gd name="connsiteX3" fmla="*/ 0 w 21600"/>
              <a:gd name="connsiteY3" fmla="*/ 18944 h 18944"/>
              <a:gd name="connsiteX4" fmla="*/ 0 w 21600"/>
              <a:gd name="connsiteY4" fmla="*/ 0 h 18944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691"/>
              <a:gd name="connsiteX1" fmla="*/ 21600 w 21600"/>
              <a:gd name="connsiteY1" fmla="*/ 0 h 19691"/>
              <a:gd name="connsiteX2" fmla="*/ 21600 w 21600"/>
              <a:gd name="connsiteY2" fmla="*/ 17322 h 19691"/>
              <a:gd name="connsiteX3" fmla="*/ 0 w 21600"/>
              <a:gd name="connsiteY3" fmla="*/ 19691 h 19691"/>
              <a:gd name="connsiteX4" fmla="*/ 0 w 21600"/>
              <a:gd name="connsiteY4" fmla="*/ 0 h 19691"/>
              <a:gd name="connsiteX0" fmla="*/ 0 w 21600"/>
              <a:gd name="connsiteY0" fmla="*/ 0 h 19691"/>
              <a:gd name="connsiteX1" fmla="*/ 21600 w 21600"/>
              <a:gd name="connsiteY1" fmla="*/ 0 h 19691"/>
              <a:gd name="connsiteX2" fmla="*/ 21600 w 21600"/>
              <a:gd name="connsiteY2" fmla="*/ 17322 h 19691"/>
              <a:gd name="connsiteX3" fmla="*/ 0 w 21600"/>
              <a:gd name="connsiteY3" fmla="*/ 19691 h 19691"/>
              <a:gd name="connsiteX4" fmla="*/ 0 w 21600"/>
              <a:gd name="connsiteY4" fmla="*/ 0 h 19691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20032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8684" y="24776"/>
                  <a:pt x="0" y="20032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40000"/>
                  <a:satMod val="1900000"/>
                  <a:alpha val="30000"/>
                </a:schemeClr>
              </a:gs>
              <a:gs pos="65000">
                <a:schemeClr val="bg2">
                  <a:shade val="100000"/>
                  <a:satMod val="600000"/>
                  <a:alpha val="0"/>
                </a:schemeClr>
              </a:gs>
            </a:gsLst>
            <a:lin ang="48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1524000"/>
          </a:xfrm>
          <a:prstGeom prst="rect">
            <a:avLst/>
          </a:prstGeom>
        </p:spPr>
        <p:txBody>
          <a:bodyPr vert="horz" lIns="0" tIns="9144" rIns="0" bIns="9144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2179637"/>
            <a:ext cx="8229600" cy="4114800"/>
          </a:xfrm>
          <a:prstGeom prst="rect">
            <a:avLst/>
          </a:prstGeom>
        </p:spPr>
        <p:txBody>
          <a:bodyPr vert="horz" lIns="9144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1981200" cy="365125"/>
          </a:xfrm>
          <a:prstGeom prst="rect">
            <a:avLst/>
          </a:prstGeom>
        </p:spPr>
        <p:txBody>
          <a:bodyPr vert="horz" anchor="b"/>
          <a:lstStyle>
            <a:lvl1pPr algn="ctr">
              <a:defRPr sz="12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438400" y="6356350"/>
            <a:ext cx="2895600" cy="365125"/>
          </a:xfrm>
          <a:prstGeom prst="rect">
            <a:avLst/>
          </a:prstGeom>
        </p:spPr>
        <p:txBody>
          <a:bodyPr vert="horz" lIns="0" anchor="b"/>
          <a:lstStyle>
            <a:lvl1pPr algn="l">
              <a:defRPr sz="12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153400" y="6356350"/>
            <a:ext cx="533400" cy="365125"/>
          </a:xfrm>
          <a:prstGeom prst="rect">
            <a:avLst/>
          </a:prstGeom>
        </p:spPr>
        <p:txBody>
          <a:bodyPr vert="horz" lIns="91440" rIns="0" anchor="b"/>
          <a:lstStyle>
            <a:lvl1pPr algn="r">
              <a:defRPr sz="14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rtl="0" eaLnBrk="1" latinLnBrk="0" hangingPunct="1">
        <a:spcBef>
          <a:spcPct val="0"/>
        </a:spcBef>
        <a:buNone/>
        <a:defRPr sz="4800" b="1" kern="1200">
          <a:ln w="500">
            <a:solidFill>
              <a:schemeClr val="tx2">
                <a:shade val="20000"/>
                <a:satMod val="350000"/>
              </a:schemeClr>
            </a:solidFill>
          </a:ln>
          <a:solidFill>
            <a:schemeClr val="tx2">
              <a:tint val="100000"/>
              <a:satMod val="250000"/>
            </a:schemeClr>
          </a:solidFill>
          <a:effectLst>
            <a:outerShdw blurRad="30000" dist="30000" dir="2700000" algn="tl" rotWithShape="0">
              <a:schemeClr val="bg2">
                <a:shade val="45000"/>
                <a:satMod val="150000"/>
                <a:alpha val="90000"/>
              </a:schemeClr>
            </a:outerShdw>
          </a:effectLst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"/>
        <a:defRPr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630936" indent="-274320" algn="l" rtl="0" eaLnBrk="1" latinLnBrk="0" hangingPunct="1">
        <a:spcBef>
          <a:spcPct val="20000"/>
        </a:spcBef>
        <a:buClr>
          <a:schemeClr val="accent2"/>
        </a:buClr>
        <a:buFont typeface="Wingdings 2"/>
        <a:buChar char=""/>
        <a:defRPr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23544" indent="-274320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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2860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"/>
        <a:defRPr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228600" algn="l" rtl="0" eaLnBrk="1" latinLnBrk="0" hangingPunct="1">
        <a:spcBef>
          <a:spcPct val="20000"/>
        </a:spcBef>
        <a:buClr>
          <a:schemeClr val="accent5"/>
        </a:buClr>
        <a:buFont typeface="Wingdings 2"/>
        <a:buChar char="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73352" indent="-228600" algn="l" rtl="0" eaLnBrk="1" latinLnBrk="0" hangingPunct="1">
        <a:spcBef>
          <a:spcPct val="20000"/>
        </a:spcBef>
        <a:buClr>
          <a:schemeClr val="accent6"/>
        </a:buClr>
        <a:buFont typeface="Wingdings 2"/>
        <a:buChar char="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11096" indent="-228600" algn="l" rtl="0" eaLnBrk="1" latinLnBrk="0" hangingPunct="1">
        <a:spcBef>
          <a:spcPct val="20000"/>
        </a:spcBef>
        <a:buClr>
          <a:schemeClr val="tx2"/>
        </a:buClr>
        <a:buFont typeface="Wingdings 2"/>
        <a:buChar char="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21408" indent="-182880" algn="l" rtl="0" eaLnBrk="1" latinLnBrk="0" hangingPunct="1">
        <a:spcBef>
          <a:spcPct val="20000"/>
        </a:spcBef>
        <a:buClr>
          <a:schemeClr val="tx2"/>
        </a:buClr>
        <a:buFont typeface="Wingdings 2"/>
        <a:buChar char="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22576" indent="-182880" algn="l" rtl="0" eaLnBrk="1" latinLnBrk="0" hangingPunct="1">
        <a:spcBef>
          <a:spcPct val="20000"/>
        </a:spcBef>
        <a:buClr>
          <a:schemeClr val="tx2"/>
        </a:buClr>
        <a:buFont typeface="Wingdings 2"/>
        <a:buChar char="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wmf"/><Relationship Id="rId4" Type="http://schemas.openxmlformats.org/officeDocument/2006/relationships/image" Target="../media/image5.wmf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9.gi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wmf"/><Relationship Id="rId5" Type="http://schemas.openxmlformats.org/officeDocument/2006/relationships/image" Target="../media/image12.wmf"/><Relationship Id="rId4" Type="http://schemas.openxmlformats.org/officeDocument/2006/relationships/image" Target="../media/image11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wmf"/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wmf"/><Relationship Id="rId2" Type="http://schemas.openxmlformats.org/officeDocument/2006/relationships/image" Target="../media/image16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wmf"/><Relationship Id="rId2" Type="http://schemas.openxmlformats.org/officeDocument/2006/relationships/image" Target="../media/image18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image" Target="../media/image22.JP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4.jp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G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8.JPG"/><Relationship Id="rId4" Type="http://schemas.openxmlformats.org/officeDocument/2006/relationships/image" Target="../media/image27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obrazky.cz/detail?q=kapr%20obecn%C3%BD&amp;offset=81&amp;limit=20&amp;bUrlPar=filter=1&amp;resNum=87&amp;ref=http://www.obrazky.cz/?q=kapr%20obecn%C3%BD&amp;sId=Lcy1C6MvwToPPEoR3Cb2&amp;filter=1&amp;hint&amp;from=61&amp;resID=67bEawxkoJxCSbBXWwbm0tPGqEBkM8exukf3qfXZ39k&amp;imgURL=http://www.zskomtu.cz/vyuka/biologie/olympiady/07/obratlovci/obrazy/kapr_obecny.jpg&amp;pageURL=http://www.zskomtu.cz/vyuka/biologie/olympiady/07/obratlovci/stranky/kapr_obecny.htm&amp;imgX=450&amp;imgY=235&amp;imgSize=29&amp;thURL=http://media3.picsearch.com/is?67bEawxkoJxCSbBXWwbm0tPGqEBkM8exukf3qfXZ39k&amp;thX=128&amp;thY=66&amp;qNoSite=kapr+obecn%C3%BD&amp;siteWWW=&amp;sId=Lcy1C6MvwQIGPEitZQ16" TargetMode="External"/><Relationship Id="rId2" Type="http://schemas.openxmlformats.org/officeDocument/2006/relationships/hyperlink" Target="http://office.microsoft.com/cs-cz/images/?CTT=6&amp;ver=14&amp;app=powerpnt.exe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obrazky.cz/detail?q=%C5%A0TIKA&amp;offset=101&amp;limit=20&amp;bUrlPar=filter=1&amp;resNum=105&amp;ref=http://obrazky.cz/?q=%C5%A0TIKA&amp;from=81&amp;resID=C4E7Hop3T2jAAfKN7VHH5r9ZTECc3adm3RhYEvSoBy0&amp;imgURL=http://galerie.fotografovani.cz/data/509/2516Stika-thumb.jpg&amp;pageURL=http://galerie.fotografovani.cz/showgallery.php?cat=500&amp;ppuser=2516&amp;imgX=100&amp;imgY=75&amp;imgSize=3&amp;thURL=http://media2.picsearch.com/is?C4E7Hop3T2jAAfKN7VHH5r9ZTECc3adm3RhYEvSoBy0&amp;thX=100&amp;thY=75&amp;qNoSite=%C5%A0TIKA&amp;siteWWW=&amp;sId=hxos8U_WwcZ7Y9NLAvkw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92818406"/>
              </p:ext>
            </p:extLst>
          </p:nvPr>
        </p:nvGraphicFramePr>
        <p:xfrm>
          <a:off x="683568" y="5229200"/>
          <a:ext cx="7848872" cy="140208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Prvouka 1. a 2. </a:t>
                      </a: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ročník</a:t>
                      </a: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VY_52_INOVACE_21_Rybník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Mgr.</a:t>
                      </a:r>
                      <a:r>
                        <a:rPr lang="cs-CZ" sz="20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Iva Dušková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365546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972616" y="764704"/>
            <a:ext cx="8229600" cy="1524000"/>
          </a:xfrm>
        </p:spPr>
        <p:txBody>
          <a:bodyPr>
            <a:normAutofit/>
          </a:bodyPr>
          <a:lstStyle/>
          <a:p>
            <a:pPr algn="ctr"/>
            <a:r>
              <a:rPr lang="cs-CZ" sz="8800" dirty="0" smtClean="0"/>
              <a:t>Rybník</a:t>
            </a:r>
            <a:endParaRPr lang="cs-CZ" sz="8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r>
              <a:rPr lang="cs-CZ" dirty="0" smtClean="0"/>
              <a:t>    Mgr</a:t>
            </a:r>
            <a:r>
              <a:rPr lang="cs-CZ" dirty="0"/>
              <a:t>. Iva Dušková,</a:t>
            </a:r>
          </a:p>
          <a:p>
            <a:pPr marL="0" indent="0">
              <a:buNone/>
            </a:pPr>
            <a:r>
              <a:rPr lang="cs-CZ" dirty="0" smtClean="0"/>
              <a:t>    </a:t>
            </a:r>
            <a:r>
              <a:rPr lang="cs-CZ" dirty="0"/>
              <a:t>2. ZŠ Dobříš</a:t>
            </a:r>
          </a:p>
          <a:p>
            <a:endParaRPr lang="cs-CZ" dirty="0"/>
          </a:p>
        </p:txBody>
      </p:sp>
      <p:pic>
        <p:nvPicPr>
          <p:cNvPr id="1026" name="Picture 2" descr="C:\Users\OEM\AppData\Local\Microsoft\Windows\Temporary Internet Files\Content.IE5\9QG18NOM\MC90033543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81589" y="2852936"/>
            <a:ext cx="4062819" cy="32707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OEM\AppData\Local\Microsoft\Windows\Temporary Internet Files\Content.IE5\S2OJ9WZ5\MM900040898[1]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2852936"/>
            <a:ext cx="2232248" cy="13319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OEM\AppData\Local\Microsoft\Windows\Temporary Internet Files\Content.IE5\PG9PTAV0\MC90019219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908720" y="-726246"/>
            <a:ext cx="1831738" cy="14524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OEM\AppData\Local\Microsoft\Windows\Temporary Internet Files\Content.IE5\H1KETE02\MC90035211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3232866"/>
            <a:ext cx="1303933" cy="9804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965764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2.59259E-6 C -0.00868 0.00046 -0.01754 0.00023 -0.02622 0.00162 C -0.03125 0.00232 -0.03247 0.01366 -0.03698 0.01736 C -0.03976 0.02824 -0.03646 0.01482 -0.04045 0.03171 C -0.0408 0.03333 -0.04167 0.03658 -0.04167 0.03658 C -0.04028 0.05741 -0.04011 0.0706 -0.02379 0.07778 C -0.01962 0.08171 -0.01077 0.08681 -0.0059 0.08889 C 0.00052 0.09491 0.0092 0.09445 0.01545 0.1 C 0.02014 0.10417 0.01771 0.10278 0.02257 0.10463 C 0.02378 0.10579 0.02483 0.10718 0.02621 0.10787 C 0.02847 0.10926 0.03333 0.11111 0.03333 0.11111 C 0.04653 0.12338 0.06788 0.1257 0.08333 0.12685 C 0.10816 0.13241 0.13125 0.14838 0.1559 0.15394 C 0.1776 0.15278 0.18368 0.15394 0.2 0.14769 C 0.20538 0.13704 0.20295 0.12593 0.2 0.11435 C 0.19861 0.09931 0.19826 0.0831 0.19635 0.06829 C 0.19618 0.06644 0.19531 0.06435 0.1941 0.06343 C 0.18698 0.05741 0.17465 0.05556 0.16667 0.05232 C 0.16423 0.05139 0.16198 0.05 0.15955 0.04908 C 0.15833 0.04861 0.1559 0.04769 0.1559 0.04769 " pathEditMode="relative" ptsTypes="fffffffffffffffffffA">
                                      <p:cBhvr>
                                        <p:cTn id="6" dur="20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0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5729 0.02755 C 0.06233 0.02963 0.06702 0.03194 0.07188 0.03403 C 0.07622 0.03565 0.08212 0.04282 0.08646 0.04537 C 0.09861 0.05208 0.08299 0.03958 0.09896 0.05023 C 0.10174 0.05208 0.10417 0.05532 0.10729 0.05648 C 0.11129 0.05856 0.11563 0.05833 0.11945 0.05995 C 0.15226 0.07292 0.18559 0.08056 0.21945 0.08773 C 0.23785 0.09167 0.25591 0.09769 0.27431 0.10069 C 0.28837 0.10694 0.30469 0.11019 0.31945 0.11366 C 0.32726 0.11898 0.33889 0.12199 0.34757 0.12338 C 0.35365 0.1287 0.36893 0.13194 0.37674 0.13333 C 0.38768 0.13796 0.4007 0.13889 0.41216 0.1412 C 0.4257 0.14398 0.43889 0.14745 0.45243 0.14931 C 0.46441 0.15347 0.44827 0.14861 0.47066 0.15278 C 0.48229 0.15509 0.49427 0.15833 0.50608 0.16065 C 0.51719 0.16574 0.53212 0.16875 0.54393 0.17037 C 0.5533 0.17384 0.56337 0.17546 0.57309 0.17708 C 0.58143 0.18079 0.59011 0.18264 0.59879 0.18519 C 0.61285 0.18912 0.62622 0.19583 0.64011 0.2 C 0.64879 0.20255 0.64549 0.20046 0.65243 0.20324 C 0.66302 0.20741 0.67361 0.2125 0.68403 0.21782 C 0.68802 0.21991 0.69254 0.22014 0.69636 0.22269 C 0.70799 0.23032 0.68854 0.22083 0.70729 0.22894 C 0.71129 0.23056 0.71545 0.23194 0.71945 0.23356 C 0.72084 0.23472 0.7217 0.23634 0.72309 0.23727 C 0.72431 0.23796 0.72552 0.23819 0.72674 0.23889 C 0.73386 0.2412 0.74497 0.24282 0.75122 0.24861 C 0.7665 0.26204 0.78507 0.27037 0.80243 0.27801 C 0.81372 0.2831 0.80157 0.27917 0.81094 0.28449 C 0.81615 0.2875 0.82136 0.28935 0.82674 0.29236 C 0.829 0.29398 0.83195 0.29398 0.83403 0.29583 C 0.84236 0.30301 0.83854 0.30116 0.84514 0.30394 C 0.84948 0.30787 0.85816 0.31296 0.86337 0.31505 C 0.86823 0.32176 0.875 0.32685 0.8816 0.32986 C 0.88854 0.33981 0.879 0.32708 0.88768 0.33472 C 0.88907 0.33611 0.88993 0.33843 0.89132 0.33981 C 0.89462 0.34352 0.89879 0.34468 0.90243 0.34792 C 0.90539 0.3537 0.90782 0.35394 0.91216 0.35741 C 0.91528 0.36991 0.91077 0.35532 0.91702 0.36574 C 0.91789 0.36713 0.91754 0.36921 0.91823 0.3706 C 0.92361 0.38125 0.92032 0.36944 0.92431 0.37986 C 0.92657 0.38657 0.92795 0.39329 0.9316 0.39815 C 0.93334 0.40532 0.93386 0.40949 0.93768 0.41458 " pathEditMode="relative" rAng="0" ptsTypes="ffffffffffffffffffffffffffffffffffffffffffA">
                                      <p:cBhvr>
                                        <p:cTn id="9" dur="2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4010" y="1935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6301" y="32048"/>
            <a:ext cx="8229600" cy="1524000"/>
          </a:xfrm>
        </p:spPr>
        <p:txBody>
          <a:bodyPr/>
          <a:lstStyle/>
          <a:p>
            <a:pPr algn="ctr"/>
            <a:r>
              <a:rPr lang="cs-CZ" dirty="0" smtClean="0"/>
              <a:t>Rybník je v přírodě důležitý.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6301" y="3501008"/>
            <a:ext cx="8229600" cy="4114800"/>
          </a:xfrm>
        </p:spPr>
        <p:txBody>
          <a:bodyPr/>
          <a:lstStyle/>
          <a:p>
            <a:pPr marL="0" indent="0" algn="ctr">
              <a:buNone/>
            </a:pPr>
            <a:r>
              <a:rPr lang="cs-CZ" dirty="0" smtClean="0"/>
              <a:t>Je to zásobárna vody.</a:t>
            </a:r>
          </a:p>
          <a:p>
            <a:pPr marL="0" indent="0" algn="ctr">
              <a:buNone/>
            </a:pPr>
            <a:r>
              <a:rPr lang="cs-CZ" dirty="0"/>
              <a:t>V</a:t>
            </a:r>
            <a:r>
              <a:rPr lang="cs-CZ" dirty="0" smtClean="0"/>
              <a:t>e vodě i na břehu u rybníka žije velké množství zvířat.</a:t>
            </a:r>
          </a:p>
          <a:p>
            <a:pPr marL="0" indent="0" algn="ctr">
              <a:buNone/>
            </a:pPr>
            <a:r>
              <a:rPr lang="cs-CZ" dirty="0" smtClean="0"/>
              <a:t>Rostou tu vlhkomilné stromy, keře a rostliny.</a:t>
            </a:r>
          </a:p>
          <a:p>
            <a:pPr marL="0" indent="0" algn="ctr">
              <a:buNone/>
            </a:pPr>
            <a:r>
              <a:rPr lang="cs-CZ" dirty="0" smtClean="0"/>
              <a:t>Člověk u rybníka rád tráví svůj volný čas.</a:t>
            </a:r>
          </a:p>
          <a:p>
            <a:pPr marL="0" indent="0" algn="ctr">
              <a:buNone/>
            </a:pPr>
            <a:endParaRPr lang="cs-CZ" dirty="0"/>
          </a:p>
        </p:txBody>
      </p:sp>
      <p:pic>
        <p:nvPicPr>
          <p:cNvPr id="1026" name="Picture 2" descr="C:\Users\OEM\AppData\Local\Microsoft\Windows\Temporary Internet Files\Content.IE5\ACJE728X\MC90033519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1730" y="1772816"/>
            <a:ext cx="1818742" cy="15956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763924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Víš, kdo žije v rybníce</a:t>
            </a:r>
            <a:br>
              <a:rPr lang="cs-CZ" dirty="0" smtClean="0"/>
            </a:br>
            <a:r>
              <a:rPr lang="cs-CZ" dirty="0" smtClean="0"/>
              <a:t> a u rybníka?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   Zdržuje se kolem vod,</a:t>
            </a:r>
          </a:p>
          <a:p>
            <a:pPr marL="0" indent="0">
              <a:buNone/>
            </a:pPr>
            <a:r>
              <a:rPr lang="cs-CZ" dirty="0" smtClean="0"/>
              <a:t>    k jídlu jí hmyz přijde vhod.</a:t>
            </a:r>
          </a:p>
          <a:p>
            <a:pPr marL="0" indent="0">
              <a:buNone/>
            </a:pPr>
            <a:r>
              <a:rPr lang="cs-CZ" dirty="0" smtClean="0"/>
              <a:t>    Když je v letu v plné kráse,</a:t>
            </a:r>
          </a:p>
          <a:p>
            <a:pPr marL="0" indent="0">
              <a:buNone/>
            </a:pPr>
            <a:r>
              <a:rPr lang="cs-CZ" dirty="0" smtClean="0"/>
              <a:t>    vrtulníčku podobá se.</a:t>
            </a:r>
          </a:p>
          <a:p>
            <a:pPr marL="0" indent="0">
              <a:buNone/>
            </a:pPr>
            <a:r>
              <a:rPr lang="cs-CZ" dirty="0" smtClean="0"/>
              <a:t>    Dlouhé tělo, úzká křídla</a:t>
            </a:r>
          </a:p>
          <a:p>
            <a:pPr marL="0" indent="0">
              <a:buNone/>
            </a:pPr>
            <a:r>
              <a:rPr lang="cs-CZ" dirty="0" smtClean="0"/>
              <a:t>    Mají              nebo           .  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547665" y="4931514"/>
            <a:ext cx="11369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C000"/>
                </a:solidFill>
              </a:rPr>
              <a:t>vážky</a:t>
            </a:r>
            <a:endParaRPr lang="cs-CZ" sz="2800" dirty="0">
              <a:solidFill>
                <a:srgbClr val="FFC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419872" y="4931514"/>
            <a:ext cx="86594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C000"/>
                </a:solidFill>
              </a:rPr>
              <a:t>šídla</a:t>
            </a:r>
            <a:endParaRPr lang="cs-CZ" sz="2800" dirty="0">
              <a:solidFill>
                <a:srgbClr val="FFC000"/>
              </a:solidFill>
            </a:endParaRPr>
          </a:p>
        </p:txBody>
      </p:sp>
      <p:pic>
        <p:nvPicPr>
          <p:cNvPr id="2050" name="Picture 2" descr="C:\Users\OEM\AppData\Local\Microsoft\Windows\Temporary Internet Files\Content.IE5\2FH3CH61\MC900438024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780928" y="-23832"/>
            <a:ext cx="3482595" cy="34825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65365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9306 0.00834 C 0.10139 -0.00277 0.11267 -0.00764 0.1224 -0.0162 C 0.12934 -0.02245 0.1375 -0.02801 0.14549 -0.03078 C 0.15278 -0.0375 0.16198 -0.04166 0.16996 -0.04699 C 0.17535 -0.05046 0.1783 -0.05347 0.18455 -0.05509 C 0.1908 -0.06065 0.19774 -0.06342 0.20417 -0.06805 C 0.21788 -0.07777 0.23108 -0.0875 0.2467 -0.09097 C 0.2592 -0.09745 0.27274 -0.09953 0.28576 -0.10393 C 0.33194 -0.10277 0.33698 -0.1074 0.36458 -0.10069 C 0.37604 -0.09815 0.38351 -0.09236 0.39306 -0.08611 C 0.3974 -0.0831 0.4066 -0.07801 0.4066 -0.07777 C 0.41128 -0.0706 0.4059 -0.07801 0.41215 -0.07291 C 0.4191 -0.06782 0.42535 -0.06018 0.43212 -0.05509 C 0.43542 -0.05208 0.44062 -0.05046 0.44375 -0.04699 C 0.45035 -0.0412 0.45538 -0.03402 0.46267 -0.03078 C 0.46858 -0.02291 0.47639 -0.01504 0.48455 -0.01134 C 0.48906 -0.00486 0.49479 -0.00139 0.50035 0.00348 C 0.50747 0.00973 0.51302 0.01598 0.52118 0.01968 C 0.52795 0.02871 0.5375 0.03241 0.54549 0.03912 C 0.55295 0.04537 0.55434 0.04676 0.56267 0.05047 C 0.56667 0.05602 0.5691 0.05672 0.57483 0.0588 C 0.57986 0.06343 0.58559 0.0669 0.59184 0.06852 C 0.60434 0.07963 0.62778 0.08357 0.64306 0.08635 C 0.66233 0.08542 0.67743 0.08473 0.69549 0.07986 C 0.70451 0.07176 0.72118 0.06644 0.73212 0.06366 C 0.73958 0.05695 0.75017 0.0544 0.75903 0.05047 C 0.77118 0.04514 0.78299 0.03935 0.79531 0.03588 C 0.80243 0.0338 0.8224 0.03287 0.82604 0.03264 C 0.84167 0.03403 0.85642 0.03496 0.87118 0.04236 C 0.87569 0.04468 0.87882 0.04838 0.88333 0.05047 C 0.88733 0.05579 0.89062 0.0581 0.89549 0.06204 C 0.89809 0.06412 0.90052 0.06644 0.90295 0.06852 C 0.90417 0.06968 0.9066 0.07176 0.9066 0.07199 C 0.91528 0.08912 0.90174 0.06273 0.91267 0.08148 C 0.91667 0.08843 0.9191 0.09491 0.92361 0.10093 C 0.92517 0.10718 0.92865 0.10973 0.9309 0.11551 C 0.93576 0.12848 0.94115 0.14144 0.94549 0.15463 C 0.94774 0.16158 0.94757 0.16875 0.95174 0.17408 C 0.95347 0.1831 0.9566 0.19144 0.95903 0.20023 C 0.96059 0.20602 0.96128 0.21227 0.96267 0.21806 C 0.96424 0.22408 0.96597 0.22986 0.96753 0.23588 C 0.96788 0.2375 0.96875 0.24074 0.96875 0.24098 C 0.97014 0.26736 0.97361 0.2956 0.97361 0.32199 " pathEditMode="relative" rAng="0" ptsTypes="ffffffffffffffffffffffffffffffffffffffffffA">
                                      <p:cBhvr>
                                        <p:cTn id="6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4028" y="988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268760"/>
            <a:ext cx="8229600" cy="4114800"/>
          </a:xfrm>
        </p:spPr>
        <p:txBody>
          <a:bodyPr/>
          <a:lstStyle/>
          <a:p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Ve vodě si ryby plují,</a:t>
            </a:r>
          </a:p>
          <a:p>
            <a:pPr marL="0" indent="0">
              <a:buNone/>
            </a:pPr>
            <a:r>
              <a:rPr lang="cs-CZ" dirty="0" smtClean="0"/>
              <a:t> občas také vyskakují.</a:t>
            </a:r>
          </a:p>
          <a:p>
            <a:pPr marL="0" indent="0">
              <a:buNone/>
            </a:pPr>
            <a:r>
              <a:rPr lang="cs-CZ" dirty="0" smtClean="0"/>
              <a:t> Pro ryby  i rybičky</a:t>
            </a:r>
          </a:p>
          <a:p>
            <a:pPr marL="0" indent="0">
              <a:buNone/>
            </a:pPr>
            <a:r>
              <a:rPr lang="cs-CZ" dirty="0" smtClean="0"/>
              <a:t> k pohybu jsou ploutvičky.</a:t>
            </a:r>
          </a:p>
          <a:p>
            <a:pPr marL="0" indent="0">
              <a:buNone/>
            </a:pPr>
            <a:r>
              <a:rPr lang="cs-CZ" dirty="0" smtClean="0"/>
              <a:t> Rády špulí pusinky,</a:t>
            </a:r>
          </a:p>
          <a:p>
            <a:pPr marL="0" indent="0">
              <a:buNone/>
            </a:pPr>
            <a:r>
              <a:rPr lang="cs-CZ" dirty="0" smtClean="0"/>
              <a:t> mají kůži, šupinky. </a:t>
            </a:r>
            <a:endParaRPr lang="cs-CZ" dirty="0"/>
          </a:p>
        </p:txBody>
      </p:sp>
      <p:pic>
        <p:nvPicPr>
          <p:cNvPr id="4098" name="Picture 2" descr="C:\Users\OEM\AppData\Local\Microsoft\Windows\Temporary Internet Files\Content.IE5\9QG18NOM\MM900040910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7" y="5015457"/>
            <a:ext cx="1296144" cy="1728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OEM\AppData\Local\Microsoft\Windows\Temporary Internet Files\Content.IE5\2FH3CH61\MC90015009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52520" y="5560290"/>
            <a:ext cx="1726194" cy="7846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OEM\AppData\Local\Microsoft\Windows\Temporary Internet Files\Content.IE5\ACJE728X\MC90023761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40553" y="3713603"/>
            <a:ext cx="1944215" cy="5965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C:\Users\OEM\AppData\Local\Microsoft\Windows\Temporary Internet Files\Content.IE5\ACJE728X\MC90010077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335794" y="260648"/>
            <a:ext cx="2335794" cy="16100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3" name="Picture 7" descr="C:\Users\OEM\AppData\Local\Microsoft\Windows\Temporary Internet Files\Content.IE5\ACJE728X\MC90010077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9252520" y="4802922"/>
            <a:ext cx="1186635" cy="8179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4" name="Picture 8" descr="C:\Users\OEM\AppData\Local\Microsoft\Windows\Temporary Internet Files\Content.IE5\PG9PTAV0\MC900281171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47713" y="1594966"/>
            <a:ext cx="2376264" cy="23706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77656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16667E-6 4.81481E-6 C 0.025 0.00093 0.04479 0.00139 0.06823 0.00486 C 0.09844 0.01505 0.13247 0.01134 0.16337 0.01319 C 0.20208 0.01273 0.24063 0.01273 0.27934 0.01157 C 0.29514 0.01111 0.32691 0.00833 0.32691 0.00833 C 0.38403 -0.00255 0.44375 -0.0007 0.50122 -0.00324 C 0.59063 -0.00718 0.67865 -0.01343 0.76823 -0.01458 C 0.85174 -0.02454 0.95243 -0.01875 1.02934 -0.01945 C 1.06719 -0.02315 1.10503 -0.01759 1.14271 -0.01458 C 1.21146 -0.01505 1.28003 -0.01528 1.34878 -0.0162 C 1.35608 -0.0162 1.36337 -0.01713 1.37066 -0.01782 C 1.37309 -0.01806 1.37813 -0.01945 1.37813 -0.01945 " pathEditMode="relative" ptsTypes="fffffffffffA">
                                      <p:cBhvr>
                                        <p:cTn id="6" dur="50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5000"/>
                            </p:stCondLst>
                            <p:childTnLst>
                              <p:par>
                                <p:cTn id="8" presetID="0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2.59259E-6 C -0.0224 0.00324 -0.04427 0.01088 -0.06702 0.01297 C -0.08507 0.0169 -0.06632 0.0132 -0.10243 0.01621 C -0.13299 0.01875 -0.1632 0.02269 -0.19393 0.02431 C -0.24688 0.02963 -0.29722 0.02986 -0.35122 0.03079 C -0.50052 0.03982 -0.65174 0.02338 -0.80122 0.02107 C -0.85018 0.01597 -0.82222 0.01806 -0.88524 0.01621 C -0.9217 0.00834 -0.96059 0.01042 -0.99757 0.0081 C -1.03455 0.00579 -1.07118 0.00023 -1.10851 -0.00162 C -1.16962 -0.00833 -1.23143 -0.01134 -1.29271 -0.01134 " pathEditMode="relative" ptsTypes="fffffffffA">
                                      <p:cBhvr>
                                        <p:cTn id="9" dur="5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0"/>
                            </p:stCondLst>
                            <p:childTnLst>
                              <p:par>
                                <p:cTn id="11" presetID="0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7413 -0.00116 C -0.09167 0.00046 -0.10903 0.00324 -0.12656 0.00532 C -0.13056 0.00578 -0.13872 0.00694 -0.13872 0.00717 C -0.15347 0.0118 -0.17118 0.01088 -0.18628 0.0118 C -0.25399 0.01088 -0.31927 0.0081 -0.38628 0.0037 C -0.39809 0.00185 -0.40851 4.44444E-6 -0.42049 -0.00116 C -0.45191 -0.0095 -0.48819 -0.00556 -0.52049 -0.00764 C -0.53576 -0.01112 -0.56684 -0.01088 -0.56684 -0.01065 " pathEditMode="relative" rAng="0" ptsTypes="fffffffA">
                                      <p:cBhvr>
                                        <p:cTn id="12" dur="5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4635" y="139"/>
                                    </p:animMotion>
                                  </p:childTnLst>
                                </p:cTn>
                              </p:par>
                              <p:par>
                                <p:cTn id="13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16667E-6 3.33333E-6 C -0.01562 -0.00695 -0.03246 -0.00764 -0.04878 -0.00973 C -0.09843 -0.01598 -0.14774 -0.01898 -0.19757 -0.02107 C -0.22829 -0.02523 -0.20572 -0.02269 -0.26579 -0.02269 " pathEditMode="relative" rAng="0" ptsTypes="fffA">
                                      <p:cBhvr>
                                        <p:cTn id="14" dur="5000" fill="hold"/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3299" y="-127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   Ve vodě i na souši</a:t>
            </a:r>
          </a:p>
          <a:p>
            <a:pPr marL="0" indent="0">
              <a:buNone/>
            </a:pPr>
            <a:r>
              <a:rPr lang="cs-CZ" dirty="0" smtClean="0"/>
              <a:t>    bydlet se vždy pokouší.</a:t>
            </a:r>
          </a:p>
          <a:p>
            <a:pPr marL="0" indent="0">
              <a:buNone/>
            </a:pPr>
            <a:r>
              <a:rPr lang="cs-CZ" dirty="0" smtClean="0"/>
              <a:t>    A co umí? Pěkně skákat,</a:t>
            </a:r>
          </a:p>
          <a:p>
            <a:pPr marL="0" indent="0">
              <a:buNone/>
            </a:pPr>
            <a:r>
              <a:rPr lang="cs-CZ" dirty="0" smtClean="0"/>
              <a:t>    lovit mouchy, také kvákat.</a:t>
            </a:r>
            <a:endParaRPr lang="cs-CZ" dirty="0"/>
          </a:p>
        </p:txBody>
      </p:sp>
      <p:pic>
        <p:nvPicPr>
          <p:cNvPr id="3075" name="Picture 3" descr="C:\Users\OEM\AppData\Local\Microsoft\Windows\Temporary Internet Files\Content.IE5\H1KETE02\MC90032647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62360" y="332656"/>
            <a:ext cx="2532271" cy="13449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OEM\AppData\Local\Microsoft\Windows\Temporary Internet Files\Content.IE5\2FH3CH61\MC90039145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652892" y="-206601"/>
            <a:ext cx="2640934" cy="17433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907704" y="4941168"/>
            <a:ext cx="98777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žába</a:t>
            </a:r>
            <a:endParaRPr lang="cs-CZ" sz="32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383569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3489 0.16481 C -0.03889 0.16111 -0.04062 0.15694 -0.04462 0.15324 C -0.04826 0.14606 -0.05573 0.14097 -0.06163 0.13703 C -0.07587 0.12754 -0.08264 0.1243 -0.09948 0.12245 C -0.10885 0.12291 -0.11823 0.12315 -0.1276 0.12407 C -0.1441 0.12569 -0.15833 0.13912 -0.17257 0.14838 C -0.17882 0.15231 -0.18663 0.16227 -0.19219 0.16805 C -0.19444 0.17037 -0.19705 0.17245 -0.19948 0.17453 C -0.20069 0.17569 -0.20312 0.17778 -0.20312 0.17801 C -0.20764 0.18657 -0.21319 0.19352 -0.21771 0.20208 C -0.22066 0.20741 -0.22222 0.21458 -0.225 0.21991 C -0.23177 0.23287 -0.22361 0.21342 -0.23003 0.22662 C -0.24097 0.24884 -0.24878 0.27407 -0.25677 0.29815 C -0.26111 0.31111 -0.26389 0.32662 -0.26649 0.34028 C -0.26753 0.34583 -0.27014 0.35648 -0.27014 0.35671 C -0.27153 0.36782 -0.27326 0.37986 -0.27639 0.39074 C -0.2776 0.40069 -0.27951 0.41018 -0.28125 0.41967 C -0.2816 0.42222 -0.28212 0.4243 -0.28246 0.42662 C -0.28281 0.4287 -0.28368 0.4331 -0.28368 0.43333 C -0.28628 0.46389 -0.28732 0.49791 -0.29462 0.52731 C -0.29566 0.53935 -0.29653 0.55139 -0.29826 0.56319 C -0.30017 0.59236 -0.30191 0.62176 -0.30191 0.65092 " pathEditMode="relative" rAng="0" ptsTypes="fffffffffffffffffffffA">
                                      <p:cBhvr>
                                        <p:cTn id="6" dur="2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3351" y="2217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0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3142 0.00162 C 0.04063 -0.00648 0.05035 -0.01319 0.06094 -0.01782 C 0.06233 -0.01852 0.06389 -0.01991 0.06545 -0.02106 C 0.06701 -0.02199 0.06806 -0.02361 0.0691 -0.0243 C 0.07135 -0.02546 0.08247 -0.02731 0.08385 -0.02755 C 0.10208 -0.02639 0.11233 -0.02593 0.12778 -0.01944 C 0.13403 -0.01412 0.14045 -0.0118 0.14618 -0.00648 C 0.15069 0.00278 0.14601 -0.00486 0.15208 -7.40741E-7 C 0.15816 0.00463 0.16754 0.01574 0.17153 0.02269 C 0.1776 0.03333 0.18472 0.04329 0.19115 0.0537 C 0.19427 0.0588 0.19549 0.06458 0.19844 0.06991 C 0.20174 0.08287 0.20747 0.09468 0.21059 0.10741 C 0.21424 0.10417 0.21545 0.09745 0.2191 0.09421 C 0.22413 0.08958 0.2276 0.08241 0.23264 0.07801 C 0.24948 0.06296 0.26181 0.04607 0.28142 0.0375 C 0.28976 0.02963 0.30278 0.02477 0.31302 0.02269 C 0.31944 0.0213 0.33264 0.01945 0.33264 0.01968 C 0.35174 0.02107 0.36944 0.02431 0.3875 0.03241 C 0.39167 0.03634 0.39462 0.0375 0.39965 0.03912 C 0.40451 0.04352 0.40278 0.04236 0.40938 0.0456 C 0.41181 0.04676 0.41667 0.04884 0.41667 0.04907 C 0.42361 0.05579 0.4316 0.06458 0.43993 0.06829 C 0.44566 0.07593 0.45313 0.08032 0.45938 0.08773 C 0.46632 0.09583 0.4724 0.10556 0.48021 0.11227 C 0.48785 0.1257 0.49531 0.14005 0.5033 0.15278 C 0.50955 0.16296 0.51354 0.17593 0.5191 0.18704 C 0.52083 0.19653 0.52569 0.20417 0.52899 0.21296 C 0.53212 0.22107 0.53438 0.22917 0.5375 0.2375 C 0.53906 0.24167 0.53958 0.2463 0.54115 0.25046 C 0.54254 0.25394 0.54601 0.26019 0.54601 0.26042 C 0.54635 0.26227 0.5467 0.26458 0.54722 0.26667 C 0.54792 0.26991 0.54965 0.27639 0.54965 0.27662 C 0.55313 0.2625 0.55885 0.2507 0.56302 0.2375 C 0.56667 0.22616 0.5717 0.21713 0.57639 0.20648 C 0.57951 0.19954 0.57552 0.20232 0.58142 0.19514 C 0.58438 0.19144 0.58802 0.18866 0.59115 0.18542 C 0.59549 0.18102 0.59931 0.17477 0.60451 0.17245 C 0.61007 0.16667 0.61458 0.16157 0.62153 0.15926 C 0.6283 0.15324 0.63698 0.15046 0.64479 0.14792 C 0.66875 0.14907 0.67535 0.14861 0.69358 0.15278 C 0.70729 0.16204 0.6875 0.14954 0.70573 0.15764 C 0.70712 0.15833 0.70799 0.16019 0.70938 0.16088 C 0.71163 0.16227 0.71424 0.16296 0.71667 0.16412 C 0.71788 0.16458 0.72031 0.16574 0.72031 0.16597 C 0.72656 0.17477 0.71771 0.16343 0.72778 0.17083 C 0.73212 0.17407 0.73368 0.17824 0.73872 0.18056 C 0.74531 0.18935 0.75069 0.19907 0.75816 0.20648 C 0.76146 0.21505 0.76719 0.21991 0.77153 0.22755 C 0.77569 0.23472 0.77778 0.24074 0.78264 0.24722 C 0.78385 0.25208 0.78559 0.25741 0.7875 0.26181 C 0.78889 0.26528 0.79149 0.26782 0.79236 0.27153 C 0.79497 0.28195 0.79757 0.29329 0.80208 0.30255 C 0.8033 0.31042 0.80486 0.31482 0.80694 0.32199 C 0.81285 0.34167 0.81684 0.36157 0.82396 0.38056 " pathEditMode="relative" rAng="0" ptsTypes="fffffffffffffffffffffffffffffffffffffffffffffffffffffA">
                                      <p:cBhvr>
                                        <p:cTn id="9" dur="2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9618" y="1747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/>
            </a:r>
            <a:br>
              <a:rPr lang="cs-CZ" smtClean="0"/>
            </a:b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    Kačeři </a:t>
            </a:r>
            <a:r>
              <a:rPr lang="cs-CZ" dirty="0"/>
              <a:t>i kachničky</a:t>
            </a:r>
          </a:p>
          <a:p>
            <a:pPr marL="0" indent="0">
              <a:buNone/>
            </a:pPr>
            <a:r>
              <a:rPr lang="cs-CZ" dirty="0" smtClean="0"/>
              <a:t>     </a:t>
            </a:r>
            <a:r>
              <a:rPr lang="cs-CZ" dirty="0"/>
              <a:t>užijí si vodičky</a:t>
            </a:r>
          </a:p>
          <a:p>
            <a:pPr marL="0" indent="0">
              <a:buNone/>
            </a:pPr>
            <a:r>
              <a:rPr lang="cs-CZ" dirty="0" smtClean="0"/>
              <a:t>     a </a:t>
            </a:r>
            <a:r>
              <a:rPr lang="cs-CZ" dirty="0"/>
              <a:t>na vodě legraci.</a:t>
            </a:r>
          </a:p>
          <a:p>
            <a:pPr marL="0" indent="0">
              <a:buNone/>
            </a:pPr>
            <a:r>
              <a:rPr lang="cs-CZ" dirty="0" smtClean="0"/>
              <a:t>     Mají </a:t>
            </a:r>
            <a:r>
              <a:rPr lang="cs-CZ" dirty="0"/>
              <a:t>blány plovací.</a:t>
            </a:r>
          </a:p>
          <a:p>
            <a:endParaRPr lang="cs-CZ" dirty="0"/>
          </a:p>
        </p:txBody>
      </p:sp>
      <p:pic>
        <p:nvPicPr>
          <p:cNvPr id="1026" name="Picture 2" descr="C:\Users\OEM\AppData\Local\Microsoft\Windows\Temporary Internet Files\Content.IE5\H1KETE02\MC90033237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77648" y="692696"/>
            <a:ext cx="4091742" cy="30963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OEM\AppData\Local\Microsoft\Windows\Temporary Internet Files\Content.IE5\9QG18NOM\MC90008406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52520" y="4149080"/>
            <a:ext cx="2695834" cy="24128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OEM\AppData\Local\Microsoft\Windows\Temporary Internet Files\Content.IE5\B4A6B7Q4\MC90035211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4797152"/>
            <a:ext cx="1794095" cy="13489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244783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38889E-6 1.85185E-6 C -0.02777 -0.00163 -0.05503 -0.00718 -0.08281 -0.00973 C -0.10538 -0.01551 -0.12847 -0.01737 -0.15121 -0.02292 C -0.16909 -0.02732 -0.1868 -0.03311 -0.20486 -0.03588 C -0.23264 -0.04514 -0.26059 -0.04468 -0.28906 -0.04561 C -0.34687 -0.04468 -0.39618 -0.04422 -0.45121 -0.0375 C -0.45277 -0.03704 -0.45451 -0.03658 -0.45607 -0.03588 C -0.45729 -0.03542 -0.45972 -0.03426 -0.45972 -0.03426 " pathEditMode="relative" ptsTypes="fffffffA">
                                      <p:cBhvr>
                                        <p:cTn id="6" dur="2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124744"/>
            <a:ext cx="8229600" cy="4114800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  Čáp je jedním z vodních ptáků,</a:t>
            </a:r>
          </a:p>
          <a:p>
            <a:pPr marL="0" indent="0">
              <a:buNone/>
            </a:pPr>
            <a:r>
              <a:rPr lang="cs-CZ" dirty="0" smtClean="0"/>
              <a:t>  loví žáby do zobáku</a:t>
            </a:r>
            <a:r>
              <a:rPr lang="cs-CZ" dirty="0"/>
              <a:t>.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Brouzdat v louce, to ho baví,</a:t>
            </a:r>
          </a:p>
          <a:p>
            <a:pPr marL="0" indent="0">
              <a:buNone/>
            </a:pPr>
            <a:r>
              <a:rPr lang="cs-CZ" dirty="0" smtClean="0"/>
              <a:t>  na komínech hnízdo staví.</a:t>
            </a:r>
          </a:p>
          <a:p>
            <a:pPr marL="0" indent="0">
              <a:buNone/>
            </a:pPr>
            <a:endParaRPr lang="cs-CZ" dirty="0" smtClean="0"/>
          </a:p>
        </p:txBody>
      </p:sp>
      <p:pic>
        <p:nvPicPr>
          <p:cNvPr id="2050" name="Picture 2" descr="C:\Users\OEM\AppData\Local\Microsoft\Windows\Temporary Internet Files\Content.IE5\B4A6B7Q4\MC90008404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764704"/>
            <a:ext cx="3714335" cy="57058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OEM\AppData\Local\Microsoft\Windows\Temporary Internet Files\Content.IE5\2FH3CH61\MC90034417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3789040"/>
            <a:ext cx="2907191" cy="25868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691893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06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638004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2"/>
            <a:ext cx="5143499" cy="68579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284595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pic>
        <p:nvPicPr>
          <p:cNvPr id="1028" name="Picture 4" descr="kapr_obecny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38775" y="4609280"/>
            <a:ext cx="4286250" cy="22383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5157192"/>
            <a:ext cx="4838775" cy="1512168"/>
          </a:xfrm>
          <a:prstGeom prst="rect">
            <a:avLst/>
          </a:prstGeom>
          <a:scene3d>
            <a:camera prst="orthographicFront">
              <a:rot lat="0" lon="10800000" rev="0"/>
            </a:camera>
            <a:lightRig rig="threePt" dir="t"/>
          </a:scene3d>
        </p:spPr>
      </p:pic>
    </p:spTree>
    <p:extLst>
      <p:ext uri="{BB962C8B-B14F-4D97-AF65-F5344CB8AC3E}">
        <p14:creationId xmlns:p14="http://schemas.microsoft.com/office/powerpoint/2010/main" val="31455418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6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500"/>
                            </p:stCondLst>
                            <p:childTnLst>
                              <p:par>
                                <p:cTn id="10" presetID="2" presetClass="entr" presetSubtype="12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92267" y="4171229"/>
            <a:ext cx="2043485" cy="1971923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108" y="5352879"/>
            <a:ext cx="2635583" cy="1506524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55997" y="5260714"/>
            <a:ext cx="3936270" cy="15654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302172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6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500"/>
                            </p:stCondLst>
                            <p:childTnLst>
                              <p:par>
                                <p:cTn id="10" presetID="2" presetClass="entr" presetSubtype="8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4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-315416"/>
            <a:ext cx="8229600" cy="1524000"/>
          </a:xfrm>
        </p:spPr>
        <p:txBody>
          <a:bodyPr/>
          <a:lstStyle/>
          <a:p>
            <a:pPr algn="ctr"/>
            <a:r>
              <a:rPr lang="cs-CZ" dirty="0"/>
              <a:t>Použité zdroje: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556792"/>
            <a:ext cx="8229600" cy="4680520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</a:t>
            </a:r>
            <a:r>
              <a:rPr lang="cs-CZ" sz="2400" dirty="0"/>
              <a:t>Básně:   Zuzana Pospíšilová,</a:t>
            </a:r>
          </a:p>
          <a:p>
            <a:pPr marL="0" indent="0">
              <a:buNone/>
            </a:pPr>
            <a:r>
              <a:rPr lang="cs-CZ" sz="2400" dirty="0"/>
              <a:t>                    </a:t>
            </a:r>
            <a:r>
              <a:rPr lang="cs-CZ" sz="2400" dirty="0" smtClean="0"/>
              <a:t>        </a:t>
            </a:r>
            <a:r>
              <a:rPr lang="cs-CZ" sz="2400" dirty="0"/>
              <a:t>Veršovaná encyklopedie,</a:t>
            </a:r>
          </a:p>
          <a:p>
            <a:pPr marL="0" indent="0">
              <a:buNone/>
            </a:pPr>
            <a:r>
              <a:rPr lang="cs-CZ" sz="2400" dirty="0"/>
              <a:t>                     </a:t>
            </a:r>
            <a:r>
              <a:rPr lang="cs-CZ" sz="2400" dirty="0" smtClean="0"/>
              <a:t>       Portál</a:t>
            </a:r>
            <a:r>
              <a:rPr lang="cs-CZ" sz="2400" dirty="0"/>
              <a:t>, s.r.o., Praha 2010</a:t>
            </a:r>
          </a:p>
          <a:p>
            <a:pPr marL="0" indent="0">
              <a:buNone/>
            </a:pPr>
            <a:r>
              <a:rPr lang="cs-CZ" sz="2400" dirty="0" smtClean="0"/>
              <a:t>      Obrázky</a:t>
            </a:r>
            <a:r>
              <a:rPr lang="cs-CZ" sz="2400" dirty="0"/>
              <a:t>: </a:t>
            </a:r>
            <a:r>
              <a:rPr lang="cs-CZ" sz="2400" dirty="0" smtClean="0"/>
              <a:t>  </a:t>
            </a:r>
            <a:r>
              <a:rPr lang="cs-CZ" sz="2400" dirty="0"/>
              <a:t>Klipart - </a:t>
            </a:r>
            <a:r>
              <a:rPr lang="cs-CZ" sz="2400" dirty="0">
                <a:hlinkClick r:id="rId2"/>
              </a:rPr>
              <a:t>http://office.microsoft.com/cs-cz/images/?</a:t>
            </a:r>
            <a:r>
              <a:rPr lang="cs-CZ" sz="2400" dirty="0" smtClean="0">
                <a:hlinkClick r:id="rId2"/>
              </a:rPr>
              <a:t>CTT=6&amp;ver=14&amp;app=powerpnt.exe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 </a:t>
            </a:r>
            <a:endParaRPr lang="cs-CZ" sz="2400" dirty="0"/>
          </a:p>
          <a:p>
            <a:pPr marL="0" indent="0">
              <a:buNone/>
            </a:pPr>
            <a:r>
              <a:rPr lang="cs-CZ" smtClean="0"/>
              <a:t>  </a:t>
            </a:r>
            <a:r>
              <a:rPr lang="cs-CZ" sz="2400" dirty="0" smtClean="0"/>
              <a:t>Fotografie</a:t>
            </a:r>
            <a:r>
              <a:rPr lang="cs-CZ" sz="2400" dirty="0"/>
              <a:t>: </a:t>
            </a:r>
            <a:r>
              <a:rPr lang="cs-CZ" sz="2400" dirty="0" smtClean="0"/>
              <a:t>  archiv autora</a:t>
            </a:r>
          </a:p>
          <a:p>
            <a:pPr marL="0" indent="0">
              <a:buNone/>
            </a:pPr>
            <a:r>
              <a:rPr lang="cs-CZ" dirty="0"/>
              <a:t/>
            </a:r>
            <a:br>
              <a:rPr lang="cs-CZ" dirty="0"/>
            </a:br>
            <a:r>
              <a:rPr lang="cs-CZ" sz="1300" u="sng" dirty="0">
                <a:hlinkClick r:id="rId3"/>
              </a:rPr>
              <a:t>http://www.obrazky.cz/detail?q=kapr%20obecn%C3%BD&amp;offset=81&amp;limit=20&amp;bUrlPar=filter%3D1&amp;resNum=87&amp;ref=http%3A//www.obrazky.cz/%3Fq%3Dkapr%2520obecn%25C3%25BD%26sId%3DLcy1C6MvwToPPEoR3Cb2%26filter%3D1%26hint%26from%3D61&amp;resID=67bEawxkoJxCSbBXWwbm0tPGqEBkM8exukf3qfXZ39k&amp;imgURL=http%3A//www.zskomtu.cz/vyuka/biologie/olympiady/07/obratlovci/obrazy/kapr_obecny.jpg&amp;pageURL=http%3A//www.zskomtu.cz/vyuka/biologie/olympiady/07/obratlovci/stranky/kapr_obecny.htm&amp;imgX=450&amp;imgY=235&amp;imgSize=29&amp;thURL=http%3A//media3.picsearch.com/is%3F67bEawxkoJxCSbBXWwbm0tPGqEBkM8exukf3qfXZ39k&amp;thX=128&amp;thY=66&amp;qNoSite=kapr%2Bobecn%C3%BD&amp;siteWWW=&amp;sId=Lcy1C6MvwQIGPEitZQ16</a:t>
            </a:r>
            <a:r>
              <a:rPr lang="cs-CZ" sz="1300" dirty="0"/>
              <a:t/>
            </a:r>
            <a:br>
              <a:rPr lang="cs-CZ" sz="1300" dirty="0"/>
            </a:br>
            <a:r>
              <a:rPr lang="cs-CZ" sz="1300" dirty="0"/>
              <a:t> </a:t>
            </a:r>
            <a:br>
              <a:rPr lang="cs-CZ" sz="1300" dirty="0"/>
            </a:br>
            <a:r>
              <a:rPr lang="cs-CZ" sz="1300" u="sng" dirty="0">
                <a:hlinkClick r:id="rId4"/>
              </a:rPr>
              <a:t>http://obrazky.cz/detail?q=%C5%A0TIKA&amp;offset=101&amp;limit=20&amp;bUrlPar=filter%3D1&amp;resNum=105&amp;ref=http%3A//obrazky.cz/%3Fq%3D%25C5%25A0TIKA%26from%3D81&amp;resID=C4E7Hop3T2jAAfKN7VHH5r9ZTECc3adm3RhYEvSoBy0&amp;imgURL=http%3A//galerie.fotografovani.cz/data/509/2516Stika-thumb.jpg&amp;pageURL=http%3A//galerie.fotografovani.cz/showgallery.php%3Fcat%3D500%26ppuser%3D2516&amp;imgX=100&amp;imgY=75&amp;imgSize=3&amp;thURL=http%3A//media2.picsearch.com/is%3FC4E7Hop3T2jAAfKN7VHH5r9ZTECc3adm3RhYEvSoBy0&amp;thX=100&amp;thY=75&amp;qNoSite=%C5%A0TIKA&amp;siteWWW=&amp;sId=hxos8U_WwcZ7Y9NLAvkw</a:t>
            </a:r>
            <a:endParaRPr lang="cs-CZ" sz="1300" dirty="0"/>
          </a:p>
        </p:txBody>
      </p:sp>
    </p:spTree>
    <p:extLst>
      <p:ext uri="{BB962C8B-B14F-4D97-AF65-F5344CB8AC3E}">
        <p14:creationId xmlns:p14="http://schemas.microsoft.com/office/powerpoint/2010/main" val="36644981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luxe">
  <a:themeElements>
    <a:clrScheme name="Deluxe">
      <a:dk1>
        <a:sysClr val="windowText" lastClr="000000"/>
      </a:dk1>
      <a:lt1>
        <a:sysClr val="window" lastClr="FFFFFF"/>
      </a:lt1>
      <a:dk2>
        <a:srgbClr val="30356E"/>
      </a:dk2>
      <a:lt2>
        <a:srgbClr val="FFF9E5"/>
      </a:lt2>
      <a:accent1>
        <a:srgbClr val="CC4757"/>
      </a:accent1>
      <a:accent2>
        <a:srgbClr val="FF6F61"/>
      </a:accent2>
      <a:accent3>
        <a:srgbClr val="FF953E"/>
      </a:accent3>
      <a:accent4>
        <a:srgbClr val="F8BD52"/>
      </a:accent4>
      <a:accent5>
        <a:srgbClr val="46A6BD"/>
      </a:accent5>
      <a:accent6>
        <a:srgbClr val="5488BC"/>
      </a:accent6>
      <a:hlink>
        <a:srgbClr val="FA7D7A"/>
      </a:hlink>
      <a:folHlink>
        <a:srgbClr val="FFCF3E"/>
      </a:folHlink>
    </a:clrScheme>
    <a:fontScheme name="Deluxe">
      <a:majorFont>
        <a:latin typeface="Corbel"/>
        <a:ea typeface=""/>
        <a:cs typeface=""/>
        <a:font script="Jpan" typeface="HGｺﾞｼｯｸM"/>
        <a:font script="Hang" typeface="HY엽서L"/>
        <a:font script="Hans" typeface="华文新魏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新魏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Deluxe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280000"/>
              </a:schemeClr>
            </a:gs>
            <a:gs pos="14000">
              <a:schemeClr val="phClr">
                <a:tint val="37000"/>
                <a:satMod val="250000"/>
              </a:schemeClr>
            </a:gs>
            <a:gs pos="45000">
              <a:schemeClr val="phClr">
                <a:tint val="53000"/>
                <a:satMod val="220000"/>
              </a:schemeClr>
            </a:gs>
            <a:gs pos="65000">
              <a:schemeClr val="phClr">
                <a:tint val="53000"/>
                <a:satMod val="220000"/>
              </a:schemeClr>
            </a:gs>
            <a:gs pos="86000">
              <a:schemeClr val="phClr">
                <a:tint val="42000"/>
                <a:satMod val="240000"/>
              </a:schemeClr>
            </a:gs>
            <a:gs pos="100000">
              <a:schemeClr val="phClr">
                <a:tint val="20000"/>
                <a:satMod val="23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75000"/>
                <a:satMod val="160000"/>
              </a:schemeClr>
            </a:gs>
            <a:gs pos="60000">
              <a:schemeClr val="phClr">
                <a:satMod val="150000"/>
              </a:schemeClr>
            </a:gs>
            <a:gs pos="100000">
              <a:schemeClr val="phClr">
                <a:tint val="75000"/>
                <a:satMod val="200000"/>
              </a:schemeClr>
            </a:gs>
          </a:gsLst>
          <a:lin ang="16200000" scaled="1"/>
        </a:gradFill>
      </a:fillStyleLst>
      <a:lnStyleLst>
        <a:ln w="9525" cap="flat" cmpd="sng" algn="ctr">
          <a:solidFill>
            <a:schemeClr val="phClr">
              <a:satMod val="14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6500000"/>
            </a:lightRig>
          </a:scene3d>
          <a:sp3d prstMaterial="powder">
            <a:bevelT w="152400"/>
            <a:contourClr>
              <a:schemeClr val="phClr"/>
            </a:contourClr>
          </a:sp3d>
        </a:effectStyle>
        <a:effectStyle>
          <a:effectLst>
            <a:reflection blurRad="12700" stA="26000" endPos="28000" dist="38100" dir="5400000" sy="-100000"/>
          </a:effectLst>
          <a:scene3d>
            <a:camera prst="orthographicFront" fov="0">
              <a:rot lat="0" lon="0" rev="0"/>
            </a:camera>
            <a:lightRig rig="contrasting" dir="t">
              <a:rot lat="0" lon="0" rev="16500000"/>
            </a:lightRig>
          </a:scene3d>
          <a:sp3d prstMaterial="powder">
            <a:bevelT w="190500" h="1016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3000"/>
                <a:satMod val="1550000"/>
              </a:schemeClr>
            </a:gs>
            <a:gs pos="1000">
              <a:schemeClr val="phClr">
                <a:tint val="48000"/>
                <a:satMod val="1550000"/>
              </a:schemeClr>
            </a:gs>
            <a:gs pos="90000">
              <a:schemeClr val="phClr">
                <a:shade val="18000"/>
                <a:satMod val="275000"/>
              </a:schemeClr>
            </a:gs>
          </a:gsLst>
          <a:path path="circle">
            <a:fillToRect r="210000" b="300000"/>
          </a:path>
        </a:gradFill>
        <a:gradFill rotWithShape="1">
          <a:gsLst>
            <a:gs pos="5000">
              <a:schemeClr val="phClr">
                <a:tint val="38000"/>
                <a:satMod val="1800000"/>
              </a:schemeClr>
            </a:gs>
            <a:gs pos="5000">
              <a:schemeClr val="phClr">
                <a:tint val="40000"/>
                <a:satMod val="1800000"/>
              </a:schemeClr>
            </a:gs>
            <a:gs pos="90000">
              <a:schemeClr val="phClr">
                <a:shade val="18000"/>
                <a:satMod val="275000"/>
              </a:schemeClr>
            </a:gs>
          </a:gsLst>
          <a:path path="circle">
            <a:fillToRect l="20000" t="30000" r="135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Luxusní motiv</Template>
  <TotalTime>190</TotalTime>
  <Words>266</Words>
  <Application>Microsoft Office PowerPoint</Application>
  <PresentationFormat>Předvádění na obrazovce (4:3)</PresentationFormat>
  <Paragraphs>63</Paragraphs>
  <Slides>13</Slides>
  <Notes>0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Deluxe</vt:lpstr>
      <vt:lpstr>Prezentace aplikace PowerPoint</vt:lpstr>
      <vt:lpstr>Rybník</vt:lpstr>
      <vt:lpstr>Rybník je v přírodě důležitý.</vt:lpstr>
      <vt:lpstr>Víš, kdo žije v rybníce  a u rybníka?</vt:lpstr>
      <vt:lpstr> </vt:lpstr>
      <vt:lpstr> </vt:lpstr>
      <vt:lpstr> </vt:lpstr>
      <vt:lpstr> </vt:lpstr>
      <vt:lpstr>Prezentace aplikace PowerPoint</vt:lpstr>
      <vt:lpstr>Prezentace aplikace PowerPoint</vt:lpstr>
      <vt:lpstr>Prezentace aplikace PowerPoint</vt:lpstr>
      <vt:lpstr>Prezentace aplikace PowerPoint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OEM</dc:creator>
  <cp:lastModifiedBy>OEM</cp:lastModifiedBy>
  <cp:revision>25</cp:revision>
  <dcterms:created xsi:type="dcterms:W3CDTF">2011-09-07T19:57:56Z</dcterms:created>
  <dcterms:modified xsi:type="dcterms:W3CDTF">2011-11-29T08:41:48Z</dcterms:modified>
</cp:coreProperties>
</file>