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24.8.2013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58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Čtení 2 -  pomoc druhým lidem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X="985" custLinFactNeighborY="813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F7ED7587-A253-4ED3-80BD-61491F2324A7}" type="presOf" srcId="{C73C7642-F245-4585-8F88-243F9FAEF6CA}" destId="{1C4BCB69-D3A6-4CCF-9871-D9B9359B8159}" srcOrd="0" destOrd="0" presId="urn:microsoft.com/office/officeart/2005/8/layout/vList2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C896E5DF-2703-4D1E-9E64-8D525E292705}" type="presOf" srcId="{39F8B381-5807-488E-AC22-73DD4140ED4A}" destId="{612116FE-9061-44B1-A457-8F1AFBD162E0}" srcOrd="0" destOrd="0" presId="urn:microsoft.com/office/officeart/2005/8/layout/vList2"/>
    <dgm:cxn modelId="{DDBE1A6F-5F60-44F9-B01F-B5D4B45B74C1}" type="presOf" srcId="{EBC41103-E2E5-4D48-9B4B-425520D3D098}" destId="{97CBBA99-26B9-4E2D-BA76-BF47FEBF0134}" srcOrd="0" destOrd="0" presId="urn:microsoft.com/office/officeart/2005/8/layout/vList2"/>
    <dgm:cxn modelId="{3164C032-CC1C-4530-B8FA-4472E9FD8CCE}" type="presOf" srcId="{6B0205A6-422D-4956-AD89-0CEBCAE4530D}" destId="{B1DDF1AD-3BC2-43B8-A8D0-A33120EFAF7C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D1940932-37E3-4BB3-91EF-AB7F62660923}" type="presOf" srcId="{445C7998-7549-48B0-BD68-D4F0167F02E5}" destId="{7B541546-39A7-4633-AED0-6028788110D7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C79218A-A0E4-41B7-813D-4C446BD5C1D8}" type="presOf" srcId="{FBBFC3EA-9D9D-4F3A-BEA6-9C2C0E46BF20}" destId="{ACAD381E-21DC-4C07-8FDD-119C2EC3BB2E}" srcOrd="0" destOrd="0" presId="urn:microsoft.com/office/officeart/2005/8/layout/vList2"/>
    <dgm:cxn modelId="{AA6B8CED-A991-4A94-A663-7547197807CE}" type="presParOf" srcId="{612116FE-9061-44B1-A457-8F1AFBD162E0}" destId="{7B541546-39A7-4633-AED0-6028788110D7}" srcOrd="0" destOrd="0" presId="urn:microsoft.com/office/officeart/2005/8/layout/vList2"/>
    <dgm:cxn modelId="{C82A2E1C-DABA-46DD-B4AA-2CC13EDAD036}" type="presParOf" srcId="{612116FE-9061-44B1-A457-8F1AFBD162E0}" destId="{9B9314F6-85CC-4C49-B24D-6AF5DF05D800}" srcOrd="1" destOrd="0" presId="urn:microsoft.com/office/officeart/2005/8/layout/vList2"/>
    <dgm:cxn modelId="{37DE05F2-04B9-4861-9453-7E09DAEE7074}" type="presParOf" srcId="{612116FE-9061-44B1-A457-8F1AFBD162E0}" destId="{ACAD381E-21DC-4C07-8FDD-119C2EC3BB2E}" srcOrd="2" destOrd="0" presId="urn:microsoft.com/office/officeart/2005/8/layout/vList2"/>
    <dgm:cxn modelId="{27F951A5-FA8A-48BD-BB2E-66F0A5F73190}" type="presParOf" srcId="{612116FE-9061-44B1-A457-8F1AFBD162E0}" destId="{208194AD-7544-4854-B7A4-4A67E5453B54}" srcOrd="3" destOrd="0" presId="urn:microsoft.com/office/officeart/2005/8/layout/vList2"/>
    <dgm:cxn modelId="{22D040DA-1350-4AB6-8C0D-7D97A1578E36}" type="presParOf" srcId="{612116FE-9061-44B1-A457-8F1AFBD162E0}" destId="{1C4BCB69-D3A6-4CCF-9871-D9B9359B8159}" srcOrd="4" destOrd="0" presId="urn:microsoft.com/office/officeart/2005/8/layout/vList2"/>
    <dgm:cxn modelId="{7A4BE46F-CD63-4FBB-A2ED-81F017CCF5DE}" type="presParOf" srcId="{612116FE-9061-44B1-A457-8F1AFBD162E0}" destId="{34DE5943-AAB5-4DC3-B765-99B35FCB6ECD}" srcOrd="5" destOrd="0" presId="urn:microsoft.com/office/officeart/2005/8/layout/vList2"/>
    <dgm:cxn modelId="{0DEA0182-64E1-425B-BAA3-E41DA7F86C4C}" type="presParOf" srcId="{612116FE-9061-44B1-A457-8F1AFBD162E0}" destId="{97CBBA99-26B9-4E2D-BA76-BF47FEBF0134}" srcOrd="6" destOrd="0" presId="urn:microsoft.com/office/officeart/2005/8/layout/vList2"/>
    <dgm:cxn modelId="{87C44EAA-F277-405D-9AF4-DB4F1B4FE406}" type="presParOf" srcId="{612116FE-9061-44B1-A457-8F1AFBD162E0}" destId="{9A22653A-B2DB-4D9E-A633-AD2EC219A723}" srcOrd="7" destOrd="0" presId="urn:microsoft.com/office/officeart/2005/8/layout/vList2"/>
    <dgm:cxn modelId="{43AF70C6-1DFE-4A38-A2B8-03DCCEE0BBFB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72008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Název školy</a:t>
          </a:r>
          <a:r>
            <a:rPr lang="cs-CZ" sz="2100" b="1" kern="1200" dirty="0" smtClean="0"/>
            <a:t>: Základní škola a Mateřská škola Troskotovice, příspěvková organizace</a:t>
          </a:r>
          <a:endParaRPr lang="cs-CZ" sz="2100" kern="1200" dirty="0"/>
        </a:p>
      </dsp:txBody>
      <dsp:txXfrm>
        <a:off x="40780" y="112788"/>
        <a:ext cx="7225205" cy="753819"/>
      </dsp:txXfrm>
    </dsp:sp>
    <dsp:sp modelId="{ACAD381E-21DC-4C07-8FDD-119C2EC3BB2E}">
      <dsp:nvSpPr>
        <dsp:cNvPr id="0" name=""/>
        <dsp:cNvSpPr/>
      </dsp:nvSpPr>
      <dsp:spPr>
        <a:xfrm>
          <a:off x="0" y="918697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11455"/>
                <a:satOff val="12830"/>
                <a:lumOff val="16672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-211455"/>
                <a:satOff val="12830"/>
                <a:lumOff val="16672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-211455"/>
                <a:satOff val="12830"/>
                <a:lumOff val="16672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-211455"/>
                <a:satOff val="12830"/>
                <a:lumOff val="16672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Autor</a:t>
          </a:r>
          <a:r>
            <a:rPr lang="cs-CZ" sz="2100" kern="1200" smtClean="0"/>
            <a:t>: Mgr. </a:t>
          </a:r>
          <a:r>
            <a:rPr lang="cs-CZ" sz="2100" kern="1200" dirty="0" smtClean="0"/>
            <a:t>Vlasta Šujanová</a:t>
          </a:r>
          <a:endParaRPr lang="cs-CZ" sz="2100" kern="1200" dirty="0"/>
        </a:p>
      </dsp:txBody>
      <dsp:txXfrm>
        <a:off x="40780" y="959477"/>
        <a:ext cx="7225205" cy="753819"/>
      </dsp:txXfrm>
    </dsp:sp>
    <dsp:sp modelId="{1C4BCB69-D3A6-4CCF-9871-D9B9359B8159}">
      <dsp:nvSpPr>
        <dsp:cNvPr id="0" name=""/>
        <dsp:cNvSpPr/>
      </dsp:nvSpPr>
      <dsp:spPr>
        <a:xfrm>
          <a:off x="0" y="1814557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22910"/>
                <a:satOff val="25659"/>
                <a:lumOff val="33343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-422910"/>
                <a:satOff val="25659"/>
                <a:lumOff val="33343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-422910"/>
                <a:satOff val="25659"/>
                <a:lumOff val="33343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-422910"/>
                <a:satOff val="25659"/>
                <a:lumOff val="33343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Téma</a:t>
          </a:r>
          <a:r>
            <a:rPr lang="cs-CZ" sz="2100" kern="1200" dirty="0" smtClean="0"/>
            <a:t>: Čtení 2 -  pomoc druhým lidem</a:t>
          </a:r>
          <a:endParaRPr lang="cs-CZ" sz="2100" kern="1200" dirty="0"/>
        </a:p>
      </dsp:txBody>
      <dsp:txXfrm>
        <a:off x="40780" y="1855337"/>
        <a:ext cx="7225205" cy="753819"/>
      </dsp:txXfrm>
    </dsp:sp>
    <dsp:sp modelId="{97CBBA99-26B9-4E2D-BA76-BF47FEBF0134}">
      <dsp:nvSpPr>
        <dsp:cNvPr id="0" name=""/>
        <dsp:cNvSpPr/>
      </dsp:nvSpPr>
      <dsp:spPr>
        <a:xfrm>
          <a:off x="0" y="2710417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22910"/>
                <a:satOff val="25659"/>
                <a:lumOff val="33343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-422910"/>
                <a:satOff val="25659"/>
                <a:lumOff val="33343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-422910"/>
                <a:satOff val="25659"/>
                <a:lumOff val="33343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-422910"/>
                <a:satOff val="25659"/>
                <a:lumOff val="33343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Číslo projektu : 58</a:t>
          </a:r>
          <a:endParaRPr lang="cs-CZ" sz="2100" kern="1200" dirty="0"/>
        </a:p>
      </dsp:txBody>
      <dsp:txXfrm>
        <a:off x="40780" y="2751197"/>
        <a:ext cx="7225205" cy="753819"/>
      </dsp:txXfrm>
    </dsp:sp>
    <dsp:sp modelId="{B1DDF1AD-3BC2-43B8-A8D0-A33120EFAF7C}">
      <dsp:nvSpPr>
        <dsp:cNvPr id="0" name=""/>
        <dsp:cNvSpPr/>
      </dsp:nvSpPr>
      <dsp:spPr>
        <a:xfrm>
          <a:off x="0" y="3606278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11455"/>
                <a:satOff val="12830"/>
                <a:lumOff val="16672"/>
                <a:alphaOff val="0"/>
                <a:tint val="35000"/>
                <a:satMod val="260000"/>
              </a:schemeClr>
            </a:gs>
            <a:gs pos="30000">
              <a:schemeClr val="accent1">
                <a:shade val="50000"/>
                <a:hueOff val="-211455"/>
                <a:satOff val="12830"/>
                <a:lumOff val="16672"/>
                <a:alphaOff val="0"/>
                <a:tint val="38000"/>
                <a:satMod val="260000"/>
              </a:schemeClr>
            </a:gs>
            <a:gs pos="75000">
              <a:schemeClr val="accent1">
                <a:shade val="50000"/>
                <a:hueOff val="-211455"/>
                <a:satOff val="12830"/>
                <a:lumOff val="16672"/>
                <a:alphaOff val="0"/>
                <a:tint val="55000"/>
                <a:satMod val="255000"/>
              </a:schemeClr>
            </a:gs>
            <a:gs pos="100000">
              <a:schemeClr val="accent1">
                <a:shade val="50000"/>
                <a:hueOff val="-211455"/>
                <a:satOff val="12830"/>
                <a:lumOff val="16672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Vytvořeno: 24.8.2013 </a:t>
          </a:r>
          <a:endParaRPr lang="cs-CZ" sz="2100" kern="1200" dirty="0"/>
        </a:p>
      </dsp:txBody>
      <dsp:txXfrm>
        <a:off x="40780" y="3647058"/>
        <a:ext cx="7225205" cy="753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9F1304-0F91-4FFF-B3ED-CDFE0AE10743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F56171-BFE5-4F57-AAAB-E98EA422CA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635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F56171-BFE5-4F57-AAAB-E98EA422CA1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0419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469A0F2-3094-45F4-A5DF-5FA53DD9E1F3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DA3C4FF-6FB9-44F4-9A8F-070812AAAE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469A0F2-3094-45F4-A5DF-5FA53DD9E1F3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DA3C4FF-6FB9-44F4-9A8F-070812AAAE5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469A0F2-3094-45F4-A5DF-5FA53DD9E1F3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DA3C4FF-6FB9-44F4-9A8F-070812AAAE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9A0F2-3094-45F4-A5DF-5FA53DD9E1F3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3C4FF-6FB9-44F4-9A8F-070812AAAE5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9A0F2-3094-45F4-A5DF-5FA53DD9E1F3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3C4FF-6FB9-44F4-9A8F-070812AAAE5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469A0F2-3094-45F4-A5DF-5FA53DD9E1F3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DA3C4FF-6FB9-44F4-9A8F-070812AAAE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9A0F2-3094-45F4-A5DF-5FA53DD9E1F3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3C4FF-6FB9-44F4-9A8F-070812AAAE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469A0F2-3094-45F4-A5DF-5FA53DD9E1F3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DA3C4FF-6FB9-44F4-9A8F-070812AAAE5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469A0F2-3094-45F4-A5DF-5FA53DD9E1F3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DA3C4FF-6FB9-44F4-9A8F-070812AAAE5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9A0F2-3094-45F4-A5DF-5FA53DD9E1F3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3C4FF-6FB9-44F4-9A8F-070812AAAE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9A0F2-3094-45F4-A5DF-5FA53DD9E1F3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3C4FF-6FB9-44F4-9A8F-070812AAAE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469A0F2-3094-45F4-A5DF-5FA53DD9E1F3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DA3C4FF-6FB9-44F4-9A8F-070812AAAE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8022820"/>
              </p:ext>
            </p:extLst>
          </p:nvPr>
        </p:nvGraphicFramePr>
        <p:xfrm>
          <a:off x="827584" y="692696"/>
          <a:ext cx="7306766" cy="4464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5445224"/>
            <a:ext cx="2990850" cy="89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3604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</a:t>
            </a:r>
            <a:r>
              <a:rPr lang="cs-CZ" dirty="0" smtClean="0"/>
              <a:t>procvičovací  </a:t>
            </a:r>
            <a:r>
              <a:rPr lang="cs-CZ" dirty="0"/>
              <a:t>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 </a:t>
            </a:r>
            <a:r>
              <a:rPr lang="cs-CZ" dirty="0"/>
              <a:t> </a:t>
            </a:r>
            <a:r>
              <a:rPr lang="cs-CZ" dirty="0" smtClean="0"/>
              <a:t>rozvoj čtenářské gramotnosti a orientace v textu 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pomoc druhým lidem, sebeobětování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</a:t>
            </a:r>
            <a:r>
              <a:rPr lang="cs-CZ" dirty="0" smtClean="0"/>
              <a:t>4.a 5. </a:t>
            </a:r>
            <a:r>
              <a:rPr lang="cs-CZ" dirty="0"/>
              <a:t>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 smtClean="0"/>
              <a:t>10- 12  </a:t>
            </a:r>
            <a:r>
              <a:rPr lang="cs-CZ" dirty="0"/>
              <a:t>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7897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POVODEŇ         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  Pod okny duněla zpěněná řeka a bral  sebou vše, co jí stálo v cestě. Od neděle do středy masa vody zmohutněla a nabrala na síle. S hrozivým hukotem se valila krajem. Roman, Martina a jejich rodiče s obavami pozorovali běsnící živel. Z rádia se ozývaly poplašné zprávy. V krátké době zmizí pod vodou i silnice. Už není možné déle čekat. Tatínek velí k odjezdu. V chvatu nakládají do auta to nejnutnější. Pak nasednou a vy-dají se na cestu. Po silnici, jejíž levý okraj už olizuje mlsný jazyk vody, ujíždějí co nejdál od břehů Vltavy. Dramatický hlas z autorádia hlásí, že České Budějovice jsou už pod vodou a že povodňová vlna postupuje k Praze. Nikdo nemá tušení, jaký to bude mít konec.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Tu noc strávila rodina Procházkových v malém hotelu ve Slaném. Připadali si jako v jiném světě. 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DVP0696Q\MC9000567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250" y="122238"/>
            <a:ext cx="1817688" cy="1255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01072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             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Po ulicích městečka chodili bezstarostní lidé, kteří lízali zmrzlinu, vodili se za ruce nebo někam spěchali. Vypadalo to, jako by se nic nedělo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A zatím o pár kilometrů dál nenasytný proud řeky ničil lidské příbytky a osudy lidí převracel na ruby. I život rodiny Procházkových se během té noci úplně změnil. Když se druhý den ráno dívali z kopce do údolí, kde měli svůj dům, slzy se jim hrnuly do očí. Vltava se jako veliký ještěr rozvalovala po kraji a svým mohutným tělem přikrývala skoro celou vesnici. Z domů a domků vyčnívaly nad hladinu jen střechy. Nezkrotný živel během krátké chvíle připravil Procházkovy téměř o všechen majetek. Zbylo jim jen auto, nejnutnější oblečení a stavení plné bláta a haraburdí s podmáčenými zdmi. Začínali, jak se říká, od nuly.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Když voda opadla a oni se mohli vrátit domů, čekal na ně hrůzostrašný výjev.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95385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             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/>
              <a:t>Okna byla rozbitá, dveře povyrážené, na podlaze se válel převrácený nábytek a všude bylo po kolena bláta. S těžkým srdcem se pustili do práce.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Lopotili </a:t>
            </a:r>
            <a:r>
              <a:rPr lang="cs-CZ" dirty="0"/>
              <a:t>se od rána do večera: v kolečkách vyváželi bláto, do kontejnerů </a:t>
            </a:r>
            <a:r>
              <a:rPr lang="cs-CZ" dirty="0" smtClean="0"/>
              <a:t>nakládali zničený nábytek a ze sklepa čerpali vodu. Čas letěl jako splašený, ale práce v domě neubývalo. Ba zdálo se, že jí je čím dál víc. Také je začínaly trápit neradostné otázky: „Kde budeme bydlet v zimě?“ „Co bude dál?“ „Půjde náš dům opravit, nebo ho budeme muset zbourat?“ Naděje na to, že by se věci mohly zlepšit, se pomalu rozplývala. Také síla jako by z nich postupně vyprchala. Každý večer usínali s obavami. Stačilo, aby zavřeli oči, a už viděli, jak proud olizuje jejich stavení, jak se kal usazuje v pokojích a jak řeka bere vše, co jí přijde do cesty. Navíc jim byl neustále v patách ten nepříjemný zápach, který  naplňoval celou zatopenou oblast. Byly to opravdu těžké chvíle.</a:t>
            </a:r>
          </a:p>
        </p:txBody>
      </p:sp>
    </p:spTree>
    <p:extLst>
      <p:ext uri="{BB962C8B-B14F-4D97-AF65-F5344CB8AC3E}">
        <p14:creationId xmlns:p14="http://schemas.microsoft.com/office/powerpoint/2010/main" val="11191730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              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/>
              <a:t> Asi po deseti dnech úmorné dřiny zastavilo před jejich domem jakési auto. 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Zmožený pan Procházka si sundal rukavice, kapesníkem si otřel zpocené čelo a zvědavě sledoval, kdopak to asi </a:t>
            </a:r>
            <a:r>
              <a:rPr lang="cs-CZ" dirty="0" smtClean="0"/>
              <a:t>přijel.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Ze staré škodovky vystoupili čtyři lidé a zamířili přímo k jejich domu.</a:t>
            </a:r>
          </a:p>
          <a:p>
            <a:pPr marL="0" indent="0">
              <a:buNone/>
            </a:pPr>
            <a:r>
              <a:rPr lang="cs-CZ" dirty="0" smtClean="0"/>
              <a:t>  „Dobrý den!“ volali z dálky. „Přijeli jsme vám na pomoc.“  Jejich slova panu Procházkovi  zněla  jako rajská hudba. „Jak vás to vlastně napadlo?“ ptal se nových pomocníků.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Ti se jen rozpačitě usmáli, pokrčili rameny a nesměle odvětili: „Viděli jsme tu hrůzu v televizi a řekli jsme si, že to nemůžeme nechat jen tak. Sedli jsme do auta a </a:t>
            </a:r>
            <a:r>
              <a:rPr lang="cs-CZ" dirty="0" err="1" smtClean="0"/>
              <a:t>tradá</a:t>
            </a:r>
            <a:r>
              <a:rPr lang="cs-CZ" dirty="0" smtClean="0"/>
              <a:t> sem.“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Procházkovým se po těch slovech v očích zaleskly slzy. Přestože se může zdát, že se vlastně nic zvláštního nestalo, pro ně to byl učiněný zázrak. Do jejich plačtivých dní se prodral první hřejivý paprsek, který s každým dalším okamžikem nabýval na síle.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41495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                5.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Do jejich plačtivých dní se prodral první hřejivý paprsek, který s každým dalším okamžikem nabýval na síle.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S </a:t>
            </a:r>
            <a:r>
              <a:rPr lang="cs-CZ" dirty="0"/>
              <a:t>novými pomocníky šla práce lépe od ruky a všechno vypadalo mnohem nadějněji.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Za </a:t>
            </a:r>
            <a:r>
              <a:rPr lang="cs-CZ" dirty="0"/>
              <a:t>pár dní byli z nejhoršího venku, a když přijeli lidé s humanitární pomocí a také přiložili ruce k dílu, chmurné myšlenky se rozplynuly jako pára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nad hrncem. Vše se opět vracelo do původního stavu . Po bahně nezůstala nikde ani památka a domem se rozlévalo vrčení přístrojů, které ze stěn odváděly vlhkost. </a:t>
            </a:r>
            <a:r>
              <a:rPr lang="cs-CZ" dirty="0"/>
              <a:t>P</a:t>
            </a:r>
            <a:r>
              <a:rPr lang="cs-CZ" dirty="0" smtClean="0"/>
              <a:t>rocházkovi děkovali ochotným pomocníkům. Povodeň jim dala pořádnou lekci. Nejenže zjistili, co dokáže příroda, ale také se přesvědčili, jaké to je, když lidé drží při sobě. Podpírá-li člověk člověka, dají se všechny problémy nakonec překonat.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49681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odpovídej  na 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Co jsou to přírodní katastrofy ?</a:t>
            </a:r>
          </a:p>
          <a:p>
            <a:r>
              <a:rPr lang="cs-CZ" dirty="0" smtClean="0"/>
              <a:t>2. Co je to povodeň?</a:t>
            </a:r>
          </a:p>
          <a:p>
            <a:r>
              <a:rPr lang="cs-CZ" dirty="0" smtClean="0"/>
              <a:t>3. Zažil jsi sám nějakou nebo jsi viděl v médiích?</a:t>
            </a:r>
          </a:p>
          <a:p>
            <a:r>
              <a:rPr lang="cs-CZ" dirty="0" smtClean="0"/>
              <a:t>4. Mohou se lidé chránit před přírodními   katastrofami</a:t>
            </a:r>
            <a:r>
              <a:rPr lang="cs-CZ" dirty="0"/>
              <a:t>?</a:t>
            </a:r>
            <a:endParaRPr lang="cs-CZ" dirty="0" smtClean="0"/>
          </a:p>
          <a:p>
            <a:r>
              <a:rPr lang="cs-CZ" dirty="0" smtClean="0"/>
              <a:t>5. Co nejvíce povzbudilo Procházkovi v jejich tíživé situaci?</a:t>
            </a:r>
          </a:p>
          <a:p>
            <a:r>
              <a:rPr lang="cs-CZ" dirty="0" smtClean="0"/>
              <a:t>6. Mohl by jsi i ty pomoci někomu v těžké situaci? Jak?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92356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  v  textu                         /pracuj na první  straně/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Vyhledej vlastní jména.</a:t>
            </a:r>
          </a:p>
          <a:p>
            <a:r>
              <a:rPr lang="cs-CZ" dirty="0" smtClean="0"/>
              <a:t>2. Vyhledej slov složená.</a:t>
            </a:r>
          </a:p>
          <a:p>
            <a:r>
              <a:rPr lang="cs-CZ" dirty="0" smtClean="0"/>
              <a:t>3. Vyhledej slova s předponou /5/.</a:t>
            </a:r>
          </a:p>
          <a:p>
            <a:r>
              <a:rPr lang="cs-CZ" dirty="0" smtClean="0"/>
              <a:t>4. Vyber 3 slova, ke kterým doplníš synonyma.</a:t>
            </a:r>
          </a:p>
          <a:p>
            <a:r>
              <a:rPr lang="cs-CZ" dirty="0" smtClean="0"/>
              <a:t>5. Vyber 3 slova, ke kterým doplníš antonyma.</a:t>
            </a:r>
          </a:p>
          <a:p>
            <a:r>
              <a:rPr lang="cs-CZ" dirty="0" smtClean="0"/>
              <a:t>6. Vyber 3 slova a vytvoř k nim slova příbuzná.</a:t>
            </a:r>
          </a:p>
          <a:p>
            <a:endParaRPr lang="cs-CZ" dirty="0"/>
          </a:p>
        </p:txBody>
      </p:sp>
      <p:pic>
        <p:nvPicPr>
          <p:cNvPr id="4" name="Picture 3" descr="C:\Users\0MGM\AppData\Local\Microsoft\Windows\Temporary Internet Files\Content.IE5\MTSGC8E6\MC9004324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365104"/>
            <a:ext cx="1787525" cy="186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21449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Radek Daniel - Velká i malá dobrodružství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vydal Advent-Orion, </a:t>
            </a:r>
            <a:r>
              <a:rPr lang="cs-CZ" dirty="0" err="1" smtClean="0"/>
              <a:t>spol.s.r.o</a:t>
            </a:r>
            <a:r>
              <a:rPr lang="cs-CZ" dirty="0" smtClean="0"/>
              <a:t>.,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Praha  2004</a:t>
            </a:r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Ilustrace </a:t>
            </a:r>
            <a:r>
              <a:rPr lang="cs-CZ" dirty="0"/>
              <a:t>: office.microsoft.com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0MGM\AppData\Local\Microsoft\Windows\Temporary Internet Files\Content.IE5\Q3S4DAZ5\MC9004404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365104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13950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150</TotalTime>
  <Words>1101</Words>
  <Application>Microsoft Office PowerPoint</Application>
  <PresentationFormat>Předvádění na obrazovce (4:3)</PresentationFormat>
  <Paragraphs>60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anotace</vt:lpstr>
      <vt:lpstr>POVODEŇ          1.</vt:lpstr>
      <vt:lpstr>                                                             2.</vt:lpstr>
      <vt:lpstr>                                                             3.</vt:lpstr>
      <vt:lpstr>                                                              4.</vt:lpstr>
      <vt:lpstr>                                                                5.</vt:lpstr>
      <vt:lpstr>odpovídej  na  otázky</vt:lpstr>
      <vt:lpstr>vyhledej  v  textu                         /pracuj na první  straně/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jitka</cp:lastModifiedBy>
  <cp:revision>15</cp:revision>
  <dcterms:created xsi:type="dcterms:W3CDTF">2013-10-30T08:21:14Z</dcterms:created>
  <dcterms:modified xsi:type="dcterms:W3CDTF">2013-11-01T17:53:27Z</dcterms:modified>
</cp:coreProperties>
</file>