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60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Čtení 4 - úcta </a:t>
          </a:r>
          <a:r>
            <a:rPr lang="cs-CZ" dirty="0" smtClean="0"/>
            <a:t>k životu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985" custLinFactNeighborY="813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C19A5F-44DC-46F6-ABD2-50652753D5FE}" type="presOf" srcId="{6B0205A6-422D-4956-AD89-0CEBCAE4530D}" destId="{B1DDF1AD-3BC2-43B8-A8D0-A33120EFAF7C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4461EE27-41AD-4C29-B823-3CEF69616658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70DC4F8-C786-4262-A8A3-24BE07DABC50}" type="presOf" srcId="{EBC41103-E2E5-4D48-9B4B-425520D3D098}" destId="{97CBBA99-26B9-4E2D-BA76-BF47FEBF0134}" srcOrd="0" destOrd="0" presId="urn:microsoft.com/office/officeart/2005/8/layout/vList2"/>
    <dgm:cxn modelId="{2DF53339-8E2C-4048-94E3-AAD9E43AD674}" type="presOf" srcId="{FBBFC3EA-9D9D-4F3A-BEA6-9C2C0E46BF20}" destId="{ACAD381E-21DC-4C07-8FDD-119C2EC3BB2E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03235CC9-5A36-4E1B-AC78-4C1757CD5357}" type="presOf" srcId="{39F8B381-5807-488E-AC22-73DD4140ED4A}" destId="{612116FE-9061-44B1-A457-8F1AFBD162E0}" srcOrd="0" destOrd="0" presId="urn:microsoft.com/office/officeart/2005/8/layout/vList2"/>
    <dgm:cxn modelId="{F2C708A0-A32A-4BCA-B792-9D3DBE3C7AA6}" type="presOf" srcId="{C73C7642-F245-4585-8F88-243F9FAEF6CA}" destId="{1C4BCB69-D3A6-4CCF-9871-D9B9359B8159}" srcOrd="0" destOrd="0" presId="urn:microsoft.com/office/officeart/2005/8/layout/vList2"/>
    <dgm:cxn modelId="{CAD07981-BF38-4A52-A1C9-60CF94906192}" type="presParOf" srcId="{612116FE-9061-44B1-A457-8F1AFBD162E0}" destId="{7B541546-39A7-4633-AED0-6028788110D7}" srcOrd="0" destOrd="0" presId="urn:microsoft.com/office/officeart/2005/8/layout/vList2"/>
    <dgm:cxn modelId="{84E7DFAD-DBB8-4A55-9B02-024D9044EE8B}" type="presParOf" srcId="{612116FE-9061-44B1-A457-8F1AFBD162E0}" destId="{9B9314F6-85CC-4C49-B24D-6AF5DF05D800}" srcOrd="1" destOrd="0" presId="urn:microsoft.com/office/officeart/2005/8/layout/vList2"/>
    <dgm:cxn modelId="{33F727AD-078C-4DF8-B3EB-89D97A32B1ED}" type="presParOf" srcId="{612116FE-9061-44B1-A457-8F1AFBD162E0}" destId="{ACAD381E-21DC-4C07-8FDD-119C2EC3BB2E}" srcOrd="2" destOrd="0" presId="urn:microsoft.com/office/officeart/2005/8/layout/vList2"/>
    <dgm:cxn modelId="{7B1B0EAF-F49E-41C3-8200-A24222C230D5}" type="presParOf" srcId="{612116FE-9061-44B1-A457-8F1AFBD162E0}" destId="{208194AD-7544-4854-B7A4-4A67E5453B54}" srcOrd="3" destOrd="0" presId="urn:microsoft.com/office/officeart/2005/8/layout/vList2"/>
    <dgm:cxn modelId="{1E996FD8-AAD5-49DB-B81C-F81434BAFABC}" type="presParOf" srcId="{612116FE-9061-44B1-A457-8F1AFBD162E0}" destId="{1C4BCB69-D3A6-4CCF-9871-D9B9359B8159}" srcOrd="4" destOrd="0" presId="urn:microsoft.com/office/officeart/2005/8/layout/vList2"/>
    <dgm:cxn modelId="{0FF7A537-E1A8-43EB-B2AE-4B5C868CEDE6}" type="presParOf" srcId="{612116FE-9061-44B1-A457-8F1AFBD162E0}" destId="{34DE5943-AAB5-4DC3-B765-99B35FCB6ECD}" srcOrd="5" destOrd="0" presId="urn:microsoft.com/office/officeart/2005/8/layout/vList2"/>
    <dgm:cxn modelId="{35DDE751-DE65-499C-9917-6377473E0EDC}" type="presParOf" srcId="{612116FE-9061-44B1-A457-8F1AFBD162E0}" destId="{97CBBA99-26B9-4E2D-BA76-BF47FEBF0134}" srcOrd="6" destOrd="0" presId="urn:microsoft.com/office/officeart/2005/8/layout/vList2"/>
    <dgm:cxn modelId="{4E3F3852-6C96-42CD-AFD0-708DFE5525D0}" type="presParOf" srcId="{612116FE-9061-44B1-A457-8F1AFBD162E0}" destId="{9A22653A-B2DB-4D9E-A633-AD2EC219A723}" srcOrd="7" destOrd="0" presId="urn:microsoft.com/office/officeart/2005/8/layout/vList2"/>
    <dgm:cxn modelId="{10EE7850-4869-4BD7-9188-AB0DD67FD583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8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12788"/>
        <a:ext cx="7225206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1455"/>
                <a:satOff val="12830"/>
                <a:lumOff val="16672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211455"/>
                <a:satOff val="12830"/>
                <a:lumOff val="16672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211455"/>
                <a:satOff val="12830"/>
                <a:lumOff val="16672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211455"/>
                <a:satOff val="12830"/>
                <a:lumOff val="16672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6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22910"/>
                <a:satOff val="25659"/>
                <a:lumOff val="3334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422910"/>
                <a:satOff val="25659"/>
                <a:lumOff val="3334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422910"/>
                <a:satOff val="25659"/>
                <a:lumOff val="3334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422910"/>
                <a:satOff val="25659"/>
                <a:lumOff val="3334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/>
            <a:t>Téma</a:t>
          </a:r>
          <a:r>
            <a:rPr lang="cs-CZ" sz="2100" kern="1200" smtClean="0"/>
            <a:t>: Čtení 4 - úcta </a:t>
          </a:r>
          <a:r>
            <a:rPr lang="cs-CZ" sz="2100" kern="1200" dirty="0" smtClean="0"/>
            <a:t>k životu</a:t>
          </a:r>
          <a:endParaRPr lang="cs-CZ" sz="2100" kern="1200" dirty="0"/>
        </a:p>
      </dsp:txBody>
      <dsp:txXfrm>
        <a:off x="40780" y="1855337"/>
        <a:ext cx="7225206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22910"/>
                <a:satOff val="25659"/>
                <a:lumOff val="3334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422910"/>
                <a:satOff val="25659"/>
                <a:lumOff val="3334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422910"/>
                <a:satOff val="25659"/>
                <a:lumOff val="3334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422910"/>
                <a:satOff val="25659"/>
                <a:lumOff val="3334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60</a:t>
          </a:r>
          <a:endParaRPr lang="cs-CZ" sz="2100" kern="1200" dirty="0"/>
        </a:p>
      </dsp:txBody>
      <dsp:txXfrm>
        <a:off x="40780" y="2751197"/>
        <a:ext cx="7225206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6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1455"/>
                <a:satOff val="12830"/>
                <a:lumOff val="16672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211455"/>
                <a:satOff val="12830"/>
                <a:lumOff val="16672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211455"/>
                <a:satOff val="12830"/>
                <a:lumOff val="16672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211455"/>
                <a:satOff val="12830"/>
                <a:lumOff val="16672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40780" y="3647058"/>
        <a:ext cx="7225206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99368AE-FCAC-4E3B-BC18-2E3637D436CD}" type="datetimeFigureOut">
              <a:rPr lang="cs-CZ" smtClean="0"/>
              <a:pPr/>
              <a:t>31. 10. 2013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6500CD-38D7-48D2-83D6-DE3F12818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9944960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3"/>
          <p:cNvPicPr/>
          <p:nvPr/>
        </p:nvPicPr>
        <p:blipFill>
          <a:blip r:embed="rId6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928926" y="4857760"/>
            <a:ext cx="5162550" cy="104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92955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</a:t>
            </a:r>
            <a:r>
              <a:rPr lang="cs-CZ" dirty="0" smtClean="0"/>
              <a:t>procvičovací  </a:t>
            </a:r>
            <a:r>
              <a:rPr lang="cs-CZ" dirty="0"/>
              <a:t>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</a:t>
            </a:r>
            <a:r>
              <a:rPr lang="cs-CZ" dirty="0" smtClean="0"/>
              <a:t>rozvoj čtenářské gramotnosti a orientace v textu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úcta k životu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4. a 5.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10 -12  </a:t>
            </a:r>
            <a:r>
              <a:rPr lang="cs-CZ" dirty="0"/>
              <a:t>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34287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 VÝSTŘEL                 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Kopyta koní duněla krajem. Vysoko nad obzorem vystupovala oblaka zvířeného prachu. Stádo bizonů se v pudu sebezáchovy hnalo vpřed čím dál zběsileji. Jezdci měli blůzy nasáklé potem; pušky měli připravené k palbě a nad hlavami jim svištěla oka las. Ve chvíli, která se zdála být věčností, jako hrom zaburácely výstřely a z hlavní vyšlehl oheň. Po první salvě zůstalo pod kopyty valícího se stáda ležet několik mohutných bizoních těl. Lov pokračoval... V kině nikdo ani nedýchal. Olda seděl vedle své mámy a křečovitě zatínal ruce v pěst. Před očima se mu odehrály dobrodružné scény: Vinnetou a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Shatterhand</a:t>
            </a:r>
            <a:r>
              <a:rPr lang="cs-CZ" dirty="0" smtClean="0"/>
              <a:t>, nepřátelské bandy a krvelační indiáni; přátelství a nenávist, život a smrt. Děj příběhu byl stále napínavější. Konec se blížil. Hodinky na Oldově zápěstí ukazovaly, že se z filmového kotouče odvíjí poslední záběry. A potom kinem zaburácel poslední výstřel. V očích diváků se zaleskly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DVP0696Q\MC900030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3263" y="312738"/>
            <a:ext cx="1484312" cy="159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1060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slzy. Vinnetou padl k zemi jako podťatý. Nemilosrdná smrt si vybrala svoji daň.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Shatterhand</a:t>
            </a:r>
            <a:r>
              <a:rPr lang="cs-CZ" dirty="0" smtClean="0"/>
              <a:t>, svalovec v kožených kalhotách a s puškou přes rameno, se skláněl nad svým přítelem. Přestože lotra stihl zasloužený trest, nikdo v kině nejásal. Poslední výstřel učinil konec velkolepému přátelství. Olda vycházel z kina se zarudlýma očima. Díval se raději do země, aby nikdo neviděl, že pláče.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Cestou domů nedokázal myslet na nic jiného než na rozlehlé prérie, koně, indiány, odvážné kovboje a především na jejich překrásné pušky, které se jezdcům komíhaly na zádech. Olda přivíral oči, fantazíroval. Už to nebyl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Shatterhand</a:t>
            </a:r>
            <a:r>
              <a:rPr lang="cs-CZ" dirty="0" smtClean="0"/>
              <a:t>, ale on sám, kdo uháněl na </a:t>
            </a:r>
            <a:r>
              <a:rPr lang="cs-CZ" dirty="0" err="1" smtClean="0"/>
              <a:t>Hátatitlovi</a:t>
            </a:r>
            <a:r>
              <a:rPr lang="cs-CZ" dirty="0" smtClean="0"/>
              <a:t>. Vítr mu ovíval spánky a rozvířený prach ho štípal do očí. Pak pustil uzdu, stehny sevřel běžícího koně, po paměti sáhl po pušce, přiložil ji k líci a „prásk“ obrovská hora masa se skácela k zemi. a pak ještě jednou a znovu. Oči bizonů vyhasly. Lov se zdařil.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40369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„Oldo, máš nějaké úkoly na zítřek?“ vytrhl ho ze snění mámin hlas.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„Ne!“ vyhrkl. „Teda vlastně jen z </a:t>
            </a:r>
            <a:r>
              <a:rPr lang="cs-CZ" dirty="0" err="1" smtClean="0"/>
              <a:t>čejáku</a:t>
            </a:r>
            <a:r>
              <a:rPr lang="cs-CZ" dirty="0" smtClean="0"/>
              <a:t> jedno </a:t>
            </a:r>
            <a:r>
              <a:rPr lang="cs-CZ" dirty="0" err="1" smtClean="0"/>
              <a:t>cvíčo</a:t>
            </a:r>
            <a:r>
              <a:rPr lang="cs-CZ" dirty="0" smtClean="0"/>
              <a:t>.“</a:t>
            </a:r>
            <a:r>
              <a:rPr lang="cs-CZ" dirty="0"/>
              <a:t> </a:t>
            </a:r>
            <a:r>
              <a:rPr lang="cs-CZ" dirty="0" smtClean="0"/>
              <a:t>Hned jak do sebe naházel večeři, dal se do psaní. Šlo mu to hezky od ruky, a protože byl na češtinu kadet, jak říkal jeho dědeček, netrvalo dlouho a úhledně napsaná písmena se tetelila v řádcích jako vlaštovky, když se šikují k odletu. Při  pohledu na tu nádheru se do Oldovy hlavy snesl nápad. Nebyl kdovíjaký, ale protože Oldovo srdce lační po dobrodružství, zapustil tam ihned kořeny a začal se rozrůstat. A v okamžiku, kdy si od maminky podepsaný úkol zasouval do aktovky, měl už vše jasně naplánované. Zítra, hned jak přijde ze školy, využije toho, že bývá ve čtvrtek odpoledne doma sám, a vyleze na půdu, kde ve staré rozvrzané skříni má jeho táta schovanou vzduchovku a broky. </a:t>
            </a:r>
            <a:r>
              <a:rPr lang="cs-CZ" dirty="0"/>
              <a:t>P</a:t>
            </a:r>
            <a:r>
              <a:rPr lang="cs-CZ" dirty="0" smtClean="0"/>
              <a:t>opadne ji vyběhne s ní na zahradu a stejně jako dnes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Shatterhand</a:t>
            </a:r>
            <a:r>
              <a:rPr lang="cs-CZ" dirty="0" smtClean="0"/>
              <a:t> se vydá na lov.</a:t>
            </a:r>
          </a:p>
        </p:txBody>
      </p:sp>
    </p:spTree>
    <p:extLst>
      <p:ext uri="{BB962C8B-B14F-4D97-AF65-F5344CB8AC3E}">
        <p14:creationId xmlns:p14="http://schemas.microsoft.com/office/powerpoint/2010/main" xmlns="" val="1744696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  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Nabije, zacílí a prásk. Bude jako on - jen s tím rozdílem, že místo bizonů si vezme na mušku vlaštovky či jiné ptáky, kterých všude kolem lítá habaděj.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Druhý den se jednotlivé vyučovací hodiny kolem Oldy přehnaly jako vagony rychlíku a stejně jako ony zmizely za nejbližší zátočinou. Zvonek ohlásil konec vyučování a Olda zvesela hopsal domů. No není divu, vždyť si v žákovské knížce nesl jedničku jako bič. Domácí úloha z „</a:t>
            </a:r>
            <a:r>
              <a:rPr lang="cs-CZ" dirty="0" err="1" smtClean="0"/>
              <a:t>čejáku</a:t>
            </a:r>
            <a:r>
              <a:rPr lang="cs-CZ" dirty="0" smtClean="0"/>
              <a:t>“ se mu vydařila.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Jen co za ním zaklaply domovní dveře, shodil na zem školní brašnu, převlékl se a hurá pro vzduchovku. Zarezlé panty skříně zavrzaly, prach zašimral Oldu pod nosem. Musel kýchnout. </a:t>
            </a:r>
          </a:p>
          <a:p>
            <a:pPr marL="0" indent="0">
              <a:buNone/>
            </a:pPr>
            <a:r>
              <a:rPr lang="cs-CZ" dirty="0" smtClean="0"/>
              <a:t>   Potom </a:t>
            </a:r>
            <a:r>
              <a:rPr lang="cs-CZ" dirty="0"/>
              <a:t>zašátral ve skříni a už držel zbraň v ruce. Kov hlavně ho chladil v dlani a broky při každém skoku ze schodů štěrchaly jako krabička s bonbony „</a:t>
            </a:r>
            <a:r>
              <a:rPr lang="cs-CZ" dirty="0" err="1"/>
              <a:t>tic</a:t>
            </a:r>
            <a:r>
              <a:rPr lang="cs-CZ" dirty="0"/>
              <a:t> </a:t>
            </a:r>
            <a:r>
              <a:rPr lang="cs-CZ" dirty="0" err="1"/>
              <a:t>tac</a:t>
            </a:r>
            <a:r>
              <a:rPr lang="cs-CZ" dirty="0"/>
              <a:t>“ 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0358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  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Dole vytočil zatáčku, proběhl chodbou a už byl v zahradě. Hopsal mezi stromky, prodíral se mezi opadávajícími keři a plnými doušky vdechoval vůni dobrodružství. Filmové záběry se mu znovu roztančily před očima. Byl zase ve svém živlu. Mávnutím kouzelného proutku se Olda opět stal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Shatterhandem</a:t>
            </a:r>
            <a:r>
              <a:rPr lang="cs-CZ" dirty="0" smtClean="0"/>
              <a:t> a zahrada se změnila v severoamerickou prérii. Plížil se travou a hledal svoji kořist. Napínal uši, aby mu neušlo ani jediné pípnutí. A pak jej uviděl. Na nejvyšší větvi stromu asi dvacet metrů od Oldy seděl maličký ptáček. Zpíval si svoji veselou písničku a rozhlížel se po kraji. Nic netušil. Zobáček se mu otvíral v rytmu melodie. Olda ho chvíli pozoroval. Pak vleže nabil vzduchovku, přiložil si ji k líci a zamířil.  Mušku a tělíčko ptáčka měl teď v jednom zákrytu. Zatajil dech, zaťal svaly a zmáčkl spoušť. Všechny pohyby dělal automaticky, bezmyšlenkovitě. Ozvala se rána. V ten okamžik se zdálo, že se zastavil čas. Brok svištěl vzduchem.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644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Rychlostí blesku se hnal splnit své smrtonosné poslání. Z ptačího hrdla se vydral poslední úryvek veselého popěvku. V té vteřině zavládlo všude kolem tíživé ticho, které se rozprostřelo nad krajem jako temný mrak. Ptačí tělo dopadlo bezhlesně do trávy.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 minutu později stál Olda nad chladnoucí hromádkou peří, třásl se po celém těle a vzlykal: „Tohle jsem nechtěl!“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Jenže ani prolité slzy, ani lítost, ani dušování opeřenému ubožáčkovi život nevrátily. Byl to definitivní konec - Oldův první i poslední výstřel.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UX7PWWLB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6632"/>
            <a:ext cx="1765300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2930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 na 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Jak na tebe působí  příběh?</a:t>
            </a:r>
          </a:p>
          <a:p>
            <a:r>
              <a:rPr lang="cs-CZ" dirty="0" smtClean="0"/>
              <a:t>2. Jak by ses zachoval ?</a:t>
            </a:r>
          </a:p>
          <a:p>
            <a:r>
              <a:rPr lang="cs-CZ" dirty="0" smtClean="0"/>
              <a:t>3. Máš zkušenost se střelnou zbraní?</a:t>
            </a:r>
          </a:p>
          <a:p>
            <a:r>
              <a:rPr lang="cs-CZ" dirty="0" smtClean="0"/>
              <a:t>4. Jaký je rozdíl mezi filmem, počítačovou hrou a skutečností?</a:t>
            </a:r>
          </a:p>
          <a:p>
            <a:r>
              <a:rPr lang="cs-CZ" dirty="0" smtClean="0"/>
              <a:t>5. Můžeme beztrestně ubližovat zvířatům? Proč?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31574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Vyhledej větu jednoduchou.</a:t>
            </a:r>
          </a:p>
          <a:p>
            <a:r>
              <a:rPr lang="cs-CZ" dirty="0" smtClean="0"/>
              <a:t>2. Vyhledej spojky /5/.</a:t>
            </a:r>
          </a:p>
          <a:p>
            <a:r>
              <a:rPr lang="cs-CZ" dirty="0" smtClean="0"/>
              <a:t>3. Vyber si slovo a k němu vytvoř slovo příbuzné.</a:t>
            </a:r>
          </a:p>
          <a:p>
            <a:r>
              <a:rPr lang="cs-CZ" dirty="0" smtClean="0"/>
              <a:t>4. Vyhledej slova protikladná.</a:t>
            </a:r>
          </a:p>
          <a:p>
            <a:r>
              <a:rPr lang="cs-CZ" dirty="0" smtClean="0"/>
              <a:t>5. Najdi slova vyjmenovaná a vytvoř slova příbuzná.</a:t>
            </a:r>
          </a:p>
          <a:p>
            <a:r>
              <a:rPr lang="cs-CZ" dirty="0" smtClean="0"/>
              <a:t>6. Najdi slovo přejaté, řekni český výraz.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04894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Ilustrace : office.microsoft.com</a:t>
            </a:r>
          </a:p>
          <a:p>
            <a:endParaRPr lang="cs-CZ" dirty="0" smtClean="0"/>
          </a:p>
          <a:p>
            <a:r>
              <a:rPr lang="cs-CZ" dirty="0"/>
              <a:t>Radek Daniel - Velká i malá dobrodružství</a:t>
            </a:r>
          </a:p>
          <a:p>
            <a:pPr marL="0" indent="0">
              <a:buNone/>
            </a:pPr>
            <a:r>
              <a:rPr lang="cs-CZ" dirty="0"/>
              <a:t>       vydal Advent-Orion, </a:t>
            </a:r>
            <a:r>
              <a:rPr lang="cs-CZ" dirty="0" err="1"/>
              <a:t>spol.s.r.o</a:t>
            </a:r>
            <a:r>
              <a:rPr lang="cs-CZ" dirty="0"/>
              <a:t>.,</a:t>
            </a:r>
          </a:p>
          <a:p>
            <a:pPr marL="0" indent="0">
              <a:buNone/>
            </a:pPr>
            <a:r>
              <a:rPr lang="cs-CZ" dirty="0"/>
              <a:t>        Praha  2004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MTSGC8E6\MC900078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6601" y="3861048"/>
            <a:ext cx="2162969" cy="22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7735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375</TotalTime>
  <Words>1225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POSLEDNÍ  VÝSTŘEL                  1.</vt:lpstr>
      <vt:lpstr>                                                               2.</vt:lpstr>
      <vt:lpstr>                                                               3.</vt:lpstr>
      <vt:lpstr>                                                                4.</vt:lpstr>
      <vt:lpstr>                                                                5.</vt:lpstr>
      <vt:lpstr>                                                       6.</vt:lpstr>
      <vt:lpstr>odpověz  na  otázky</vt:lpstr>
      <vt:lpstr>vyhledej  odpovědi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Karel</cp:lastModifiedBy>
  <cp:revision>21</cp:revision>
  <dcterms:created xsi:type="dcterms:W3CDTF">2013-10-30T13:03:05Z</dcterms:created>
  <dcterms:modified xsi:type="dcterms:W3CDTF">2013-10-31T15:28:06Z</dcterms:modified>
</cp:coreProperties>
</file>