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60" r:id="rId3"/>
    <p:sldId id="266" r:id="rId4"/>
    <p:sldId id="267" r:id="rId5"/>
    <p:sldId id="263" r:id="rId6"/>
    <p:sldId id="264" r:id="rId7"/>
    <p:sldId id="257" r:id="rId8"/>
    <p:sldId id="261" r:id="rId9"/>
    <p:sldId id="259" r:id="rId10"/>
    <p:sldId id="258" r:id="rId11"/>
    <p:sldId id="270" r:id="rId12"/>
    <p:sldId id="271" r:id="rId13"/>
  </p:sldIdLst>
  <p:sldSz cx="9144000" cy="6858000" type="screen4x3"/>
  <p:notesSz cx="6858000" cy="9144000"/>
  <p:defaultTextStyle>
    <a:defPPr>
      <a:defRPr lang="cs-CZ"/>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1" d="100"/>
          <a:sy n="111" d="100"/>
        </p:scale>
        <p:origin x="-161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C1305549-3DAE-489E-A915-07D42D9CE11A}" type="datetimeFigureOut">
              <a:rPr lang="cs-CZ"/>
              <a:pPr>
                <a:defRPr/>
              </a:pPr>
              <a:t>13.6.2013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cs-CZ" noProof="0"/>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noProof="0" smtClean="0"/>
              <a:t>Kliknutím lze upravit styly předlohy textu.</a:t>
            </a:r>
          </a:p>
          <a:p>
            <a:pPr lvl="1"/>
            <a:r>
              <a:rPr lang="cs-CZ" noProof="0" smtClean="0"/>
              <a:t>Druhá úroveň</a:t>
            </a:r>
          </a:p>
          <a:p>
            <a:pPr lvl="2"/>
            <a:r>
              <a:rPr lang="cs-CZ" noProof="0" smtClean="0"/>
              <a:t>Třetí úroveň</a:t>
            </a:r>
          </a:p>
          <a:p>
            <a:pPr lvl="3"/>
            <a:r>
              <a:rPr lang="cs-CZ" noProof="0" smtClean="0"/>
              <a:t>Čtvrtá úroveň</a:t>
            </a:r>
          </a:p>
          <a:p>
            <a:pPr lvl="4"/>
            <a:r>
              <a:rPr lang="cs-CZ" noProof="0" smtClean="0"/>
              <a:t>Pátá úroveň</a:t>
            </a:r>
            <a:endParaRPr lang="cs-CZ" noProof="0"/>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3070400F-A923-4C43-90EF-F335F92372AE}" type="slidenum">
              <a:rPr lang="cs-CZ"/>
              <a:pPr>
                <a:defRPr/>
              </a:pPr>
              <a:t>‹#›</a:t>
            </a:fld>
            <a:endParaRPr lang="cs-CZ"/>
          </a:p>
        </p:txBody>
      </p:sp>
    </p:spTree>
    <p:extLst>
      <p:ext uri="{BB962C8B-B14F-4D97-AF65-F5344CB8AC3E}">
        <p14:creationId xmlns:p14="http://schemas.microsoft.com/office/powerpoint/2010/main" val="80114433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Zástupný symbol pro obrázek snímku 1"/>
          <p:cNvSpPr>
            <a:spLocks noGrp="1" noRot="1" noChangeAspect="1"/>
          </p:cNvSpPr>
          <p:nvPr>
            <p:ph type="sldImg"/>
          </p:nvPr>
        </p:nvSpPr>
        <p:spPr bwMode="auto">
          <a:noFill/>
          <a:ln>
            <a:solidFill>
              <a:srgbClr val="000000"/>
            </a:solidFill>
            <a:miter lim="800000"/>
            <a:headEnd/>
            <a:tailEnd/>
          </a:ln>
        </p:spPr>
      </p:sp>
      <p:sp>
        <p:nvSpPr>
          <p:cNvPr id="16386"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cs-CZ" dirty="0" err="1" smtClean="0"/>
              <a:t>Huleč</a:t>
            </a:r>
            <a:r>
              <a:rPr lang="cs-CZ" dirty="0" smtClean="0"/>
              <a:t> česká na Volyni, Obraz života v létech 1870 – 1947, </a:t>
            </a:r>
            <a:r>
              <a:rPr lang="cs-CZ" dirty="0" err="1" smtClean="0"/>
              <a:t>Bonek,Jiří</a:t>
            </a:r>
            <a:r>
              <a:rPr lang="cs-CZ" dirty="0" smtClean="0"/>
              <a:t>, Manová Danuše, </a:t>
            </a:r>
            <a:r>
              <a:rPr lang="cs-CZ" dirty="0" err="1" smtClean="0"/>
              <a:t>Stárek,Václav</a:t>
            </a:r>
            <a:r>
              <a:rPr lang="cs-CZ" dirty="0" smtClean="0"/>
              <a:t>, 1.vyd., Žatec, vlastní náklad 1992, s.33.,58    Historie Českého </a:t>
            </a:r>
            <a:r>
              <a:rPr lang="cs-CZ" dirty="0" err="1" smtClean="0"/>
              <a:t>Boratína</a:t>
            </a:r>
            <a:r>
              <a:rPr lang="cs-CZ" dirty="0" smtClean="0"/>
              <a:t>, Vlk, Josef, Vlk Vladislav, Vlková, Anna, 1.vyd. ,  Ústí </a:t>
            </a:r>
            <a:r>
              <a:rPr lang="cs-CZ" dirty="0" err="1" smtClean="0"/>
              <a:t>n.L.</a:t>
            </a:r>
            <a:r>
              <a:rPr lang="cs-CZ" dirty="0" smtClean="0"/>
              <a:t> , Forte 2000, ISBN 80-238-6214-6, s.20</a:t>
            </a:r>
            <a:endParaRPr lang="cs-CZ" sz="1400" dirty="0" smtClean="0"/>
          </a:p>
          <a:p>
            <a:pPr>
              <a:spcBef>
                <a:spcPct val="0"/>
              </a:spcBef>
            </a:pPr>
            <a:endParaRPr lang="cs-CZ" sz="1400" dirty="0" smtClean="0"/>
          </a:p>
          <a:p>
            <a:pPr>
              <a:spcBef>
                <a:spcPct val="0"/>
              </a:spcBef>
            </a:pPr>
            <a:endParaRPr lang="cs-CZ" dirty="0" smtClean="0"/>
          </a:p>
        </p:txBody>
      </p:sp>
      <p:sp>
        <p:nvSpPr>
          <p:cNvPr id="16387"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2160FD4-BE36-4699-B35D-2BF8EB19452B}" type="slidenum">
              <a:rPr lang="cs-CZ"/>
              <a:pPr fontAlgn="base">
                <a:spcBef>
                  <a:spcPct val="0"/>
                </a:spcBef>
                <a:spcAft>
                  <a:spcPct val="0"/>
                </a:spcAft>
              </a:pPr>
              <a:t>2</a:t>
            </a:fld>
            <a:endParaRPr lang="cs-CZ"/>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Zástupný symbol pro obrázek snímku 1"/>
          <p:cNvSpPr>
            <a:spLocks noGrp="1" noRot="1" noChangeAspect="1"/>
          </p:cNvSpPr>
          <p:nvPr>
            <p:ph type="sldImg"/>
          </p:nvPr>
        </p:nvSpPr>
        <p:spPr bwMode="auto">
          <a:noFill/>
          <a:ln>
            <a:solidFill>
              <a:srgbClr val="000000"/>
            </a:solidFill>
            <a:miter lim="800000"/>
            <a:headEnd/>
            <a:tailEnd/>
          </a:ln>
        </p:spPr>
      </p:sp>
      <p:sp>
        <p:nvSpPr>
          <p:cNvPr id="18434"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cs-CZ" smtClean="0"/>
              <a:t>Kronika Českého Malína, Martinovský, Josef, Alois, Širc, Václav, 2.vyd., bez místa vyd. B.r.v.,s.8, Historie Českého Boratína, Vlk, Josef, Vlk Vladislav, Vlková, Anna, 1.vyd. ,  Ústí n.L. , Forte 2000, </a:t>
            </a:r>
          </a:p>
          <a:p>
            <a:pPr>
              <a:spcBef>
                <a:spcPct val="0"/>
              </a:spcBef>
            </a:pPr>
            <a:r>
              <a:rPr lang="cs-CZ" smtClean="0"/>
              <a:t>ISBN 80-238-6214-6, s.28-30</a:t>
            </a:r>
          </a:p>
          <a:p>
            <a:pPr>
              <a:spcBef>
                <a:spcPct val="0"/>
              </a:spcBef>
            </a:pPr>
            <a:endParaRPr lang="cs-CZ" smtClean="0"/>
          </a:p>
          <a:p>
            <a:pPr>
              <a:spcBef>
                <a:spcPct val="0"/>
              </a:spcBef>
            </a:pPr>
            <a:endParaRPr lang="cs-CZ" smtClean="0"/>
          </a:p>
          <a:p>
            <a:pPr>
              <a:spcBef>
                <a:spcPct val="0"/>
              </a:spcBef>
            </a:pPr>
            <a:endParaRPr lang="cs-CZ" smtClean="0"/>
          </a:p>
        </p:txBody>
      </p:sp>
      <p:sp>
        <p:nvSpPr>
          <p:cNvPr id="18435"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E77F2A8-61DE-451A-9DD5-5C9364009EC5}" type="slidenum">
              <a:rPr lang="cs-CZ"/>
              <a:pPr fontAlgn="base">
                <a:spcBef>
                  <a:spcPct val="0"/>
                </a:spcBef>
                <a:spcAft>
                  <a:spcPct val="0"/>
                </a:spcAft>
              </a:pPr>
              <a:t>5</a:t>
            </a:fld>
            <a:endParaRPr lang="cs-CZ"/>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Zástupný symbol pro obrázek snímku 1"/>
          <p:cNvSpPr>
            <a:spLocks noGrp="1" noRot="1" noChangeAspect="1"/>
          </p:cNvSpPr>
          <p:nvPr>
            <p:ph type="sldImg"/>
          </p:nvPr>
        </p:nvSpPr>
        <p:spPr bwMode="auto">
          <a:noFill/>
          <a:ln>
            <a:solidFill>
              <a:srgbClr val="000000"/>
            </a:solidFill>
            <a:miter lim="800000"/>
            <a:headEnd/>
            <a:tailEnd/>
          </a:ln>
        </p:spPr>
      </p:sp>
      <p:sp>
        <p:nvSpPr>
          <p:cNvPr id="20482"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cs-CZ" smtClean="0"/>
              <a:t>Dějiny Volyňských Čechů I., Léta 1868 – 1914, Vaculík, Jaroslav, 1.vyd., SČVP 1997, ISBN: 80-901878-5-4, příl.7</a:t>
            </a:r>
          </a:p>
          <a:p>
            <a:pPr>
              <a:spcBef>
                <a:spcPct val="0"/>
              </a:spcBef>
            </a:pPr>
            <a:endParaRPr lang="cs-CZ" smtClean="0"/>
          </a:p>
        </p:txBody>
      </p:sp>
      <p:sp>
        <p:nvSpPr>
          <p:cNvPr id="20483"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73C0E22-B463-4A5B-ADE5-BF740BF4E2B0}" type="slidenum">
              <a:rPr lang="cs-CZ"/>
              <a:pPr fontAlgn="base">
                <a:spcBef>
                  <a:spcPct val="0"/>
                </a:spcBef>
                <a:spcAft>
                  <a:spcPct val="0"/>
                </a:spcAft>
              </a:pPr>
              <a:t>6</a:t>
            </a:fld>
            <a:endParaRPr lang="cs-CZ"/>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Zástupný symbol pro obrázek snímku 1"/>
          <p:cNvSpPr>
            <a:spLocks noGrp="1" noRot="1" noChangeAspect="1"/>
          </p:cNvSpPr>
          <p:nvPr>
            <p:ph type="sldImg"/>
          </p:nvPr>
        </p:nvSpPr>
        <p:spPr bwMode="auto">
          <a:noFill/>
          <a:ln>
            <a:solidFill>
              <a:srgbClr val="000000"/>
            </a:solidFill>
            <a:miter lim="800000"/>
            <a:headEnd/>
            <a:tailEnd/>
          </a:ln>
        </p:spPr>
      </p:sp>
      <p:sp>
        <p:nvSpPr>
          <p:cNvPr id="22530"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cs-CZ" smtClean="0"/>
              <a:t>Historie Českého Boratína, Vlk, Josef, Vlk Vladislav, Vlková, Anna, 1.vyd. ,  Ústí n.L. , Forte 2000, </a:t>
            </a:r>
          </a:p>
          <a:p>
            <a:pPr>
              <a:spcBef>
                <a:spcPct val="0"/>
              </a:spcBef>
            </a:pPr>
            <a:r>
              <a:rPr lang="cs-CZ" smtClean="0"/>
              <a:t>ISBN 80-238-6214-6</a:t>
            </a:r>
          </a:p>
          <a:p>
            <a:pPr>
              <a:spcBef>
                <a:spcPct val="0"/>
              </a:spcBef>
            </a:pPr>
            <a:endParaRPr lang="cs-CZ" smtClean="0">
              <a:solidFill>
                <a:srgbClr val="FF0000"/>
              </a:solidFill>
            </a:endParaRPr>
          </a:p>
        </p:txBody>
      </p:sp>
      <p:sp>
        <p:nvSpPr>
          <p:cNvPr id="22531"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CFD6943-6A8B-450B-86E0-1BCAF7ECA68F}" type="slidenum">
              <a:rPr lang="cs-CZ"/>
              <a:pPr fontAlgn="base">
                <a:spcBef>
                  <a:spcPct val="0"/>
                </a:spcBef>
                <a:spcAft>
                  <a:spcPct val="0"/>
                </a:spcAft>
              </a:pPr>
              <a:t>7</a:t>
            </a:fld>
            <a:endParaRPr lang="cs-CZ"/>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Zástupný symbol pro obrázek snímku 1"/>
          <p:cNvSpPr>
            <a:spLocks noGrp="1" noRot="1" noChangeAspect="1"/>
          </p:cNvSpPr>
          <p:nvPr>
            <p:ph type="sldImg"/>
          </p:nvPr>
        </p:nvSpPr>
        <p:spPr bwMode="auto">
          <a:noFill/>
          <a:ln>
            <a:solidFill>
              <a:srgbClr val="000000"/>
            </a:solidFill>
            <a:miter lim="800000"/>
            <a:headEnd/>
            <a:tailEnd/>
          </a:ln>
        </p:spPr>
      </p:sp>
      <p:sp>
        <p:nvSpPr>
          <p:cNvPr id="24578"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cs-CZ" smtClean="0"/>
              <a:t>Minulost zavátá časem, Kronika Českých Dorohostají a přilehlých osad Libánovky a Máslenky, Širc, Václav, b.v., ČSPB Louny, bez r.v., s.12</a:t>
            </a:r>
          </a:p>
          <a:p>
            <a:pPr>
              <a:spcBef>
                <a:spcPct val="0"/>
              </a:spcBef>
            </a:pPr>
            <a:r>
              <a:rPr lang="cs-CZ" smtClean="0"/>
              <a:t>Kronika Českého Malína, Martinovský, Josef, Alois, Širc, Václav, 2.vyd., bez místa vyd. B.r.v., s.9</a:t>
            </a:r>
          </a:p>
          <a:p>
            <a:pPr>
              <a:spcBef>
                <a:spcPct val="0"/>
              </a:spcBef>
            </a:pPr>
            <a:endParaRPr lang="cs-CZ" smtClean="0"/>
          </a:p>
        </p:txBody>
      </p:sp>
      <p:sp>
        <p:nvSpPr>
          <p:cNvPr id="24579"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07EFE6A-6861-46FE-8CC2-CCECBC4F8157}" type="slidenum">
              <a:rPr lang="cs-CZ"/>
              <a:pPr fontAlgn="base">
                <a:spcBef>
                  <a:spcPct val="0"/>
                </a:spcBef>
                <a:spcAft>
                  <a:spcPct val="0"/>
                </a:spcAft>
              </a:pPr>
              <a:t>8</a:t>
            </a:fld>
            <a:endParaRPr lang="cs-CZ"/>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Zástupný symbol pro obrázek snímku 1"/>
          <p:cNvSpPr>
            <a:spLocks noGrp="1" noRot="1" noChangeAspect="1"/>
          </p:cNvSpPr>
          <p:nvPr>
            <p:ph type="sldImg"/>
          </p:nvPr>
        </p:nvSpPr>
        <p:spPr bwMode="auto">
          <a:noFill/>
          <a:ln>
            <a:solidFill>
              <a:srgbClr val="000000"/>
            </a:solidFill>
            <a:miter lim="800000"/>
            <a:headEnd/>
            <a:tailEnd/>
          </a:ln>
        </p:spPr>
      </p:sp>
      <p:sp>
        <p:nvSpPr>
          <p:cNvPr id="26626"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cs-CZ" smtClean="0"/>
              <a:t>Kronika Českého Malína, Martinovský, Josef, Alois, Širc, Václav, 2.vyd., bez místa vyd. B.r.v., s.9</a:t>
            </a:r>
          </a:p>
          <a:p>
            <a:pPr>
              <a:spcBef>
                <a:spcPct val="0"/>
              </a:spcBef>
            </a:pPr>
            <a:endParaRPr lang="cs-CZ" smtClean="0"/>
          </a:p>
        </p:txBody>
      </p:sp>
      <p:sp>
        <p:nvSpPr>
          <p:cNvPr id="26627"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071B5CA-04CC-4B36-9E8F-E5C929054DF9}" type="slidenum">
              <a:rPr lang="cs-CZ"/>
              <a:pPr fontAlgn="base">
                <a:spcBef>
                  <a:spcPct val="0"/>
                </a:spcBef>
                <a:spcAft>
                  <a:spcPct val="0"/>
                </a:spcAft>
              </a:pPr>
              <a:t>9</a:t>
            </a:fld>
            <a:endParaRPr lang="cs-CZ"/>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Zástupný symbol pro obrázek snímku 1"/>
          <p:cNvSpPr>
            <a:spLocks noGrp="1" noRot="1" noChangeAspect="1"/>
          </p:cNvSpPr>
          <p:nvPr>
            <p:ph type="sldImg"/>
          </p:nvPr>
        </p:nvSpPr>
        <p:spPr bwMode="auto">
          <a:noFill/>
          <a:ln>
            <a:solidFill>
              <a:srgbClr val="000000"/>
            </a:solidFill>
            <a:miter lim="800000"/>
            <a:headEnd/>
            <a:tailEnd/>
          </a:ln>
        </p:spPr>
      </p:sp>
      <p:sp>
        <p:nvSpPr>
          <p:cNvPr id="29698"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cs-CZ" smtClean="0"/>
              <a:t>Minulost zavátá časem, Kronika Českých Dorohostají a přilehlých osad Libánovky a Máslenky, Širc, Václav, b.v., ČSPB Louny, bez r.v. , obr.příl.</a:t>
            </a:r>
          </a:p>
          <a:p>
            <a:pPr>
              <a:spcBef>
                <a:spcPct val="0"/>
              </a:spcBef>
            </a:pPr>
            <a:endParaRPr lang="cs-CZ" smtClean="0"/>
          </a:p>
        </p:txBody>
      </p:sp>
      <p:sp>
        <p:nvSpPr>
          <p:cNvPr id="29699" name="Zástupný symbol pro číslo snímku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67F1E63-D443-4B75-87F0-A3FADFC1EFAD}" type="slidenum">
              <a:rPr lang="cs-CZ"/>
              <a:pPr fontAlgn="base">
                <a:spcBef>
                  <a:spcPct val="0"/>
                </a:spcBef>
                <a:spcAft>
                  <a:spcPct val="0"/>
                </a:spcAft>
              </a:pPr>
              <a:t>10</a:t>
            </a:fld>
            <a:endParaRPr lang="cs-CZ"/>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lvl1pPr>
              <a:defRPr/>
            </a:lvl1pPr>
          </a:lstStyle>
          <a:p>
            <a:pPr>
              <a:defRPr/>
            </a:pPr>
            <a:fld id="{B8B6E056-1A8C-4223-B72B-2BAFEF872860}" type="datetimeFigureOut">
              <a:rPr lang="cs-CZ"/>
              <a:pPr>
                <a:defRPr/>
              </a:pPr>
              <a:t>13.6.2013</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A3D830AF-BD77-451B-AF8C-F5D79BE28918}" type="slidenum">
              <a:rPr lang="cs-CZ"/>
              <a:pPr>
                <a:defRPr/>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22E784CD-CC65-485B-BEF4-5005A4A30842}" type="datetimeFigureOut">
              <a:rPr lang="cs-CZ"/>
              <a:pPr>
                <a:defRPr/>
              </a:pPr>
              <a:t>13.6.2013</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3BEB6322-0060-47AD-AA98-259C1CF3B060}" type="slidenum">
              <a:rPr lang="cs-CZ"/>
              <a:pPr>
                <a:defRPr/>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lvl1pPr>
              <a:defRPr/>
            </a:lvl1pPr>
          </a:lstStyle>
          <a:p>
            <a:pPr>
              <a:defRPr/>
            </a:pPr>
            <a:fld id="{98A6D708-FC89-487A-9794-B9D8E065B3D8}" type="datetimeFigureOut">
              <a:rPr lang="cs-CZ"/>
              <a:pPr>
                <a:defRPr/>
              </a:pPr>
              <a:t>13.6.2013</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6750B8FD-0751-4CD7-B0C7-1F7F0F0EE57F}" type="slidenum">
              <a:rPr lang="cs-CZ"/>
              <a:pPr>
                <a:defRPr/>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3"/>
          <p:cNvSpPr>
            <a:spLocks noGrp="1"/>
          </p:cNvSpPr>
          <p:nvPr>
            <p:ph type="dt" sz="half" idx="10"/>
          </p:nvPr>
        </p:nvSpPr>
        <p:spPr/>
        <p:txBody>
          <a:bodyPr/>
          <a:lstStyle>
            <a:lvl1pPr>
              <a:defRPr/>
            </a:lvl1pPr>
          </a:lstStyle>
          <a:p>
            <a:pPr>
              <a:defRPr/>
            </a:pPr>
            <a:fld id="{6761DADB-41AF-4B61-B515-D8DF4BA0B1F5}" type="datetimeFigureOut">
              <a:rPr lang="cs-CZ"/>
              <a:pPr>
                <a:defRPr/>
              </a:pPr>
              <a:t>13.6.2013</a:t>
            </a:fld>
            <a:endParaRPr lang="cs-CZ"/>
          </a:p>
        </p:txBody>
      </p:sp>
      <p:sp>
        <p:nvSpPr>
          <p:cNvPr id="6" name="Zástupný symbol pro zápatí 4"/>
          <p:cNvSpPr>
            <a:spLocks noGrp="1"/>
          </p:cNvSpPr>
          <p:nvPr>
            <p:ph type="ftr" sz="quarter" idx="11"/>
          </p:nvPr>
        </p:nvSpPr>
        <p:spPr/>
        <p:txBody>
          <a:bodyPr/>
          <a:lstStyle>
            <a:lvl1pPr>
              <a:defRPr/>
            </a:lvl1pPr>
          </a:lstStyle>
          <a:p>
            <a:pPr>
              <a:defRPr/>
            </a:pPr>
            <a:endParaRPr lang="cs-CZ"/>
          </a:p>
        </p:txBody>
      </p:sp>
      <p:sp>
        <p:nvSpPr>
          <p:cNvPr id="7" name="Zástupný symbol pro číslo snímku 5"/>
          <p:cNvSpPr>
            <a:spLocks noGrp="1"/>
          </p:cNvSpPr>
          <p:nvPr>
            <p:ph type="sldNum" sz="quarter" idx="12"/>
          </p:nvPr>
        </p:nvSpPr>
        <p:spPr/>
        <p:txBody>
          <a:bodyPr/>
          <a:lstStyle>
            <a:lvl1pPr>
              <a:defRPr/>
            </a:lvl1pPr>
          </a:lstStyle>
          <a:p>
            <a:pPr>
              <a:defRPr/>
            </a:pPr>
            <a:fld id="{2AB2A463-FE79-4017-A708-39567BCB2F69}" type="slidenum">
              <a:rPr lang="cs-CZ"/>
              <a:pPr>
                <a:defRPr/>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3"/>
          <p:cNvSpPr>
            <a:spLocks noGrp="1"/>
          </p:cNvSpPr>
          <p:nvPr>
            <p:ph type="dt" sz="half" idx="10"/>
          </p:nvPr>
        </p:nvSpPr>
        <p:spPr/>
        <p:txBody>
          <a:bodyPr/>
          <a:lstStyle>
            <a:lvl1pPr>
              <a:defRPr/>
            </a:lvl1pPr>
          </a:lstStyle>
          <a:p>
            <a:pPr>
              <a:defRPr/>
            </a:pPr>
            <a:fld id="{7C43F607-CBDC-41BF-83DC-E99B4D290BF0}" type="datetimeFigureOut">
              <a:rPr lang="cs-CZ"/>
              <a:pPr>
                <a:defRPr/>
              </a:pPr>
              <a:t>13.6.2013</a:t>
            </a:fld>
            <a:endParaRPr lang="cs-CZ"/>
          </a:p>
        </p:txBody>
      </p:sp>
      <p:sp>
        <p:nvSpPr>
          <p:cNvPr id="8" name="Zástupný symbol pro zápatí 4"/>
          <p:cNvSpPr>
            <a:spLocks noGrp="1"/>
          </p:cNvSpPr>
          <p:nvPr>
            <p:ph type="ftr" sz="quarter" idx="11"/>
          </p:nvPr>
        </p:nvSpPr>
        <p:spPr/>
        <p:txBody>
          <a:bodyPr/>
          <a:lstStyle>
            <a:lvl1pPr>
              <a:defRPr/>
            </a:lvl1pPr>
          </a:lstStyle>
          <a:p>
            <a:pPr>
              <a:defRPr/>
            </a:pPr>
            <a:endParaRPr lang="cs-CZ"/>
          </a:p>
        </p:txBody>
      </p:sp>
      <p:sp>
        <p:nvSpPr>
          <p:cNvPr id="9" name="Zástupný symbol pro číslo snímku 5"/>
          <p:cNvSpPr>
            <a:spLocks noGrp="1"/>
          </p:cNvSpPr>
          <p:nvPr>
            <p:ph type="sldNum" sz="quarter" idx="12"/>
          </p:nvPr>
        </p:nvSpPr>
        <p:spPr/>
        <p:txBody>
          <a:bodyPr/>
          <a:lstStyle>
            <a:lvl1pPr>
              <a:defRPr/>
            </a:lvl1pPr>
          </a:lstStyle>
          <a:p>
            <a:pPr>
              <a:defRPr/>
            </a:pPr>
            <a:fld id="{CFB080E4-2C61-4D62-86C3-C107B629D425}" type="slidenum">
              <a:rPr lang="cs-CZ"/>
              <a:pPr>
                <a:defRPr/>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3"/>
          <p:cNvSpPr>
            <a:spLocks noGrp="1"/>
          </p:cNvSpPr>
          <p:nvPr>
            <p:ph type="dt" sz="half" idx="10"/>
          </p:nvPr>
        </p:nvSpPr>
        <p:spPr/>
        <p:txBody>
          <a:bodyPr/>
          <a:lstStyle>
            <a:lvl1pPr>
              <a:defRPr/>
            </a:lvl1pPr>
          </a:lstStyle>
          <a:p>
            <a:pPr>
              <a:defRPr/>
            </a:pPr>
            <a:fld id="{D440C789-7034-4A05-8442-EAD94358FEB5}" type="datetimeFigureOut">
              <a:rPr lang="cs-CZ"/>
              <a:pPr>
                <a:defRPr/>
              </a:pPr>
              <a:t>13.6.2013</a:t>
            </a:fld>
            <a:endParaRPr lang="cs-CZ"/>
          </a:p>
        </p:txBody>
      </p:sp>
      <p:sp>
        <p:nvSpPr>
          <p:cNvPr id="4" name="Zástupný symbol pro zápatí 4"/>
          <p:cNvSpPr>
            <a:spLocks noGrp="1"/>
          </p:cNvSpPr>
          <p:nvPr>
            <p:ph type="ftr" sz="quarter" idx="11"/>
          </p:nvPr>
        </p:nvSpPr>
        <p:spPr/>
        <p:txBody>
          <a:bodyPr/>
          <a:lstStyle>
            <a:lvl1pPr>
              <a:defRPr/>
            </a:lvl1pPr>
          </a:lstStyle>
          <a:p>
            <a:pPr>
              <a:defRPr/>
            </a:pPr>
            <a:endParaRPr lang="cs-CZ"/>
          </a:p>
        </p:txBody>
      </p:sp>
      <p:sp>
        <p:nvSpPr>
          <p:cNvPr id="5" name="Zástupný symbol pro číslo snímku 5"/>
          <p:cNvSpPr>
            <a:spLocks noGrp="1"/>
          </p:cNvSpPr>
          <p:nvPr>
            <p:ph type="sldNum" sz="quarter" idx="12"/>
          </p:nvPr>
        </p:nvSpPr>
        <p:spPr/>
        <p:txBody>
          <a:bodyPr/>
          <a:lstStyle>
            <a:lvl1pPr>
              <a:defRPr/>
            </a:lvl1pPr>
          </a:lstStyle>
          <a:p>
            <a:pPr>
              <a:defRPr/>
            </a:pPr>
            <a:fld id="{419DBF8C-EB78-4E05-86EF-6E2301F63B09}" type="slidenum">
              <a:rPr lang="cs-CZ"/>
              <a:pPr>
                <a:defRPr/>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3"/>
          <p:cNvSpPr>
            <a:spLocks noGrp="1"/>
          </p:cNvSpPr>
          <p:nvPr>
            <p:ph type="dt" sz="half" idx="10"/>
          </p:nvPr>
        </p:nvSpPr>
        <p:spPr/>
        <p:txBody>
          <a:bodyPr/>
          <a:lstStyle>
            <a:lvl1pPr>
              <a:defRPr/>
            </a:lvl1pPr>
          </a:lstStyle>
          <a:p>
            <a:pPr>
              <a:defRPr/>
            </a:pPr>
            <a:fld id="{4F9BBD45-BF33-49A4-A45C-F7D87EA92018}" type="datetimeFigureOut">
              <a:rPr lang="cs-CZ"/>
              <a:pPr>
                <a:defRPr/>
              </a:pPr>
              <a:t>13.6.2013</a:t>
            </a:fld>
            <a:endParaRPr lang="cs-CZ"/>
          </a:p>
        </p:txBody>
      </p:sp>
      <p:sp>
        <p:nvSpPr>
          <p:cNvPr id="3" name="Zástupný symbol pro zápatí 4"/>
          <p:cNvSpPr>
            <a:spLocks noGrp="1"/>
          </p:cNvSpPr>
          <p:nvPr>
            <p:ph type="ftr" sz="quarter" idx="11"/>
          </p:nvPr>
        </p:nvSpPr>
        <p:spPr/>
        <p:txBody>
          <a:bodyPr/>
          <a:lstStyle>
            <a:lvl1pPr>
              <a:defRPr/>
            </a:lvl1pPr>
          </a:lstStyle>
          <a:p>
            <a:pPr>
              <a:defRPr/>
            </a:pPr>
            <a:endParaRPr lang="cs-CZ"/>
          </a:p>
        </p:txBody>
      </p:sp>
      <p:sp>
        <p:nvSpPr>
          <p:cNvPr id="4" name="Zástupný symbol pro číslo snímku 5"/>
          <p:cNvSpPr>
            <a:spLocks noGrp="1"/>
          </p:cNvSpPr>
          <p:nvPr>
            <p:ph type="sldNum" sz="quarter" idx="12"/>
          </p:nvPr>
        </p:nvSpPr>
        <p:spPr/>
        <p:txBody>
          <a:bodyPr/>
          <a:lstStyle>
            <a:lvl1pPr>
              <a:defRPr/>
            </a:lvl1pPr>
          </a:lstStyle>
          <a:p>
            <a:pPr>
              <a:defRPr/>
            </a:pPr>
            <a:fld id="{839A71B4-E0D9-4CC7-945F-CDC0B925CB17}" type="slidenum">
              <a:rPr lang="cs-CZ"/>
              <a:pPr>
                <a:defRPr/>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78675445-F323-4820-80D9-EF034FCC2926}" type="datetimeFigureOut">
              <a:rPr lang="cs-CZ"/>
              <a:pPr>
                <a:defRPr/>
              </a:pPr>
              <a:t>13.6.2013</a:t>
            </a:fld>
            <a:endParaRPr lang="cs-CZ"/>
          </a:p>
        </p:txBody>
      </p:sp>
      <p:sp>
        <p:nvSpPr>
          <p:cNvPr id="6" name="Zástupný symbol pro zápatí 4"/>
          <p:cNvSpPr>
            <a:spLocks noGrp="1"/>
          </p:cNvSpPr>
          <p:nvPr>
            <p:ph type="ftr" sz="quarter" idx="11"/>
          </p:nvPr>
        </p:nvSpPr>
        <p:spPr/>
        <p:txBody>
          <a:bodyPr/>
          <a:lstStyle>
            <a:lvl1pPr>
              <a:defRPr/>
            </a:lvl1pPr>
          </a:lstStyle>
          <a:p>
            <a:pPr>
              <a:defRPr/>
            </a:pPr>
            <a:endParaRPr lang="cs-CZ"/>
          </a:p>
        </p:txBody>
      </p:sp>
      <p:sp>
        <p:nvSpPr>
          <p:cNvPr id="7" name="Zástupný symbol pro číslo snímku 5"/>
          <p:cNvSpPr>
            <a:spLocks noGrp="1"/>
          </p:cNvSpPr>
          <p:nvPr>
            <p:ph type="sldNum" sz="quarter" idx="12"/>
          </p:nvPr>
        </p:nvSpPr>
        <p:spPr/>
        <p:txBody>
          <a:bodyPr/>
          <a:lstStyle>
            <a:lvl1pPr>
              <a:defRPr/>
            </a:lvl1pPr>
          </a:lstStyle>
          <a:p>
            <a:pPr>
              <a:defRPr/>
            </a:pPr>
            <a:fld id="{236B609B-44FF-43F3-8AAE-06B285E61AEE}" type="slidenum">
              <a:rPr lang="cs-CZ"/>
              <a:pPr>
                <a:defRPr/>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8AEDC304-59B2-4C76-8682-9CDD5382EF23}" type="datetimeFigureOut">
              <a:rPr lang="cs-CZ"/>
              <a:pPr>
                <a:defRPr/>
              </a:pPr>
              <a:t>13.6.2013</a:t>
            </a:fld>
            <a:endParaRPr lang="cs-CZ"/>
          </a:p>
        </p:txBody>
      </p:sp>
      <p:sp>
        <p:nvSpPr>
          <p:cNvPr id="6" name="Zástupný symbol pro zápatí 4"/>
          <p:cNvSpPr>
            <a:spLocks noGrp="1"/>
          </p:cNvSpPr>
          <p:nvPr>
            <p:ph type="ftr" sz="quarter" idx="11"/>
          </p:nvPr>
        </p:nvSpPr>
        <p:spPr/>
        <p:txBody>
          <a:bodyPr/>
          <a:lstStyle>
            <a:lvl1pPr>
              <a:defRPr/>
            </a:lvl1pPr>
          </a:lstStyle>
          <a:p>
            <a:pPr>
              <a:defRPr/>
            </a:pPr>
            <a:endParaRPr lang="cs-CZ"/>
          </a:p>
        </p:txBody>
      </p:sp>
      <p:sp>
        <p:nvSpPr>
          <p:cNvPr id="7" name="Zástupný symbol pro číslo snímku 5"/>
          <p:cNvSpPr>
            <a:spLocks noGrp="1"/>
          </p:cNvSpPr>
          <p:nvPr>
            <p:ph type="sldNum" sz="quarter" idx="12"/>
          </p:nvPr>
        </p:nvSpPr>
        <p:spPr/>
        <p:txBody>
          <a:bodyPr/>
          <a:lstStyle>
            <a:lvl1pPr>
              <a:defRPr/>
            </a:lvl1pPr>
          </a:lstStyle>
          <a:p>
            <a:pPr>
              <a:defRPr/>
            </a:pPr>
            <a:fld id="{B34D1C27-5C6E-4D86-BBF0-E87CB787AABE}" type="slidenum">
              <a:rPr lang="cs-CZ"/>
              <a:pPr>
                <a:defRPr/>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32B5FFFE-F7C2-4D9E-840F-6BCD23955DE4}" type="datetimeFigureOut">
              <a:rPr lang="cs-CZ"/>
              <a:pPr>
                <a:defRPr/>
              </a:pPr>
              <a:t>13.6.2013</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3617372F-9C75-458F-8D33-F5691130D033}" type="slidenum">
              <a:rPr lang="cs-CZ"/>
              <a:pPr>
                <a:defRPr/>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8CA25C7A-E92F-4576-B67E-17F362FD18E5}" type="datetimeFigureOut">
              <a:rPr lang="cs-CZ"/>
              <a:pPr>
                <a:defRPr/>
              </a:pPr>
              <a:t>13.6.2013</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CC08998E-8458-4E16-B11E-45C3BC54F309}" type="slidenum">
              <a:rPr lang="cs-CZ"/>
              <a:pPr>
                <a:defRPr/>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Zástupný symbol pro nadpis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cs-CZ" smtClean="0"/>
              <a:t>Klepnutím lze upravit styl předlohy nadpisů.</a:t>
            </a:r>
          </a:p>
        </p:txBody>
      </p:sp>
      <p:sp>
        <p:nvSpPr>
          <p:cNvPr id="1027" name="Zástupný symbol pro text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411B9704-A607-41E0-9368-6553637AB22B}" type="datetimeFigureOut">
              <a:rPr lang="cs-CZ"/>
              <a:pPr>
                <a:defRPr/>
              </a:pPr>
              <a:t>13.6.2013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AB10D244-A92E-4F65-8630-9E32758E83BE}"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2"/>
          <p:cNvGraphicFramePr>
            <a:graphicFrameLocks noGrp="1"/>
          </p:cNvGraphicFramePr>
          <p:nvPr/>
        </p:nvGraphicFramePr>
        <p:xfrm>
          <a:off x="611188" y="1628775"/>
          <a:ext cx="7740650" cy="4903790"/>
        </p:xfrm>
        <a:graphic>
          <a:graphicData uri="http://schemas.openxmlformats.org/drawingml/2006/table">
            <a:tbl>
              <a:tblPr/>
              <a:tblGrid>
                <a:gridCol w="3040062"/>
                <a:gridCol w="4700588"/>
              </a:tblGrid>
              <a:tr h="2889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N</a:t>
                      </a:r>
                      <a:r>
                        <a:rPr kumimoji="0" lang="cs-CZ" sz="11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á</a:t>
                      </a:r>
                      <a:r>
                        <a:rPr kumimoji="0" lang="cs-CZ" sz="11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zev </a:t>
                      </a:r>
                      <a:r>
                        <a:rPr kumimoji="0" lang="cs-CZ" sz="11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š</a:t>
                      </a:r>
                      <a:r>
                        <a:rPr kumimoji="0" lang="cs-CZ" sz="11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koly</a:t>
                      </a:r>
                      <a:endParaRPr kumimoji="0" lang="cs-CZ" sz="1800" b="0" i="0" u="none" strike="noStrike" cap="none" normalizeH="0" baseline="0" smtClean="0">
                        <a:ln>
                          <a:noFill/>
                        </a:ln>
                        <a:solidFill>
                          <a:schemeClr val="tx1"/>
                        </a:solidFill>
                        <a:effectLst/>
                        <a:latin typeface="Calibri" pitchFamily="34" charset="0"/>
                        <a:ea typeface="Calibri" pitchFamily="34" charset="0"/>
                        <a:cs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Z</a:t>
                      </a:r>
                      <a:r>
                        <a:rPr kumimoji="0" lang="cs-CZ"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á</a:t>
                      </a:r>
                      <a:r>
                        <a:rPr kumimoji="0" lang="cs-CZ"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kladn</a:t>
                      </a:r>
                      <a:r>
                        <a:rPr kumimoji="0" lang="cs-CZ"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í</a:t>
                      </a:r>
                      <a:r>
                        <a:rPr kumimoji="0" lang="cs-CZ"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r>
                        <a:rPr kumimoji="0" lang="cs-CZ"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š</a:t>
                      </a:r>
                      <a:r>
                        <a:rPr kumimoji="0" lang="cs-CZ"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kola a Mateřsk</a:t>
                      </a:r>
                      <a:r>
                        <a:rPr kumimoji="0" lang="cs-CZ"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á</a:t>
                      </a:r>
                      <a:r>
                        <a:rPr kumimoji="0" lang="cs-CZ"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r>
                        <a:rPr kumimoji="0" lang="cs-CZ"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š</a:t>
                      </a:r>
                      <a:r>
                        <a:rPr kumimoji="0" lang="cs-CZ"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kola Ploskovice, p.o., okres Litoměřice</a:t>
                      </a:r>
                      <a:endParaRPr kumimoji="0" lang="cs-CZ" sz="1800" b="0" i="0" u="none" strike="noStrike" cap="none" normalizeH="0" baseline="0" smtClean="0">
                        <a:ln>
                          <a:noFill/>
                        </a:ln>
                        <a:solidFill>
                          <a:schemeClr val="tx1"/>
                        </a:solidFill>
                        <a:effectLst/>
                        <a:latin typeface="Calibri" pitchFamily="34" charset="0"/>
                        <a:ea typeface="Calibri" pitchFamily="34" charset="0"/>
                        <a:cs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73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Č</a:t>
                      </a:r>
                      <a:r>
                        <a:rPr kumimoji="0" lang="cs-CZ" sz="11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í</a:t>
                      </a:r>
                      <a:r>
                        <a:rPr kumimoji="0" lang="cs-CZ" sz="11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slo projektu</a:t>
                      </a:r>
                      <a:endParaRPr kumimoji="0" lang="cs-CZ" sz="1800" b="0" i="0" u="none" strike="noStrike" cap="none" normalizeH="0" baseline="0" smtClean="0">
                        <a:ln>
                          <a:noFill/>
                        </a:ln>
                        <a:solidFill>
                          <a:schemeClr val="tx1"/>
                        </a:solidFill>
                        <a:effectLst/>
                        <a:latin typeface="Calibri" pitchFamily="34" charset="0"/>
                        <a:ea typeface="Calibri" pitchFamily="34" charset="0"/>
                        <a:cs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100" b="0" i="0" u="none" strike="noStrike" cap="none" normalizeH="0" baseline="0" smtClean="0">
                          <a:ln>
                            <a:noFill/>
                          </a:ln>
                          <a:solidFill>
                            <a:schemeClr val="tx1"/>
                          </a:solidFill>
                          <a:effectLst/>
                          <a:latin typeface="Times New Roman" pitchFamily="18" charset="0"/>
                          <a:ea typeface="Calibri" pitchFamily="34" charset="0"/>
                          <a:cs typeface="Times New Roman,Bold"/>
                        </a:rPr>
                        <a:t>CZ.1.07/1.4.00/21.1113 </a:t>
                      </a:r>
                      <a:endParaRPr kumimoji="0" lang="cs-CZ" sz="1800" b="0" i="0" u="none" strike="noStrike" cap="none" normalizeH="0" baseline="0" smtClean="0">
                        <a:ln>
                          <a:noFill/>
                        </a:ln>
                        <a:solidFill>
                          <a:schemeClr val="tx1"/>
                        </a:solidFill>
                        <a:effectLst/>
                        <a:latin typeface="Calibri" pitchFamily="34" charset="0"/>
                        <a:ea typeface="Calibri" pitchFamily="34" charset="0"/>
                        <a:cs typeface="Times New Roman,Bold"/>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89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N</a:t>
                      </a:r>
                      <a:r>
                        <a:rPr kumimoji="0" lang="cs-CZ" sz="11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á</a:t>
                      </a:r>
                      <a:r>
                        <a:rPr kumimoji="0" lang="cs-CZ" sz="11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zev projektu</a:t>
                      </a:r>
                      <a:endParaRPr kumimoji="0" lang="cs-CZ" sz="1800" b="0" i="0" u="none" strike="noStrike" cap="none" normalizeH="0" baseline="0" smtClean="0">
                        <a:ln>
                          <a:noFill/>
                        </a:ln>
                        <a:solidFill>
                          <a:schemeClr val="tx1"/>
                        </a:solidFill>
                        <a:effectLst/>
                        <a:latin typeface="Calibri" pitchFamily="34" charset="0"/>
                        <a:ea typeface="Calibri" pitchFamily="34" charset="0"/>
                        <a:cs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100" b="0" i="0" u="none" strike="noStrike" cap="none" normalizeH="0" baseline="0" smtClean="0">
                          <a:ln>
                            <a:noFill/>
                          </a:ln>
                          <a:solidFill>
                            <a:schemeClr val="tx1"/>
                          </a:solidFill>
                          <a:effectLst/>
                          <a:latin typeface="Calibri" pitchFamily="34" charset="0"/>
                          <a:ea typeface="Calibri" pitchFamily="34" charset="0"/>
                          <a:cs typeface="Times New Roman,Bold"/>
                        </a:rPr>
                        <a:t>„</a:t>
                      </a:r>
                      <a:r>
                        <a:rPr kumimoji="0" lang="cs-CZ" sz="1100" b="0" i="0" u="none" strike="noStrike" cap="none" normalizeH="0" baseline="0" smtClean="0">
                          <a:ln>
                            <a:noFill/>
                          </a:ln>
                          <a:solidFill>
                            <a:schemeClr val="tx1"/>
                          </a:solidFill>
                          <a:effectLst/>
                          <a:latin typeface="Times New Roman" pitchFamily="18" charset="0"/>
                          <a:ea typeface="Calibri" pitchFamily="34" charset="0"/>
                          <a:cs typeface="Times New Roman,Bold"/>
                        </a:rPr>
                        <a:t>Zlep</a:t>
                      </a:r>
                      <a:r>
                        <a:rPr kumimoji="0" lang="cs-CZ" sz="1100" b="0" i="0" u="none" strike="noStrike" cap="none" normalizeH="0" baseline="0" smtClean="0">
                          <a:ln>
                            <a:noFill/>
                          </a:ln>
                          <a:solidFill>
                            <a:schemeClr val="tx1"/>
                          </a:solidFill>
                          <a:effectLst/>
                          <a:latin typeface="Calibri" pitchFamily="34" charset="0"/>
                          <a:ea typeface="Calibri" pitchFamily="34" charset="0"/>
                          <a:cs typeface="Times New Roman,Bold"/>
                        </a:rPr>
                        <a:t>š</a:t>
                      </a:r>
                      <a:r>
                        <a:rPr kumimoji="0" lang="cs-CZ" sz="1100" b="0" i="0" u="none" strike="noStrike" cap="none" normalizeH="0" baseline="0" smtClean="0">
                          <a:ln>
                            <a:noFill/>
                          </a:ln>
                          <a:solidFill>
                            <a:schemeClr val="tx1"/>
                          </a:solidFill>
                          <a:effectLst/>
                          <a:latin typeface="Times New Roman" pitchFamily="18" charset="0"/>
                          <a:ea typeface="Calibri" pitchFamily="34" charset="0"/>
                          <a:cs typeface="Times New Roman,Bold"/>
                        </a:rPr>
                        <a:t>en</a:t>
                      </a:r>
                      <a:r>
                        <a:rPr kumimoji="0" lang="cs-CZ" sz="1100" b="0" i="0" u="none" strike="noStrike" cap="none" normalizeH="0" baseline="0" smtClean="0">
                          <a:ln>
                            <a:noFill/>
                          </a:ln>
                          <a:solidFill>
                            <a:schemeClr val="tx1"/>
                          </a:solidFill>
                          <a:effectLst/>
                          <a:latin typeface="Calibri" pitchFamily="34" charset="0"/>
                          <a:ea typeface="Calibri" pitchFamily="34" charset="0"/>
                          <a:cs typeface="Times New Roman,Bold"/>
                        </a:rPr>
                        <a:t>í</a:t>
                      </a:r>
                      <a:r>
                        <a:rPr kumimoji="0" lang="cs-CZ" sz="1100" b="0" i="0" u="none" strike="noStrike" cap="none" normalizeH="0" baseline="0" smtClean="0">
                          <a:ln>
                            <a:noFill/>
                          </a:ln>
                          <a:solidFill>
                            <a:schemeClr val="tx1"/>
                          </a:solidFill>
                          <a:effectLst/>
                          <a:latin typeface="Times New Roman" pitchFamily="18" charset="0"/>
                          <a:ea typeface="Calibri" pitchFamily="34" charset="0"/>
                          <a:cs typeface="Times New Roman,Bold"/>
                        </a:rPr>
                        <a:t> kvality vzděl</a:t>
                      </a:r>
                      <a:r>
                        <a:rPr kumimoji="0" lang="cs-CZ" sz="1100" b="0" i="0" u="none" strike="noStrike" cap="none" normalizeH="0" baseline="0" smtClean="0">
                          <a:ln>
                            <a:noFill/>
                          </a:ln>
                          <a:solidFill>
                            <a:schemeClr val="tx1"/>
                          </a:solidFill>
                          <a:effectLst/>
                          <a:latin typeface="Calibri" pitchFamily="34" charset="0"/>
                          <a:ea typeface="Calibri" pitchFamily="34" charset="0"/>
                          <a:cs typeface="Times New Roman,Bold"/>
                        </a:rPr>
                        <a:t>á</a:t>
                      </a:r>
                      <a:r>
                        <a:rPr kumimoji="0" lang="cs-CZ" sz="1100" b="0" i="0" u="none" strike="noStrike" cap="none" normalizeH="0" baseline="0" smtClean="0">
                          <a:ln>
                            <a:noFill/>
                          </a:ln>
                          <a:solidFill>
                            <a:schemeClr val="tx1"/>
                          </a:solidFill>
                          <a:effectLst/>
                          <a:latin typeface="Times New Roman" pitchFamily="18" charset="0"/>
                          <a:ea typeface="Calibri" pitchFamily="34" charset="0"/>
                          <a:cs typeface="Times New Roman,Bold"/>
                        </a:rPr>
                        <a:t>v</a:t>
                      </a:r>
                      <a:r>
                        <a:rPr kumimoji="0" lang="cs-CZ" sz="1100" b="0" i="0" u="none" strike="noStrike" cap="none" normalizeH="0" baseline="0" smtClean="0">
                          <a:ln>
                            <a:noFill/>
                          </a:ln>
                          <a:solidFill>
                            <a:schemeClr val="tx1"/>
                          </a:solidFill>
                          <a:effectLst/>
                          <a:latin typeface="Calibri" pitchFamily="34" charset="0"/>
                          <a:ea typeface="Calibri" pitchFamily="34" charset="0"/>
                          <a:cs typeface="Times New Roman,Bold"/>
                        </a:rPr>
                        <a:t>á</a:t>
                      </a:r>
                      <a:r>
                        <a:rPr kumimoji="0" lang="cs-CZ" sz="1100" b="0" i="0" u="none" strike="noStrike" cap="none" normalizeH="0" baseline="0" smtClean="0">
                          <a:ln>
                            <a:noFill/>
                          </a:ln>
                          <a:solidFill>
                            <a:schemeClr val="tx1"/>
                          </a:solidFill>
                          <a:effectLst/>
                          <a:latin typeface="Times New Roman" pitchFamily="18" charset="0"/>
                          <a:ea typeface="Calibri" pitchFamily="34" charset="0"/>
                          <a:cs typeface="Times New Roman,Bold"/>
                        </a:rPr>
                        <a:t>n</a:t>
                      </a:r>
                      <a:r>
                        <a:rPr kumimoji="0" lang="cs-CZ" sz="1100" b="0" i="0" u="none" strike="noStrike" cap="none" normalizeH="0" baseline="0" smtClean="0">
                          <a:ln>
                            <a:noFill/>
                          </a:ln>
                          <a:solidFill>
                            <a:schemeClr val="tx1"/>
                          </a:solidFill>
                          <a:effectLst/>
                          <a:latin typeface="Calibri" pitchFamily="34" charset="0"/>
                          <a:ea typeface="Calibri" pitchFamily="34" charset="0"/>
                          <a:cs typeface="Times New Roman,Bold"/>
                        </a:rPr>
                        <a:t>í</a:t>
                      </a:r>
                      <a:r>
                        <a:rPr kumimoji="0" lang="cs-CZ" sz="1100" b="0" i="0" u="none" strike="noStrike" cap="none" normalizeH="0" baseline="0" smtClean="0">
                          <a:ln>
                            <a:noFill/>
                          </a:ln>
                          <a:solidFill>
                            <a:schemeClr val="tx1"/>
                          </a:solidFill>
                          <a:effectLst/>
                          <a:latin typeface="Times New Roman" pitchFamily="18" charset="0"/>
                          <a:ea typeface="Calibri" pitchFamily="34" charset="0"/>
                          <a:cs typeface="Times New Roman,Bold"/>
                        </a:rPr>
                        <a:t> na Z</a:t>
                      </a:r>
                      <a:r>
                        <a:rPr kumimoji="0" lang="cs-CZ" sz="1100" b="0" i="0" u="none" strike="noStrike" cap="none" normalizeH="0" baseline="0" smtClean="0">
                          <a:ln>
                            <a:noFill/>
                          </a:ln>
                          <a:solidFill>
                            <a:schemeClr val="tx1"/>
                          </a:solidFill>
                          <a:effectLst/>
                          <a:latin typeface="Calibri" pitchFamily="34" charset="0"/>
                          <a:ea typeface="Calibri" pitchFamily="34" charset="0"/>
                          <a:cs typeface="Times New Roman,Bold"/>
                        </a:rPr>
                        <a:t>Š</a:t>
                      </a:r>
                      <a:r>
                        <a:rPr kumimoji="0" lang="cs-CZ" sz="1100" b="0" i="0" u="none" strike="noStrike" cap="none" normalizeH="0" baseline="0" smtClean="0">
                          <a:ln>
                            <a:noFill/>
                          </a:ln>
                          <a:solidFill>
                            <a:schemeClr val="tx1"/>
                          </a:solidFill>
                          <a:effectLst/>
                          <a:latin typeface="Times New Roman" pitchFamily="18" charset="0"/>
                          <a:ea typeface="Calibri" pitchFamily="34" charset="0"/>
                          <a:cs typeface="Times New Roman,Bold"/>
                        </a:rPr>
                        <a:t> a M</a:t>
                      </a:r>
                      <a:r>
                        <a:rPr kumimoji="0" lang="cs-CZ" sz="1100" b="0" i="0" u="none" strike="noStrike" cap="none" normalizeH="0" baseline="0" smtClean="0">
                          <a:ln>
                            <a:noFill/>
                          </a:ln>
                          <a:solidFill>
                            <a:schemeClr val="tx1"/>
                          </a:solidFill>
                          <a:effectLst/>
                          <a:latin typeface="Calibri" pitchFamily="34" charset="0"/>
                          <a:ea typeface="Calibri" pitchFamily="34" charset="0"/>
                          <a:cs typeface="Times New Roman,Bold"/>
                        </a:rPr>
                        <a:t>Š</a:t>
                      </a:r>
                      <a:r>
                        <a:rPr kumimoji="0" lang="cs-CZ" sz="1100" b="0" i="0" u="none" strike="noStrike" cap="none" normalizeH="0" baseline="0" smtClean="0">
                          <a:ln>
                            <a:noFill/>
                          </a:ln>
                          <a:solidFill>
                            <a:schemeClr val="tx1"/>
                          </a:solidFill>
                          <a:effectLst/>
                          <a:latin typeface="Times New Roman" pitchFamily="18" charset="0"/>
                          <a:ea typeface="Calibri" pitchFamily="34" charset="0"/>
                          <a:cs typeface="Times New Roman,Bold"/>
                        </a:rPr>
                        <a:t> Ploskovice </a:t>
                      </a:r>
                      <a:r>
                        <a:rPr kumimoji="0" lang="cs-CZ" sz="1100" b="0" i="0" u="none" strike="noStrike" cap="none" normalizeH="0" baseline="0" smtClean="0">
                          <a:ln>
                            <a:noFill/>
                          </a:ln>
                          <a:solidFill>
                            <a:schemeClr val="tx1"/>
                          </a:solidFill>
                          <a:effectLst/>
                          <a:latin typeface="Calibri" pitchFamily="34" charset="0"/>
                          <a:ea typeface="Calibri" pitchFamily="34" charset="0"/>
                          <a:cs typeface="Times New Roman,Bold"/>
                        </a:rPr>
                        <a:t>“</a:t>
                      </a:r>
                      <a:endParaRPr kumimoji="0" lang="cs-CZ" sz="1800" b="0" i="0" u="none" strike="noStrike" cap="none" normalizeH="0" baseline="0" smtClean="0">
                        <a:ln>
                          <a:noFill/>
                        </a:ln>
                        <a:solidFill>
                          <a:schemeClr val="tx1"/>
                        </a:solidFill>
                        <a:effectLst/>
                        <a:latin typeface="Calibri" pitchFamily="34" charset="0"/>
                        <a:ea typeface="Calibri" pitchFamily="34" charset="0"/>
                        <a:cs typeface="Times New Roman,Bold"/>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89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Č</a:t>
                      </a:r>
                      <a:r>
                        <a:rPr kumimoji="0" lang="cs-CZ" sz="11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í</a:t>
                      </a:r>
                      <a:r>
                        <a:rPr kumimoji="0" lang="cs-CZ" sz="11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slo a n</a:t>
                      </a:r>
                      <a:r>
                        <a:rPr kumimoji="0" lang="cs-CZ" sz="11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á</a:t>
                      </a:r>
                      <a:r>
                        <a:rPr kumimoji="0" lang="cs-CZ" sz="11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zev </a:t>
                      </a:r>
                      <a:r>
                        <a:rPr kumimoji="0" lang="cs-CZ" sz="11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š</a:t>
                      </a:r>
                      <a:r>
                        <a:rPr kumimoji="0" lang="cs-CZ" sz="11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ablony kl</a:t>
                      </a:r>
                      <a:r>
                        <a:rPr kumimoji="0" lang="cs-CZ" sz="11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í</a:t>
                      </a:r>
                      <a:r>
                        <a:rPr kumimoji="0" lang="cs-CZ" sz="11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čov</a:t>
                      </a:r>
                      <a:r>
                        <a:rPr kumimoji="0" lang="cs-CZ" sz="11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é</a:t>
                      </a:r>
                      <a:r>
                        <a:rPr kumimoji="0" lang="cs-CZ" sz="11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aktivity </a:t>
                      </a:r>
                      <a:endParaRPr kumimoji="0" lang="cs-CZ" sz="1800" b="0" i="0" u="none" strike="noStrike" cap="none" normalizeH="0" baseline="0" smtClean="0">
                        <a:ln>
                          <a:noFill/>
                        </a:ln>
                        <a:solidFill>
                          <a:schemeClr val="tx1"/>
                        </a:solidFill>
                        <a:effectLst/>
                        <a:latin typeface="Calibri" pitchFamily="34" charset="0"/>
                        <a:ea typeface="Calibri" pitchFamily="34" charset="0"/>
                        <a:cs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100" b="0" i="1"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III/2 - Inovace a zkvalitněn</a:t>
                      </a:r>
                      <a:r>
                        <a:rPr kumimoji="0" lang="cs-CZ" sz="1100" b="0" i="1" u="none" strike="noStrike" cap="none" normalizeH="0" baseline="0" smtClean="0">
                          <a:ln>
                            <a:noFill/>
                          </a:ln>
                          <a:solidFill>
                            <a:schemeClr val="tx1"/>
                          </a:solidFill>
                          <a:effectLst/>
                          <a:latin typeface="Calibri" pitchFamily="34" charset="0"/>
                          <a:ea typeface="Calibri" pitchFamily="34" charset="0"/>
                          <a:cs typeface="Times New Roman" pitchFamily="18" charset="0"/>
                        </a:rPr>
                        <a:t>í</a:t>
                      </a:r>
                      <a:r>
                        <a:rPr kumimoji="0" lang="cs-CZ" sz="1100" b="0" i="1"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výuky prostřednictv</a:t>
                      </a:r>
                      <a:r>
                        <a:rPr kumimoji="0" lang="cs-CZ" sz="1100" b="0" i="1" u="none" strike="noStrike" cap="none" normalizeH="0" baseline="0" smtClean="0">
                          <a:ln>
                            <a:noFill/>
                          </a:ln>
                          <a:solidFill>
                            <a:schemeClr val="tx1"/>
                          </a:solidFill>
                          <a:effectLst/>
                          <a:latin typeface="Calibri" pitchFamily="34" charset="0"/>
                          <a:ea typeface="Calibri" pitchFamily="34" charset="0"/>
                          <a:cs typeface="Times New Roman" pitchFamily="18" charset="0"/>
                        </a:rPr>
                        <a:t>í</a:t>
                      </a:r>
                      <a:r>
                        <a:rPr kumimoji="0" lang="cs-CZ" sz="1100" b="0" i="1"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m ICT </a:t>
                      </a:r>
                      <a:endParaRPr kumimoji="0" lang="cs-CZ" sz="1800" b="0" i="0" u="none" strike="noStrike" cap="none" normalizeH="0" baseline="0" smtClean="0">
                        <a:ln>
                          <a:noFill/>
                        </a:ln>
                        <a:solidFill>
                          <a:schemeClr val="tx1"/>
                        </a:solidFill>
                        <a:effectLst/>
                        <a:latin typeface="Calibri" pitchFamily="34" charset="0"/>
                        <a:ea typeface="Calibri" pitchFamily="34" charset="0"/>
                        <a:cs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62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N</a:t>
                      </a:r>
                      <a:r>
                        <a:rPr kumimoji="0" lang="cs-CZ" sz="11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á</a:t>
                      </a:r>
                      <a:r>
                        <a:rPr kumimoji="0" lang="cs-CZ" sz="11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zev ověřovan</a:t>
                      </a:r>
                      <a:r>
                        <a:rPr kumimoji="0" lang="cs-CZ" sz="11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é</a:t>
                      </a:r>
                      <a:r>
                        <a:rPr kumimoji="0" lang="cs-CZ" sz="11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ho materi</a:t>
                      </a:r>
                      <a:r>
                        <a:rPr kumimoji="0" lang="cs-CZ" sz="11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á</a:t>
                      </a:r>
                      <a:r>
                        <a:rPr kumimoji="0" lang="cs-CZ" sz="11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lu</a:t>
                      </a:r>
                      <a:endParaRPr kumimoji="0" lang="cs-CZ" sz="1800" b="0" i="0" u="none" strike="noStrike" cap="none" normalizeH="0" baseline="0" smtClean="0">
                        <a:ln>
                          <a:noFill/>
                        </a:ln>
                        <a:solidFill>
                          <a:schemeClr val="tx1"/>
                        </a:solidFill>
                        <a:effectLst/>
                        <a:latin typeface="Calibri" pitchFamily="34" charset="0"/>
                        <a:ea typeface="Calibri" pitchFamily="34" charset="0"/>
                        <a:cs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cs-CZ" sz="1400" b="0" i="0" u="none" strike="noStrike" cap="none" normalizeH="0" baseline="0" smtClean="0">
                          <a:ln>
                            <a:noFill/>
                          </a:ln>
                          <a:solidFill>
                            <a:schemeClr val="tx1"/>
                          </a:solidFill>
                          <a:effectLst/>
                          <a:latin typeface="Calibri" pitchFamily="34" charset="0"/>
                        </a:rPr>
                        <a:t>První roky po vystěhování na Volyň</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78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rgbClr val="000000"/>
                          </a:solidFill>
                          <a:effectLst/>
                          <a:latin typeface="Times New Roman" pitchFamily="18" charset="0"/>
                          <a:cs typeface="Times New Roman" pitchFamily="18" charset="0"/>
                        </a:rPr>
                        <a:t>Jm</a:t>
                      </a:r>
                      <a:r>
                        <a:rPr kumimoji="0" lang="cs-CZ" sz="1100" b="1" i="0" u="none" strike="noStrike" cap="none" normalizeH="0" baseline="0" smtClean="0">
                          <a:ln>
                            <a:noFill/>
                          </a:ln>
                          <a:solidFill>
                            <a:srgbClr val="000000"/>
                          </a:solidFill>
                          <a:effectLst/>
                          <a:latin typeface="Calibri" pitchFamily="34" charset="0"/>
                          <a:cs typeface="Times New Roman" pitchFamily="18" charset="0"/>
                        </a:rPr>
                        <a:t>é</a:t>
                      </a:r>
                      <a:r>
                        <a:rPr kumimoji="0" lang="cs-CZ" sz="1100" b="1" i="0" u="none" strike="noStrike" cap="none" normalizeH="0" baseline="0" smtClean="0">
                          <a:ln>
                            <a:noFill/>
                          </a:ln>
                          <a:solidFill>
                            <a:srgbClr val="000000"/>
                          </a:solidFill>
                          <a:effectLst/>
                          <a:latin typeface="Times New Roman" pitchFamily="18" charset="0"/>
                          <a:cs typeface="Times New Roman" pitchFamily="18" charset="0"/>
                        </a:rPr>
                        <a:t>no autora výukov</a:t>
                      </a:r>
                      <a:r>
                        <a:rPr kumimoji="0" lang="cs-CZ" sz="1100" b="1" i="0" u="none" strike="noStrike" cap="none" normalizeH="0" baseline="0" smtClean="0">
                          <a:ln>
                            <a:noFill/>
                          </a:ln>
                          <a:solidFill>
                            <a:srgbClr val="000000"/>
                          </a:solidFill>
                          <a:effectLst/>
                          <a:latin typeface="Calibri" pitchFamily="34" charset="0"/>
                          <a:cs typeface="Times New Roman" pitchFamily="18" charset="0"/>
                        </a:rPr>
                        <a:t>é</a:t>
                      </a:r>
                      <a:r>
                        <a:rPr kumimoji="0" lang="cs-CZ" sz="1100" b="1" i="0" u="none" strike="noStrike" cap="none" normalizeH="0" baseline="0" smtClean="0">
                          <a:ln>
                            <a:noFill/>
                          </a:ln>
                          <a:solidFill>
                            <a:srgbClr val="000000"/>
                          </a:solidFill>
                          <a:effectLst/>
                          <a:latin typeface="Times New Roman" pitchFamily="18" charset="0"/>
                          <a:cs typeface="Times New Roman" pitchFamily="18" charset="0"/>
                        </a:rPr>
                        <a:t>ho materi</a:t>
                      </a:r>
                      <a:r>
                        <a:rPr kumimoji="0" lang="cs-CZ" sz="1100" b="1" i="0" u="none" strike="noStrike" cap="none" normalizeH="0" baseline="0" smtClean="0">
                          <a:ln>
                            <a:noFill/>
                          </a:ln>
                          <a:solidFill>
                            <a:srgbClr val="000000"/>
                          </a:solidFill>
                          <a:effectLst/>
                          <a:latin typeface="Calibri" pitchFamily="34" charset="0"/>
                          <a:cs typeface="Times New Roman" pitchFamily="18" charset="0"/>
                        </a:rPr>
                        <a:t>á</a:t>
                      </a:r>
                      <a:r>
                        <a:rPr kumimoji="0" lang="cs-CZ" sz="1100" b="1" i="0" u="none" strike="noStrike" cap="none" normalizeH="0" baseline="0" smtClean="0">
                          <a:ln>
                            <a:noFill/>
                          </a:ln>
                          <a:solidFill>
                            <a:srgbClr val="000000"/>
                          </a:solidFill>
                          <a:effectLst/>
                          <a:latin typeface="Times New Roman" pitchFamily="18" charset="0"/>
                          <a:cs typeface="Times New Roman" pitchFamily="18" charset="0"/>
                        </a:rPr>
                        <a:t>lu :</a:t>
                      </a:r>
                      <a:endParaRPr kumimoji="0" lang="cs-CZ" sz="1800" b="0" i="0" u="none" strike="noStrike" cap="none" normalizeH="0" baseline="0" smtClean="0">
                        <a:ln>
                          <a:noFill/>
                        </a:ln>
                        <a:solidFill>
                          <a:schemeClr val="tx1"/>
                        </a:solidFill>
                        <a:effectLst/>
                        <a:latin typeface="Calibri"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cs-CZ" sz="1400" b="0" i="0" u="none" strike="noStrike" cap="none" normalizeH="0" baseline="0" smtClean="0">
                          <a:ln>
                            <a:noFill/>
                          </a:ln>
                          <a:solidFill>
                            <a:schemeClr val="tx1"/>
                          </a:solidFill>
                          <a:effectLst/>
                          <a:latin typeface="Calibri" pitchFamily="34" charset="0"/>
                        </a:rPr>
                        <a:t>Mgr. Danuše Manová</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62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rgbClr val="000000"/>
                          </a:solidFill>
                          <a:effectLst/>
                          <a:latin typeface="Times New Roman" pitchFamily="18" charset="0"/>
                          <a:cs typeface="Times New Roman" pitchFamily="18" charset="0"/>
                        </a:rPr>
                        <a:t>Datum, ve kter</a:t>
                      </a:r>
                      <a:r>
                        <a:rPr kumimoji="0" lang="cs-CZ" sz="1100" b="1" i="0" u="none" strike="noStrike" cap="none" normalizeH="0" baseline="0" smtClean="0">
                          <a:ln>
                            <a:noFill/>
                          </a:ln>
                          <a:solidFill>
                            <a:srgbClr val="000000"/>
                          </a:solidFill>
                          <a:effectLst/>
                          <a:latin typeface="Calibri" pitchFamily="34" charset="0"/>
                          <a:cs typeface="Times New Roman" pitchFamily="18" charset="0"/>
                        </a:rPr>
                        <a:t>é</a:t>
                      </a:r>
                      <a:r>
                        <a:rPr kumimoji="0" lang="cs-CZ" sz="1100" b="1" i="0" u="none" strike="noStrike" cap="none" normalizeH="0" baseline="0" smtClean="0">
                          <a:ln>
                            <a:noFill/>
                          </a:ln>
                          <a:solidFill>
                            <a:srgbClr val="000000"/>
                          </a:solidFill>
                          <a:effectLst/>
                          <a:latin typeface="Times New Roman" pitchFamily="18" charset="0"/>
                          <a:cs typeface="Times New Roman" pitchFamily="18" charset="0"/>
                        </a:rPr>
                        <a:t>m byl VM vytvořen:</a:t>
                      </a:r>
                      <a:endParaRPr kumimoji="0" lang="cs-CZ" sz="1800" b="0" i="0" u="none" strike="noStrike" cap="none" normalizeH="0" baseline="0" smtClean="0">
                        <a:ln>
                          <a:noFill/>
                        </a:ln>
                        <a:solidFill>
                          <a:schemeClr val="tx1"/>
                        </a:solidFill>
                        <a:effectLst/>
                        <a:latin typeface="Calibri"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cs-CZ" sz="1400" b="0" i="0" u="none" strike="noStrike" cap="none" normalizeH="0" baseline="0" smtClean="0">
                          <a:ln>
                            <a:noFill/>
                          </a:ln>
                          <a:solidFill>
                            <a:schemeClr val="tx1"/>
                          </a:solidFill>
                          <a:effectLst/>
                          <a:latin typeface="Calibri" pitchFamily="34" charset="0"/>
                        </a:rPr>
                        <a:t>4.4.2012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62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rgbClr val="000000"/>
                          </a:solidFill>
                          <a:effectLst/>
                          <a:latin typeface="Times New Roman" pitchFamily="18" charset="0"/>
                          <a:cs typeface="Times New Roman" pitchFamily="18" charset="0"/>
                        </a:rPr>
                        <a:t>Ročn</a:t>
                      </a:r>
                      <a:r>
                        <a:rPr kumimoji="0" lang="cs-CZ" sz="1100" b="1" i="0" u="none" strike="noStrike" cap="none" normalizeH="0" baseline="0" smtClean="0">
                          <a:ln>
                            <a:noFill/>
                          </a:ln>
                          <a:solidFill>
                            <a:srgbClr val="000000"/>
                          </a:solidFill>
                          <a:effectLst/>
                          <a:latin typeface="Calibri" pitchFamily="34" charset="0"/>
                          <a:cs typeface="Times New Roman" pitchFamily="18" charset="0"/>
                        </a:rPr>
                        <a:t>í</a:t>
                      </a:r>
                      <a:r>
                        <a:rPr kumimoji="0" lang="cs-CZ" sz="1100" b="1" i="0" u="none" strike="noStrike" cap="none" normalizeH="0" baseline="0" smtClean="0">
                          <a:ln>
                            <a:noFill/>
                          </a:ln>
                          <a:solidFill>
                            <a:srgbClr val="000000"/>
                          </a:solidFill>
                          <a:effectLst/>
                          <a:latin typeface="Times New Roman" pitchFamily="18" charset="0"/>
                          <a:cs typeface="Times New Roman" pitchFamily="18" charset="0"/>
                        </a:rPr>
                        <a:t>k, pro který je výukový materi</a:t>
                      </a:r>
                      <a:r>
                        <a:rPr kumimoji="0" lang="cs-CZ" sz="1100" b="1" i="0" u="none" strike="noStrike" cap="none" normalizeH="0" baseline="0" smtClean="0">
                          <a:ln>
                            <a:noFill/>
                          </a:ln>
                          <a:solidFill>
                            <a:srgbClr val="000000"/>
                          </a:solidFill>
                          <a:effectLst/>
                          <a:latin typeface="Calibri" pitchFamily="34" charset="0"/>
                          <a:cs typeface="Times New Roman" pitchFamily="18" charset="0"/>
                        </a:rPr>
                        <a:t>á</a:t>
                      </a:r>
                      <a:r>
                        <a:rPr kumimoji="0" lang="cs-CZ" sz="1100" b="1" i="0" u="none" strike="noStrike" cap="none" normalizeH="0" baseline="0" smtClean="0">
                          <a:ln>
                            <a:noFill/>
                          </a:ln>
                          <a:solidFill>
                            <a:srgbClr val="000000"/>
                          </a:solidFill>
                          <a:effectLst/>
                          <a:latin typeface="Times New Roman" pitchFamily="18" charset="0"/>
                          <a:cs typeface="Times New Roman" pitchFamily="18" charset="0"/>
                        </a:rPr>
                        <a:t>l určen:</a:t>
                      </a:r>
                      <a:endParaRPr kumimoji="0" lang="cs-CZ" sz="1800" b="0" i="0" u="none" strike="noStrike" cap="none" normalizeH="0" baseline="0" smtClean="0">
                        <a:ln>
                          <a:noFill/>
                        </a:ln>
                        <a:solidFill>
                          <a:schemeClr val="tx1"/>
                        </a:solidFill>
                        <a:effectLst/>
                        <a:latin typeface="Calibri"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cs-CZ" sz="1400" b="0" i="0" u="none" strike="noStrike" cap="none" normalizeH="0" baseline="0" smtClean="0">
                          <a:ln>
                            <a:noFill/>
                          </a:ln>
                          <a:solidFill>
                            <a:schemeClr val="tx1"/>
                          </a:solidFill>
                          <a:effectLst/>
                          <a:latin typeface="Calibri" pitchFamily="34" charset="0"/>
                        </a:rPr>
                        <a:t>8.r.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78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rgbClr val="000000"/>
                          </a:solidFill>
                          <a:effectLst/>
                          <a:latin typeface="Times New Roman" pitchFamily="18" charset="0"/>
                          <a:cs typeface="Times New Roman" pitchFamily="18" charset="0"/>
                        </a:rPr>
                        <a:t>Vzděl</a:t>
                      </a:r>
                      <a:r>
                        <a:rPr kumimoji="0" lang="cs-CZ" sz="1100" b="1" i="0" u="none" strike="noStrike" cap="none" normalizeH="0" baseline="0" smtClean="0">
                          <a:ln>
                            <a:noFill/>
                          </a:ln>
                          <a:solidFill>
                            <a:srgbClr val="000000"/>
                          </a:solidFill>
                          <a:effectLst/>
                          <a:latin typeface="Calibri" pitchFamily="34" charset="0"/>
                          <a:cs typeface="Times New Roman" pitchFamily="18" charset="0"/>
                        </a:rPr>
                        <a:t>á</a:t>
                      </a:r>
                      <a:r>
                        <a:rPr kumimoji="0" lang="cs-CZ" sz="1100" b="1" i="0" u="none" strike="noStrike" cap="none" normalizeH="0" baseline="0" smtClean="0">
                          <a:ln>
                            <a:noFill/>
                          </a:ln>
                          <a:solidFill>
                            <a:srgbClr val="000000"/>
                          </a:solidFill>
                          <a:effectLst/>
                          <a:latin typeface="Times New Roman" pitchFamily="18" charset="0"/>
                          <a:cs typeface="Times New Roman" pitchFamily="18" charset="0"/>
                        </a:rPr>
                        <a:t>vac</a:t>
                      </a:r>
                      <a:r>
                        <a:rPr kumimoji="0" lang="cs-CZ" sz="1100" b="1" i="0" u="none" strike="noStrike" cap="none" normalizeH="0" baseline="0" smtClean="0">
                          <a:ln>
                            <a:noFill/>
                          </a:ln>
                          <a:solidFill>
                            <a:srgbClr val="000000"/>
                          </a:solidFill>
                          <a:effectLst/>
                          <a:latin typeface="Calibri" pitchFamily="34" charset="0"/>
                          <a:cs typeface="Times New Roman" pitchFamily="18" charset="0"/>
                        </a:rPr>
                        <a:t>í</a:t>
                      </a:r>
                      <a:r>
                        <a:rPr kumimoji="0" lang="cs-CZ" sz="1100" b="1" i="0" u="none" strike="noStrike" cap="none" normalizeH="0" baseline="0" smtClean="0">
                          <a:ln>
                            <a:noFill/>
                          </a:ln>
                          <a:solidFill>
                            <a:srgbClr val="000000"/>
                          </a:solidFill>
                          <a:effectLst/>
                          <a:latin typeface="Times New Roman" pitchFamily="18" charset="0"/>
                          <a:cs typeface="Times New Roman" pitchFamily="18" charset="0"/>
                        </a:rPr>
                        <a:t> oblast, vzděl</a:t>
                      </a:r>
                      <a:r>
                        <a:rPr kumimoji="0" lang="cs-CZ" sz="1100" b="1" i="0" u="none" strike="noStrike" cap="none" normalizeH="0" baseline="0" smtClean="0">
                          <a:ln>
                            <a:noFill/>
                          </a:ln>
                          <a:solidFill>
                            <a:srgbClr val="000000"/>
                          </a:solidFill>
                          <a:effectLst/>
                          <a:latin typeface="Calibri" pitchFamily="34" charset="0"/>
                          <a:cs typeface="Times New Roman" pitchFamily="18" charset="0"/>
                        </a:rPr>
                        <a:t>á</a:t>
                      </a:r>
                      <a:r>
                        <a:rPr kumimoji="0" lang="cs-CZ" sz="1100" b="1" i="0" u="none" strike="noStrike" cap="none" normalizeH="0" baseline="0" smtClean="0">
                          <a:ln>
                            <a:noFill/>
                          </a:ln>
                          <a:solidFill>
                            <a:srgbClr val="000000"/>
                          </a:solidFill>
                          <a:effectLst/>
                          <a:latin typeface="Times New Roman" pitchFamily="18" charset="0"/>
                          <a:cs typeface="Times New Roman" pitchFamily="18" charset="0"/>
                        </a:rPr>
                        <a:t>vac</a:t>
                      </a:r>
                      <a:r>
                        <a:rPr kumimoji="0" lang="cs-CZ" sz="1100" b="1" i="0" u="none" strike="noStrike" cap="none" normalizeH="0" baseline="0" smtClean="0">
                          <a:ln>
                            <a:noFill/>
                          </a:ln>
                          <a:solidFill>
                            <a:srgbClr val="000000"/>
                          </a:solidFill>
                          <a:effectLst/>
                          <a:latin typeface="Calibri" pitchFamily="34" charset="0"/>
                          <a:cs typeface="Times New Roman" pitchFamily="18" charset="0"/>
                        </a:rPr>
                        <a:t>í</a:t>
                      </a:r>
                      <a:r>
                        <a:rPr kumimoji="0" lang="cs-CZ" sz="1100" b="1" i="0" u="none" strike="noStrike" cap="none" normalizeH="0" baseline="0" smtClean="0">
                          <a:ln>
                            <a:noFill/>
                          </a:ln>
                          <a:solidFill>
                            <a:srgbClr val="000000"/>
                          </a:solidFill>
                          <a:effectLst/>
                          <a:latin typeface="Times New Roman" pitchFamily="18" charset="0"/>
                          <a:cs typeface="Times New Roman" pitchFamily="18" charset="0"/>
                        </a:rPr>
                        <a:t> obor, tematický okruh, t</a:t>
                      </a:r>
                      <a:r>
                        <a:rPr kumimoji="0" lang="cs-CZ" sz="1100" b="1" i="0" u="none" strike="noStrike" cap="none" normalizeH="0" baseline="0" smtClean="0">
                          <a:ln>
                            <a:noFill/>
                          </a:ln>
                          <a:solidFill>
                            <a:srgbClr val="000000"/>
                          </a:solidFill>
                          <a:effectLst/>
                          <a:latin typeface="Calibri" pitchFamily="34" charset="0"/>
                          <a:cs typeface="Times New Roman" pitchFamily="18" charset="0"/>
                        </a:rPr>
                        <a:t>é</a:t>
                      </a:r>
                      <a:r>
                        <a:rPr kumimoji="0" lang="cs-CZ" sz="1100" b="1" i="0" u="none" strike="noStrike" cap="none" normalizeH="0" baseline="0" smtClean="0">
                          <a:ln>
                            <a:noFill/>
                          </a:ln>
                          <a:solidFill>
                            <a:srgbClr val="000000"/>
                          </a:solidFill>
                          <a:effectLst/>
                          <a:latin typeface="Times New Roman" pitchFamily="18" charset="0"/>
                          <a:cs typeface="Times New Roman" pitchFamily="18" charset="0"/>
                        </a:rPr>
                        <a:t>ma:</a:t>
                      </a:r>
                      <a:endParaRPr kumimoji="0" lang="cs-CZ" sz="1800" b="0" i="0" u="none" strike="noStrike" cap="none" normalizeH="0" baseline="0" smtClean="0">
                        <a:ln>
                          <a:noFill/>
                        </a:ln>
                        <a:solidFill>
                          <a:schemeClr val="tx1"/>
                        </a:solidFill>
                        <a:effectLst/>
                        <a:latin typeface="Calibri"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cs-CZ" sz="1400" b="0" i="0" u="none" strike="noStrike" cap="none" normalizeH="0" baseline="0" smtClean="0">
                          <a:ln>
                            <a:noFill/>
                          </a:ln>
                          <a:solidFill>
                            <a:schemeClr val="tx1"/>
                          </a:solidFill>
                          <a:effectLst/>
                          <a:latin typeface="Calibri" pitchFamily="34" charset="0"/>
                        </a:rPr>
                        <a:t>Člověk a společnost, dějepis 19.stol.</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62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rgbClr val="000000"/>
                          </a:solidFill>
                          <a:effectLst/>
                          <a:latin typeface="Times New Roman" pitchFamily="18" charset="0"/>
                          <a:cs typeface="Times New Roman" pitchFamily="18" charset="0"/>
                        </a:rPr>
                        <a:t>Metodický list/anotace </a:t>
                      </a:r>
                      <a:r>
                        <a:rPr kumimoji="0" lang="cs-CZ" sz="1100" b="1" i="0" u="none" strike="noStrike" cap="none" normalizeH="0" baseline="0" smtClean="0">
                          <a:ln>
                            <a:noFill/>
                          </a:ln>
                          <a:solidFill>
                            <a:srgbClr val="000000"/>
                          </a:solidFill>
                          <a:effectLst/>
                          <a:latin typeface="Calibri" pitchFamily="34" charset="0"/>
                          <a:cs typeface="Times New Roman" pitchFamily="18" charset="0"/>
                        </a:rPr>
                        <a:t>–</a:t>
                      </a:r>
                      <a:r>
                        <a:rPr kumimoji="0" lang="cs-CZ" sz="1100" b="1" i="0" u="none" strike="noStrike" cap="none" normalizeH="0" baseline="0" smtClean="0">
                          <a:ln>
                            <a:noFill/>
                          </a:ln>
                          <a:solidFill>
                            <a:srgbClr val="000000"/>
                          </a:solidFill>
                          <a:effectLst/>
                          <a:latin typeface="Times New Roman" pitchFamily="18" charset="0"/>
                          <a:cs typeface="Times New Roman" pitchFamily="18" charset="0"/>
                        </a:rPr>
                        <a:t> výstižný popis způsobu použit</a:t>
                      </a:r>
                      <a:r>
                        <a:rPr kumimoji="0" lang="cs-CZ" sz="1100" b="1" i="0" u="none" strike="noStrike" cap="none" normalizeH="0" baseline="0" smtClean="0">
                          <a:ln>
                            <a:noFill/>
                          </a:ln>
                          <a:solidFill>
                            <a:srgbClr val="000000"/>
                          </a:solidFill>
                          <a:effectLst/>
                          <a:latin typeface="Calibri" pitchFamily="34" charset="0"/>
                          <a:cs typeface="Times New Roman" pitchFamily="18" charset="0"/>
                        </a:rPr>
                        <a:t>í</a:t>
                      </a:r>
                      <a:r>
                        <a:rPr kumimoji="0" lang="cs-CZ" sz="1100" b="1" i="0" u="none" strike="noStrike" cap="none" normalizeH="0" baseline="0" smtClean="0">
                          <a:ln>
                            <a:noFill/>
                          </a:ln>
                          <a:solidFill>
                            <a:srgbClr val="000000"/>
                          </a:solidFill>
                          <a:effectLst/>
                          <a:latin typeface="Times New Roman" pitchFamily="18" charset="0"/>
                          <a:cs typeface="Times New Roman" pitchFamily="18" charset="0"/>
                        </a:rPr>
                        <a:t> výukov</a:t>
                      </a:r>
                      <a:r>
                        <a:rPr kumimoji="0" lang="cs-CZ" sz="1100" b="1" i="0" u="none" strike="noStrike" cap="none" normalizeH="0" baseline="0" smtClean="0">
                          <a:ln>
                            <a:noFill/>
                          </a:ln>
                          <a:solidFill>
                            <a:srgbClr val="000000"/>
                          </a:solidFill>
                          <a:effectLst/>
                          <a:latin typeface="Calibri" pitchFamily="34" charset="0"/>
                          <a:cs typeface="Times New Roman" pitchFamily="18" charset="0"/>
                        </a:rPr>
                        <a:t>é</a:t>
                      </a:r>
                      <a:r>
                        <a:rPr kumimoji="0" lang="cs-CZ" sz="1100" b="1" i="0" u="none" strike="noStrike" cap="none" normalizeH="0" baseline="0" smtClean="0">
                          <a:ln>
                            <a:noFill/>
                          </a:ln>
                          <a:solidFill>
                            <a:srgbClr val="000000"/>
                          </a:solidFill>
                          <a:effectLst/>
                          <a:latin typeface="Times New Roman" pitchFamily="18" charset="0"/>
                          <a:cs typeface="Times New Roman" pitchFamily="18" charset="0"/>
                        </a:rPr>
                        <a:t>ho materi</a:t>
                      </a:r>
                      <a:r>
                        <a:rPr kumimoji="0" lang="cs-CZ" sz="1100" b="1" i="0" u="none" strike="noStrike" cap="none" normalizeH="0" baseline="0" smtClean="0">
                          <a:ln>
                            <a:noFill/>
                          </a:ln>
                          <a:solidFill>
                            <a:srgbClr val="000000"/>
                          </a:solidFill>
                          <a:effectLst/>
                          <a:latin typeface="Calibri" pitchFamily="34" charset="0"/>
                          <a:cs typeface="Times New Roman" pitchFamily="18" charset="0"/>
                        </a:rPr>
                        <a:t>á</a:t>
                      </a:r>
                      <a:r>
                        <a:rPr kumimoji="0" lang="cs-CZ" sz="1100" b="1" i="0" u="none" strike="noStrike" cap="none" normalizeH="0" baseline="0" smtClean="0">
                          <a:ln>
                            <a:noFill/>
                          </a:ln>
                          <a:solidFill>
                            <a:srgbClr val="000000"/>
                          </a:solidFill>
                          <a:effectLst/>
                          <a:latin typeface="Times New Roman" pitchFamily="18" charset="0"/>
                          <a:cs typeface="Times New Roman" pitchFamily="18" charset="0"/>
                        </a:rPr>
                        <a:t>lu ve výuce:</a:t>
                      </a:r>
                      <a:endParaRPr kumimoji="0" lang="cs-CZ" sz="1800" b="0" i="0" u="none" strike="noStrike" cap="none" normalizeH="0" baseline="0" smtClean="0">
                        <a:ln>
                          <a:noFill/>
                        </a:ln>
                        <a:solidFill>
                          <a:schemeClr val="tx1"/>
                        </a:solidFill>
                        <a:effectLst/>
                        <a:latin typeface="Calibri"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cs-CZ" sz="1400" b="0" i="0" u="none" strike="noStrike" cap="none" normalizeH="0" baseline="0" smtClean="0">
                          <a:ln>
                            <a:noFill/>
                          </a:ln>
                          <a:solidFill>
                            <a:schemeClr val="tx1"/>
                          </a:solidFill>
                          <a:effectLst/>
                          <a:latin typeface="Calibri" pitchFamily="34" charset="0"/>
                        </a:rPr>
                        <a:t>Seznam se s těžkými podmínkami, které tam naši předkové museli překonávat.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89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Form</a:t>
                      </a:r>
                      <a:r>
                        <a:rPr kumimoji="0" lang="cs-CZ" sz="11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á</a:t>
                      </a:r>
                      <a:r>
                        <a:rPr kumimoji="0" lang="cs-CZ" sz="11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t př</a:t>
                      </a:r>
                      <a:r>
                        <a:rPr kumimoji="0" lang="cs-CZ" sz="1100" b="1" i="0" u="none" strike="noStrike" cap="none" normalizeH="0" baseline="0" smtClean="0">
                          <a:ln>
                            <a:noFill/>
                          </a:ln>
                          <a:solidFill>
                            <a:schemeClr val="tx1"/>
                          </a:solidFill>
                          <a:effectLst/>
                          <a:latin typeface="Calibri" pitchFamily="34" charset="0"/>
                          <a:ea typeface="Calibri" pitchFamily="34" charset="0"/>
                          <a:cs typeface="Times New Roman" pitchFamily="18" charset="0"/>
                        </a:rPr>
                        <a:t>í</a:t>
                      </a:r>
                      <a:r>
                        <a:rPr kumimoji="0" lang="cs-CZ" sz="11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lohy na CD/DVD</a:t>
                      </a:r>
                      <a:endParaRPr kumimoji="0" lang="cs-CZ" sz="1800" b="0" i="0" u="none" strike="noStrike" cap="none" normalizeH="0" baseline="0" smtClean="0">
                        <a:ln>
                          <a:noFill/>
                        </a:ln>
                        <a:solidFill>
                          <a:schemeClr val="tx1"/>
                        </a:solidFill>
                        <a:effectLst/>
                        <a:latin typeface="Calibri" pitchFamily="34" charset="0"/>
                        <a:ea typeface="Calibri" pitchFamily="34" charset="0"/>
                        <a:cs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100" b="0" i="1"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PDF</a:t>
                      </a:r>
                      <a:endParaRPr kumimoji="0" lang="cs-CZ" sz="1800" b="0" i="0" u="none" strike="noStrike" cap="none" normalizeH="0" baseline="0" smtClean="0">
                        <a:ln>
                          <a:noFill/>
                        </a:ln>
                        <a:solidFill>
                          <a:schemeClr val="tx1"/>
                        </a:solidFill>
                        <a:effectLst/>
                        <a:latin typeface="Calibri" pitchFamily="34" charset="0"/>
                        <a:ea typeface="Calibri" pitchFamily="34" charset="0"/>
                        <a:cs typeface="Times New Roman"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5" name="Text Box 41"/>
          <p:cNvSpPr txBox="1">
            <a:spLocks noChangeArrowheads="1"/>
          </p:cNvSpPr>
          <p:nvPr/>
        </p:nvSpPr>
        <p:spPr bwMode="auto">
          <a:xfrm>
            <a:off x="4787900" y="1052513"/>
            <a:ext cx="2089150" cy="366712"/>
          </a:xfrm>
          <a:prstGeom prst="rect">
            <a:avLst/>
          </a:prstGeom>
          <a:noFill/>
          <a:ln w="9525">
            <a:noFill/>
            <a:miter lim="800000"/>
            <a:headEnd/>
            <a:tailEnd/>
          </a:ln>
          <a:effectLst/>
        </p:spPr>
        <p:txBody>
          <a:bodyPr>
            <a:spAutoFit/>
          </a:bodyPr>
          <a:lstStyle/>
          <a:p>
            <a:pPr fontAlgn="auto">
              <a:spcBef>
                <a:spcPct val="50000"/>
              </a:spcBef>
              <a:spcAft>
                <a:spcPts val="0"/>
              </a:spcAft>
              <a:defRPr/>
            </a:pPr>
            <a:endParaRPr lang="cs-CZ" kern="0">
              <a:solidFill>
                <a:sysClr val="windowText" lastClr="000000"/>
              </a:solidFill>
              <a:latin typeface="+mn-lt"/>
            </a:endParaRPr>
          </a:p>
        </p:txBody>
      </p:sp>
      <p:sp>
        <p:nvSpPr>
          <p:cNvPr id="6" name="Text Box 42"/>
          <p:cNvSpPr txBox="1">
            <a:spLocks noChangeArrowheads="1"/>
          </p:cNvSpPr>
          <p:nvPr/>
        </p:nvSpPr>
        <p:spPr bwMode="auto">
          <a:xfrm>
            <a:off x="5148263" y="1000125"/>
            <a:ext cx="2736850" cy="368300"/>
          </a:xfrm>
          <a:prstGeom prst="rect">
            <a:avLst/>
          </a:prstGeom>
          <a:noFill/>
          <a:ln w="9525">
            <a:noFill/>
            <a:miter lim="800000"/>
            <a:headEnd/>
            <a:tailEnd/>
          </a:ln>
          <a:effectLst/>
        </p:spPr>
        <p:txBody>
          <a:bodyPr>
            <a:spAutoFit/>
          </a:bodyPr>
          <a:lstStyle/>
          <a:p>
            <a:pPr fontAlgn="auto">
              <a:spcBef>
                <a:spcPct val="50000"/>
              </a:spcBef>
              <a:spcAft>
                <a:spcPts val="0"/>
              </a:spcAft>
              <a:defRPr/>
            </a:pPr>
            <a:r>
              <a:rPr lang="cs-CZ" kern="0" dirty="0">
                <a:solidFill>
                  <a:sysClr val="windowText" lastClr="000000"/>
                </a:solidFill>
                <a:latin typeface="+mn-lt"/>
              </a:rPr>
              <a:t>VY_32_INOVACE_292</a:t>
            </a:r>
            <a:endParaRPr lang="cs-CZ" kern="0" dirty="0">
              <a:solidFill>
                <a:srgbClr val="FF0000"/>
              </a:solidFill>
              <a:latin typeface="+mn-lt"/>
            </a:endParaRPr>
          </a:p>
        </p:txBody>
      </p:sp>
      <p:pic>
        <p:nvPicPr>
          <p:cNvPr id="7" name="obrázek 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267576"/>
            <a:ext cx="4608512" cy="961564"/>
          </a:xfrm>
          <a:prstGeom prst="rect">
            <a:avLst/>
          </a:prstGeom>
          <a:solidFill>
            <a:srgbClr val="FFFFFF"/>
          </a:solidFill>
          <a:ln>
            <a:noFill/>
          </a:ln>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922337"/>
          </a:xfrm>
          <a:solidFill>
            <a:schemeClr val="bg2">
              <a:lumMod val="90000"/>
            </a:schemeClr>
          </a:solidFill>
        </p:spPr>
        <p:txBody>
          <a:bodyPr rtlCol="0">
            <a:normAutofit fontScale="90000"/>
          </a:bodyPr>
          <a:lstStyle/>
          <a:p>
            <a:pPr fontAlgn="auto">
              <a:spcAft>
                <a:spcPts val="0"/>
              </a:spcAft>
              <a:defRPr/>
            </a:pPr>
            <a:r>
              <a:rPr lang="cs-CZ" sz="2700" dirty="0" smtClean="0"/>
              <a:t>První roky na Volyni</a:t>
            </a:r>
            <a:r>
              <a:rPr lang="cs-CZ" dirty="0" smtClean="0"/>
              <a:t/>
            </a:r>
            <a:br>
              <a:rPr lang="cs-CZ" dirty="0" smtClean="0"/>
            </a:br>
            <a:r>
              <a:rPr lang="cs-CZ" sz="1600" dirty="0">
                <a:solidFill>
                  <a:srgbClr val="FF0000"/>
                </a:solidFill>
              </a:rPr>
              <a:t>Podle následujících  podkladů porovnej život v různých českých vesnicích na Volyni, shrň informace a </a:t>
            </a:r>
            <a:r>
              <a:rPr lang="cs-CZ" sz="1600" dirty="0" smtClean="0">
                <a:solidFill>
                  <a:srgbClr val="FF0000"/>
                </a:solidFill>
              </a:rPr>
              <a:t>zjisti </a:t>
            </a:r>
            <a:r>
              <a:rPr lang="cs-CZ" sz="1600" dirty="0">
                <a:solidFill>
                  <a:srgbClr val="FF0000"/>
                </a:solidFill>
              </a:rPr>
              <a:t>souhlasné a rozdílné zkušenosti</a:t>
            </a:r>
            <a:r>
              <a:rPr lang="cs-CZ" sz="1600" dirty="0"/>
              <a:t>.</a:t>
            </a:r>
            <a:br>
              <a:rPr lang="cs-CZ" sz="1600" dirty="0"/>
            </a:br>
            <a:endParaRPr lang="cs-CZ" sz="1600" dirty="0"/>
          </a:p>
        </p:txBody>
      </p:sp>
      <p:sp>
        <p:nvSpPr>
          <p:cNvPr id="3" name="Zástupný symbol pro obsah 2"/>
          <p:cNvSpPr>
            <a:spLocks noGrp="1"/>
          </p:cNvSpPr>
          <p:nvPr>
            <p:ph idx="1"/>
          </p:nvPr>
        </p:nvSpPr>
        <p:spPr>
          <a:xfrm>
            <a:off x="468313" y="1196975"/>
            <a:ext cx="8229600" cy="5661025"/>
          </a:xfrm>
        </p:spPr>
        <p:txBody>
          <a:bodyPr rtlCol="0">
            <a:normAutofit/>
          </a:bodyPr>
          <a:lstStyle/>
          <a:p>
            <a:pPr marL="0" indent="0" fontAlgn="auto">
              <a:spcAft>
                <a:spcPts val="0"/>
              </a:spcAft>
              <a:buFont typeface="Arial" pitchFamily="34" charset="0"/>
              <a:buNone/>
              <a:defRPr/>
            </a:pPr>
            <a:r>
              <a:rPr lang="cs-CZ" sz="1400" dirty="0" err="1" smtClean="0"/>
              <a:t>Huleč</a:t>
            </a:r>
            <a:r>
              <a:rPr lang="cs-CZ" sz="1400" dirty="0" smtClean="0"/>
              <a:t> Česká byla založena v roce 1871 v sousedství </a:t>
            </a:r>
            <a:r>
              <a:rPr lang="cs-CZ" sz="1400" dirty="0" err="1" smtClean="0"/>
              <a:t>Hulče</a:t>
            </a:r>
            <a:r>
              <a:rPr lang="cs-CZ" sz="1400" dirty="0" smtClean="0"/>
              <a:t> ukrajinské. Noví obyvatelé měli štěstí -  zároveň </a:t>
            </a:r>
          </a:p>
          <a:p>
            <a:pPr marL="0" indent="0" fontAlgn="auto">
              <a:spcAft>
                <a:spcPts val="0"/>
              </a:spcAft>
              <a:buFont typeface="Arial" pitchFamily="34" charset="0"/>
              <a:buNone/>
              <a:defRPr/>
            </a:pPr>
            <a:r>
              <a:rPr lang="cs-CZ" sz="1400" dirty="0" smtClean="0"/>
              <a:t>s pozemky koupili společně budovy – klasicistní zámek a </a:t>
            </a:r>
            <a:r>
              <a:rPr lang="cs-CZ" sz="1400" dirty="0" err="1" smtClean="0"/>
              <a:t>oficinu</a:t>
            </a:r>
            <a:r>
              <a:rPr lang="cs-CZ" sz="1400" dirty="0" smtClean="0"/>
              <a:t> ( budovu pro panské úředníky).</a:t>
            </a:r>
          </a:p>
          <a:p>
            <a:pPr marL="0" indent="0" fontAlgn="auto">
              <a:spcAft>
                <a:spcPts val="0"/>
              </a:spcAft>
              <a:buFont typeface="Arial" pitchFamily="34" charset="0"/>
              <a:buNone/>
              <a:defRPr/>
            </a:pPr>
            <a:r>
              <a:rPr lang="cs-CZ" sz="1400" dirty="0" smtClean="0"/>
              <a:t>„…Do takových budov, které měly sloužiti příjemným zábavám urozených šlechtičen a jejich kavalírů najednou zčista jasna se přistěhoval cizí národ: sedlák, nádeník, švec, měšťák, mnoho českých dvorských čeledínů, kovář, zedník, krejčí, muzikant…. Místní lid si nedovolil přistoupit za ohradu těchto budov, a když byl zavolán, to ještě daleko před branou smekal…Z našich krajanů přistěhovalců málokterý pamatoval robotu za poddanství, a proto bez velkých rozpaků, ale přece s některou ostýchavostí uvelebil se na parketách. Pravda, že v některých větších salonech  uvelebily se třeba tři rodiny.  A poněvadž každý musel vařit, tedy beze všech okolků nosila se na vyleštěné podlahy hlína, voda, cihly, lité pláty a z těchto předmětů vyrůstala  každou chvíli nová česká plotna.“s.33</a:t>
            </a:r>
          </a:p>
          <a:p>
            <a:pPr marL="0" indent="0" fontAlgn="auto">
              <a:spcAft>
                <a:spcPts val="0"/>
              </a:spcAft>
              <a:buFont typeface="Arial" pitchFamily="34" charset="0"/>
              <a:buNone/>
              <a:defRPr/>
            </a:pPr>
            <a:r>
              <a:rPr lang="cs-CZ" sz="1400" dirty="0"/>
              <a:t>V zámku nevydrželi Češi dlouho. Hned, jakmile to bylo možné, začali si stavět obydlí na svých pozemcích</a:t>
            </a:r>
            <a:r>
              <a:rPr lang="cs-CZ" sz="1400" dirty="0" smtClean="0"/>
              <a:t>.</a:t>
            </a:r>
          </a:p>
          <a:p>
            <a:pPr marL="0" indent="0" fontAlgn="auto">
              <a:spcAft>
                <a:spcPts val="0"/>
              </a:spcAft>
              <a:buFont typeface="Arial" pitchFamily="34" charset="0"/>
              <a:buNone/>
              <a:defRPr/>
            </a:pPr>
            <a:r>
              <a:rPr lang="cs-CZ" sz="1400" dirty="0" smtClean="0"/>
              <a:t>„ První domy i chlévy se stavěly ze dřeva, materiálu v těch dobách nejlevnějšího a nejdostupnějšího. Byly srubové konstrukce s doškovou krytinou. Obytné domy byly malé a jednoduché. Měly většinou jen jednu  obytnou místnost, předsíň a komoru. Střecha mívala vždy velký přesah až tři čtvrtě metru. K obytnému domu byl často přistavěn chlév, stodola stávala samostatně.“ s.58</a:t>
            </a:r>
            <a:endParaRPr lang="cs-CZ" sz="1400" dirty="0"/>
          </a:p>
          <a:p>
            <a:pPr marL="0" indent="0" fontAlgn="auto">
              <a:spcAft>
                <a:spcPts val="0"/>
              </a:spcAft>
              <a:buFont typeface="Arial" pitchFamily="34" charset="0"/>
              <a:buNone/>
              <a:defRPr/>
            </a:pPr>
            <a:r>
              <a:rPr lang="cs-CZ" sz="1400" dirty="0" smtClean="0"/>
              <a:t>Jiné to bylo v Českém </a:t>
            </a:r>
            <a:r>
              <a:rPr lang="cs-CZ" sz="1400" dirty="0" err="1" smtClean="0"/>
              <a:t>Boratíně</a:t>
            </a:r>
            <a:r>
              <a:rPr lang="cs-CZ" sz="1400" dirty="0" smtClean="0"/>
              <a:t>, kde to zažil Josef Šebesta: „Vzpomínám si, jak otec kopal v zemi pro rodinu obydlí, a pamatuji, že my děti, já a bratr Jan jsme byli zabaleni v kabátech, stáli u té díry, až nám otec řekl, kde se máme postavit, že tam už kopat nebude. Po vykopání díry, asi do hloubky jednoho metru a 12 až 16 metrů čtverečních rozlohy, se postavily dva sloupy, na každém konci uprostřed. Na ty se upevnily trámce a na ně se nakladly štěpiny, které se opíraly o zem. Takto vzniklá střecha se obházela hlínou a obložila drnem. Ve střeše se udělal otvor s dveřmi a rezidence byla hotova. V té zemljance jsme bydleli asi jeden rok.“ s.20</a:t>
            </a:r>
          </a:p>
          <a:p>
            <a:pPr fontAlgn="auto">
              <a:spcAft>
                <a:spcPts val="0"/>
              </a:spcAft>
              <a:buFont typeface="Arial" pitchFamily="34" charset="0"/>
              <a:buChar char="•"/>
              <a:defRPr/>
            </a:pPr>
            <a:endParaRPr lang="cs-CZ" sz="1400" dirty="0"/>
          </a:p>
          <a:p>
            <a:pPr fontAlgn="auto">
              <a:spcAft>
                <a:spcPts val="0"/>
              </a:spcAft>
              <a:buFont typeface="Arial" pitchFamily="34" charset="0"/>
              <a:buChar char="•"/>
              <a:defRPr/>
            </a:pPr>
            <a:endParaRPr lang="cs-CZ" sz="1400" dirty="0"/>
          </a:p>
        </p:txBody>
      </p:sp>
      <p:sp>
        <p:nvSpPr>
          <p:cNvPr id="4" name="Zástupný symbol pro zápatí 3"/>
          <p:cNvSpPr>
            <a:spLocks noGrp="1"/>
          </p:cNvSpPr>
          <p:nvPr>
            <p:ph type="ftr" sz="quarter" idx="11"/>
          </p:nvPr>
        </p:nvSpPr>
        <p:spPr/>
        <p:txBody>
          <a:bodyPr/>
          <a:lstStyle/>
          <a:p>
            <a:pPr>
              <a:defRPr/>
            </a:pPr>
            <a:r>
              <a:rPr lang="cs-CZ" smtClean="0"/>
              <a:t>Huleč česká na Volyni, Obraz života v létech 1870 – 1947, Bonek,Jiří, Manová Danuše, Stárek,Václav, 1.vyd., Žatec, vlastní náklad 1992, s.33.,58    Historie Českého Boratína, Vlk, Josef, Vlk Vladislav, Vlková, Anna, 1.vyd. ,  Ústí n.L. , Forte 2000, ISBN </a:t>
            </a:r>
            <a:endParaRPr lang="cs-CZ"/>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1"/>
          <p:cNvSpPr>
            <a:spLocks noGrp="1"/>
          </p:cNvSpPr>
          <p:nvPr>
            <p:ph type="title"/>
          </p:nvPr>
        </p:nvSpPr>
        <p:spPr>
          <a:solidFill>
            <a:schemeClr val="bg2">
              <a:lumMod val="90000"/>
            </a:schemeClr>
          </a:solidFill>
        </p:spPr>
        <p:txBody>
          <a:bodyPr rtlCol="0">
            <a:normAutofit/>
          </a:bodyPr>
          <a:lstStyle/>
          <a:p>
            <a:pPr fontAlgn="auto">
              <a:spcAft>
                <a:spcPts val="0"/>
              </a:spcAft>
              <a:defRPr/>
            </a:pPr>
            <a:r>
              <a:rPr lang="cs-CZ" dirty="0" smtClean="0"/>
              <a:t>První roky na Volyni</a:t>
            </a:r>
            <a:endParaRPr lang="cs-CZ"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392144"/>
            <a:ext cx="7289423" cy="45365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ovéPole 4"/>
          <p:cNvSpPr txBox="1"/>
          <p:nvPr/>
        </p:nvSpPr>
        <p:spPr>
          <a:xfrm>
            <a:off x="251520" y="6021288"/>
            <a:ext cx="2232248" cy="369332"/>
          </a:xfrm>
          <a:prstGeom prst="rect">
            <a:avLst/>
          </a:prstGeom>
          <a:noFill/>
        </p:spPr>
        <p:txBody>
          <a:bodyPr wrap="square" rtlCol="0">
            <a:spAutoFit/>
          </a:bodyPr>
          <a:lstStyle/>
          <a:p>
            <a:r>
              <a:rPr lang="cs-CZ" dirty="0" smtClean="0"/>
              <a:t>Zámek v </a:t>
            </a:r>
            <a:r>
              <a:rPr lang="cs-CZ" dirty="0" err="1" smtClean="0"/>
              <a:t>Hulči</a:t>
            </a:r>
            <a:endParaRPr lang="cs-CZ" dirty="0"/>
          </a:p>
        </p:txBody>
      </p:sp>
      <p:sp>
        <p:nvSpPr>
          <p:cNvPr id="6" name="Zástupný symbol pro zápatí 5"/>
          <p:cNvSpPr>
            <a:spLocks noGrp="1"/>
          </p:cNvSpPr>
          <p:nvPr>
            <p:ph type="ftr" sz="quarter" idx="11"/>
          </p:nvPr>
        </p:nvSpPr>
        <p:spPr>
          <a:xfrm>
            <a:off x="3168511" y="6264013"/>
            <a:ext cx="2895600" cy="365125"/>
          </a:xfrm>
        </p:spPr>
        <p:txBody>
          <a:bodyPr/>
          <a:lstStyle/>
          <a:p>
            <a:pPr>
              <a:defRPr/>
            </a:pPr>
            <a:r>
              <a:rPr lang="cs-CZ" dirty="0" err="1" smtClean="0"/>
              <a:t>Huleč</a:t>
            </a:r>
            <a:r>
              <a:rPr lang="cs-CZ" dirty="0" smtClean="0"/>
              <a:t> česká na Volyni, Obraz života v létech 1870 – 1947, </a:t>
            </a:r>
            <a:r>
              <a:rPr lang="cs-CZ" dirty="0" err="1" smtClean="0"/>
              <a:t>Bonek,Jiří</a:t>
            </a:r>
            <a:r>
              <a:rPr lang="cs-CZ" dirty="0" smtClean="0"/>
              <a:t>, Manová Danuše, </a:t>
            </a:r>
            <a:r>
              <a:rPr lang="cs-CZ" dirty="0" err="1" smtClean="0"/>
              <a:t>Stárek,Václav</a:t>
            </a:r>
            <a:r>
              <a:rPr lang="cs-CZ" dirty="0" smtClean="0"/>
              <a:t>, 1.vyd., Žatec, vlastní náklad 1992,s.2</a:t>
            </a:r>
            <a:endParaRPr lang="cs-CZ" dirty="0"/>
          </a:p>
        </p:txBody>
      </p:sp>
    </p:spTree>
    <p:extLst>
      <p:ext uri="{BB962C8B-B14F-4D97-AF65-F5344CB8AC3E}">
        <p14:creationId xmlns:p14="http://schemas.microsoft.com/office/powerpoint/2010/main" val="5174363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1"/>
          <p:cNvSpPr>
            <a:spLocks noGrp="1"/>
          </p:cNvSpPr>
          <p:nvPr>
            <p:ph type="title"/>
          </p:nvPr>
        </p:nvSpPr>
        <p:spPr>
          <a:solidFill>
            <a:schemeClr val="bg2">
              <a:lumMod val="90000"/>
            </a:schemeClr>
          </a:solidFill>
        </p:spPr>
        <p:txBody>
          <a:bodyPr rtlCol="0">
            <a:normAutofit/>
          </a:bodyPr>
          <a:lstStyle/>
          <a:p>
            <a:pPr fontAlgn="auto">
              <a:spcAft>
                <a:spcPts val="0"/>
              </a:spcAft>
              <a:defRPr/>
            </a:pPr>
            <a:r>
              <a:rPr lang="cs-CZ" dirty="0" smtClean="0"/>
              <a:t>První roky na Volyni</a:t>
            </a:r>
            <a:endParaRPr lang="cs-CZ"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1386358"/>
            <a:ext cx="5657770" cy="4352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ovéPole 4"/>
          <p:cNvSpPr txBox="1"/>
          <p:nvPr/>
        </p:nvSpPr>
        <p:spPr>
          <a:xfrm>
            <a:off x="179512" y="2852936"/>
            <a:ext cx="1584176" cy="646331"/>
          </a:xfrm>
          <a:prstGeom prst="rect">
            <a:avLst/>
          </a:prstGeom>
          <a:noFill/>
        </p:spPr>
        <p:txBody>
          <a:bodyPr wrap="square" rtlCol="0">
            <a:spAutoFit/>
          </a:bodyPr>
          <a:lstStyle/>
          <a:p>
            <a:r>
              <a:rPr lang="cs-CZ" dirty="0" smtClean="0"/>
              <a:t>Zámek v </a:t>
            </a:r>
            <a:r>
              <a:rPr lang="cs-CZ" dirty="0" err="1" smtClean="0"/>
              <a:t>Hulči</a:t>
            </a:r>
            <a:endParaRPr lang="cs-CZ" dirty="0"/>
          </a:p>
        </p:txBody>
      </p:sp>
      <p:sp>
        <p:nvSpPr>
          <p:cNvPr id="6" name="Zástupný symbol pro zápatí 5"/>
          <p:cNvSpPr>
            <a:spLocks noGrp="1"/>
          </p:cNvSpPr>
          <p:nvPr>
            <p:ph type="ftr" sz="quarter" idx="11"/>
          </p:nvPr>
        </p:nvSpPr>
        <p:spPr>
          <a:xfrm>
            <a:off x="3131840" y="6021288"/>
            <a:ext cx="2895600" cy="365125"/>
          </a:xfrm>
        </p:spPr>
        <p:txBody>
          <a:bodyPr/>
          <a:lstStyle/>
          <a:p>
            <a:pPr>
              <a:defRPr/>
            </a:pPr>
            <a:r>
              <a:rPr lang="cs-CZ" dirty="0" err="1" smtClean="0"/>
              <a:t>Huleč</a:t>
            </a:r>
            <a:r>
              <a:rPr lang="cs-CZ" dirty="0" smtClean="0"/>
              <a:t> česká na Volyni, Obraz života v létech 1870 – 1947, </a:t>
            </a:r>
            <a:r>
              <a:rPr lang="cs-CZ" dirty="0" err="1" smtClean="0"/>
              <a:t>Bonek,Jiří</a:t>
            </a:r>
            <a:r>
              <a:rPr lang="cs-CZ" dirty="0" smtClean="0"/>
              <a:t>, Manová Danuše, </a:t>
            </a:r>
            <a:r>
              <a:rPr lang="cs-CZ" dirty="0" err="1" smtClean="0"/>
              <a:t>Stárek,Václav</a:t>
            </a:r>
            <a:r>
              <a:rPr lang="cs-CZ" dirty="0" smtClean="0"/>
              <a:t>, 1.vyd., Žatec, vlastní náklad 1992,s.3</a:t>
            </a:r>
            <a:endParaRPr lang="cs-CZ" dirty="0"/>
          </a:p>
        </p:txBody>
      </p:sp>
    </p:spTree>
    <p:extLst>
      <p:ext uri="{BB962C8B-B14F-4D97-AF65-F5344CB8AC3E}">
        <p14:creationId xmlns:p14="http://schemas.microsoft.com/office/powerpoint/2010/main" val="21569369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bg2">
              <a:lumMod val="90000"/>
            </a:schemeClr>
          </a:solidFill>
        </p:spPr>
        <p:txBody>
          <a:bodyPr rtlCol="0">
            <a:normAutofit/>
          </a:bodyPr>
          <a:lstStyle/>
          <a:p>
            <a:pPr fontAlgn="auto">
              <a:spcAft>
                <a:spcPts val="0"/>
              </a:spcAft>
              <a:defRPr/>
            </a:pPr>
            <a:r>
              <a:rPr lang="cs-CZ" sz="4000" dirty="0" smtClean="0"/>
              <a:t>První roky na Volyni</a:t>
            </a:r>
            <a:endParaRPr lang="cs-CZ" sz="4000" dirty="0"/>
          </a:p>
        </p:txBody>
      </p:sp>
      <p:sp>
        <p:nvSpPr>
          <p:cNvPr id="3" name="Zástupný symbol pro obsah 2"/>
          <p:cNvSpPr>
            <a:spLocks noGrp="1"/>
          </p:cNvSpPr>
          <p:nvPr>
            <p:ph idx="1"/>
          </p:nvPr>
        </p:nvSpPr>
        <p:spPr>
          <a:xfrm>
            <a:off x="457200" y="1484313"/>
            <a:ext cx="8229600" cy="5257800"/>
          </a:xfrm>
        </p:spPr>
        <p:txBody>
          <a:bodyPr rtlCol="0">
            <a:normAutofit/>
          </a:bodyPr>
          <a:lstStyle/>
          <a:p>
            <a:pPr marL="0" indent="0" fontAlgn="auto">
              <a:spcAft>
                <a:spcPts val="0"/>
              </a:spcAft>
              <a:buFont typeface="Arial" pitchFamily="34" charset="0"/>
              <a:buNone/>
              <a:defRPr/>
            </a:pPr>
            <a:r>
              <a:rPr lang="cs-CZ" sz="1400" dirty="0" smtClean="0"/>
              <a:t>Pokračování: </a:t>
            </a:r>
          </a:p>
          <a:p>
            <a:pPr marL="0" indent="0" fontAlgn="auto">
              <a:spcAft>
                <a:spcPts val="0"/>
              </a:spcAft>
              <a:buFont typeface="Arial" pitchFamily="34" charset="0"/>
              <a:buNone/>
              <a:defRPr/>
            </a:pPr>
            <a:r>
              <a:rPr lang="cs-CZ" sz="1400" dirty="0" smtClean="0"/>
              <a:t>Český Malín</a:t>
            </a:r>
          </a:p>
          <a:p>
            <a:pPr marL="0" indent="0" fontAlgn="auto">
              <a:spcAft>
                <a:spcPts val="0"/>
              </a:spcAft>
              <a:buFont typeface="Arial" pitchFamily="34" charset="0"/>
              <a:buNone/>
              <a:defRPr/>
            </a:pPr>
            <a:r>
              <a:rPr lang="cs-CZ" sz="1400" dirty="0" smtClean="0"/>
              <a:t>„I ubytování našich přistěhovalců v prvních létech po přistěhování bylo nesnadné, neboť obytných stavení nebylo. První malínští přistěhovalci bydleli ve stájích, kolnách a stodolách, napolo rozbořených  zbytcích majetku bývalého polského statkáře.“ s.8</a:t>
            </a:r>
          </a:p>
          <a:p>
            <a:pPr marL="0" indent="0" fontAlgn="auto">
              <a:spcAft>
                <a:spcPts val="0"/>
              </a:spcAft>
              <a:buFont typeface="Arial" pitchFamily="34" charset="0"/>
              <a:buNone/>
              <a:defRPr/>
            </a:pPr>
            <a:r>
              <a:rPr lang="cs-CZ" sz="1400" dirty="0" err="1" smtClean="0"/>
              <a:t>Boratín</a:t>
            </a:r>
            <a:endParaRPr lang="cs-CZ" sz="1400" dirty="0" smtClean="0"/>
          </a:p>
          <a:p>
            <a:pPr marL="0" indent="0" fontAlgn="auto">
              <a:spcAft>
                <a:spcPts val="0"/>
              </a:spcAft>
              <a:buFont typeface="Arial" pitchFamily="34" charset="0"/>
              <a:buNone/>
              <a:defRPr/>
            </a:pPr>
            <a:r>
              <a:rPr lang="cs-CZ" sz="1400" dirty="0" smtClean="0"/>
              <a:t>         Josef Vlk popisuje:“ Minulý týden jal jsem se stavět chlév a sýpku. Stavím z hlíny se slámou. Staví se tak: Vykope se jáma délky  žitné slámy. Na dno se nasype jílovitá hlína a naleje voda a důkladně rozšlape. Pak se tam položí vrstva žitné rovné slámy a opět prošlape. To se opakuje… pokud jáma není plná. Pak se vytahuje sláma a několikrát se přehne, tak že má tvar velké cihly a klade se řadem na cihelnou podezdívku…“ s.28</a:t>
            </a:r>
          </a:p>
          <a:p>
            <a:pPr marL="0" indent="0" fontAlgn="auto">
              <a:spcAft>
                <a:spcPts val="0"/>
              </a:spcAft>
              <a:buFont typeface="Arial" pitchFamily="34" charset="0"/>
              <a:buNone/>
              <a:defRPr/>
            </a:pPr>
            <a:r>
              <a:rPr lang="cs-CZ" sz="1400" dirty="0" smtClean="0"/>
              <a:t>„ …mýcení lesa ve velkém. Kácely se velké stromy…a likvidovalo se křoví s houževnatým kořenovým systémem…Byla to fyzicky  velice náročná práce. Za dobu asi dvaceti let bylo bez mechanizace jen s pilou, sekerou a motykou odlesněno skoro 200 hektarů lesa. Pracovali všichni dospělí, pomáhaly i děti…Zkuste si někdy vydobýt ze země desetiletý stromek, abyste poznali dřinu, kterou museli naši předkové podstoupit…Docházelo k četným úrazům, a to i k těm nejhorším…“ s.29</a:t>
            </a:r>
          </a:p>
          <a:p>
            <a:pPr marL="0" indent="0" fontAlgn="auto">
              <a:spcAft>
                <a:spcPts val="0"/>
              </a:spcAft>
              <a:buFont typeface="Arial" pitchFamily="34" charset="0"/>
              <a:buNone/>
              <a:defRPr/>
            </a:pPr>
            <a:r>
              <a:rPr lang="cs-CZ" sz="1400" dirty="0" smtClean="0"/>
              <a:t>V rodině Vejnarových , jejíž všichni členové byli v lese, hlídal třináctiletý Jan dvouletou Marii. Padající strom ho zasáhl a Jan zranění podlehl.</a:t>
            </a:r>
          </a:p>
          <a:p>
            <a:pPr marL="0" indent="0" fontAlgn="auto">
              <a:spcAft>
                <a:spcPts val="0"/>
              </a:spcAft>
              <a:buFont typeface="Arial" pitchFamily="34" charset="0"/>
              <a:buNone/>
              <a:defRPr/>
            </a:pPr>
            <a:r>
              <a:rPr lang="cs-CZ" sz="1400" dirty="0" smtClean="0"/>
              <a:t>Ostatní obce začínaly podobně. V kronikách jsou první roky označované jako těžké.</a:t>
            </a:r>
          </a:p>
          <a:p>
            <a:pPr fontAlgn="auto">
              <a:spcAft>
                <a:spcPts val="0"/>
              </a:spcAft>
              <a:buFont typeface="Arial" pitchFamily="34" charset="0"/>
              <a:buChar char="•"/>
              <a:defRPr/>
            </a:pPr>
            <a:endParaRPr lang="cs-CZ" sz="1400" dirty="0" smtClean="0"/>
          </a:p>
          <a:p>
            <a:pPr fontAlgn="auto">
              <a:spcAft>
                <a:spcPts val="0"/>
              </a:spcAft>
              <a:buFont typeface="Arial" pitchFamily="34" charset="0"/>
              <a:buChar char="•"/>
              <a:defRPr/>
            </a:pPr>
            <a:endParaRPr lang="cs-CZ" sz="1200" dirty="0" smtClean="0"/>
          </a:p>
        </p:txBody>
      </p:sp>
      <p:sp>
        <p:nvSpPr>
          <p:cNvPr id="17411" name="TextovéPole 3"/>
          <p:cNvSpPr txBox="1">
            <a:spLocks noChangeArrowheads="1"/>
          </p:cNvSpPr>
          <p:nvPr/>
        </p:nvSpPr>
        <p:spPr bwMode="auto">
          <a:xfrm>
            <a:off x="9036050" y="5665788"/>
            <a:ext cx="1152525" cy="1200150"/>
          </a:xfrm>
          <a:prstGeom prst="rect">
            <a:avLst/>
          </a:prstGeom>
          <a:noFill/>
          <a:ln w="9525">
            <a:noFill/>
            <a:miter lim="800000"/>
            <a:headEnd/>
            <a:tailEnd/>
          </a:ln>
        </p:spPr>
        <p:txBody>
          <a:bodyPr>
            <a:spAutoFit/>
          </a:bodyPr>
          <a:lstStyle/>
          <a:p>
            <a:r>
              <a:rPr lang="cs-CZ">
                <a:latin typeface="Calibri" pitchFamily="34" charset="0"/>
              </a:rPr>
              <a:t>Naskenovat chalupu Vaculík</a:t>
            </a:r>
          </a:p>
        </p:txBody>
      </p:sp>
      <p:sp>
        <p:nvSpPr>
          <p:cNvPr id="5" name="Zástupný symbol pro zápatí 4"/>
          <p:cNvSpPr>
            <a:spLocks noGrp="1"/>
          </p:cNvSpPr>
          <p:nvPr>
            <p:ph type="ftr" sz="quarter" idx="11"/>
          </p:nvPr>
        </p:nvSpPr>
        <p:spPr>
          <a:xfrm>
            <a:off x="3124200" y="5876925"/>
            <a:ext cx="2895600" cy="844550"/>
          </a:xfrm>
        </p:spPr>
        <p:txBody>
          <a:bodyPr/>
          <a:lstStyle/>
          <a:p>
            <a:pPr>
              <a:defRPr/>
            </a:pPr>
            <a:r>
              <a:rPr lang="cs-CZ" dirty="0" smtClean="0"/>
              <a:t>Kronika Českého Malína, Martinovský, Josef, Alois, </a:t>
            </a:r>
            <a:r>
              <a:rPr lang="cs-CZ" dirty="0" err="1" smtClean="0"/>
              <a:t>Širc</a:t>
            </a:r>
            <a:r>
              <a:rPr lang="cs-CZ" dirty="0" smtClean="0"/>
              <a:t>, Václav, 2.vyd., bez místa vyd. B.r.v.,s.8, Historie Českého </a:t>
            </a:r>
            <a:r>
              <a:rPr lang="cs-CZ" dirty="0" err="1" smtClean="0"/>
              <a:t>Boratína</a:t>
            </a:r>
            <a:r>
              <a:rPr lang="cs-CZ" dirty="0" smtClean="0"/>
              <a:t>, Vlk, Josef, Vlk Vladislav, Vlková, Anna, 1.vyd. ,  Ústí </a:t>
            </a:r>
            <a:r>
              <a:rPr lang="cs-CZ" dirty="0" err="1" smtClean="0"/>
              <a:t>n.L.</a:t>
            </a:r>
            <a:r>
              <a:rPr lang="cs-CZ" dirty="0" smtClean="0"/>
              <a:t> , Forte 2000, ISBN 80-238-6214-6,s.28-30</a:t>
            </a:r>
            <a:endParaRPr lang="cs-CZ"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bg2">
              <a:lumMod val="90000"/>
            </a:schemeClr>
          </a:solidFill>
        </p:spPr>
        <p:txBody>
          <a:bodyPr rtlCol="0">
            <a:normAutofit/>
          </a:bodyPr>
          <a:lstStyle/>
          <a:p>
            <a:pPr fontAlgn="auto">
              <a:spcAft>
                <a:spcPts val="0"/>
              </a:spcAft>
              <a:defRPr/>
            </a:pPr>
            <a:r>
              <a:rPr lang="cs-CZ" dirty="0" smtClean="0"/>
              <a:t>První roky na Volyni</a:t>
            </a:r>
            <a:endParaRPr lang="cs-CZ" dirty="0"/>
          </a:p>
        </p:txBody>
      </p:sp>
      <p:pic>
        <p:nvPicPr>
          <p:cNvPr id="19458" name="Picture 2"/>
          <p:cNvPicPr>
            <a:picLocks noChangeAspect="1" noChangeArrowheads="1"/>
          </p:cNvPicPr>
          <p:nvPr/>
        </p:nvPicPr>
        <p:blipFill>
          <a:blip r:embed="rId3"/>
          <a:srcRect/>
          <a:stretch>
            <a:fillRect/>
          </a:stretch>
        </p:blipFill>
        <p:spPr bwMode="auto">
          <a:xfrm>
            <a:off x="1908175" y="1795463"/>
            <a:ext cx="5516563" cy="4370387"/>
          </a:xfrm>
          <a:prstGeom prst="rect">
            <a:avLst/>
          </a:prstGeom>
          <a:noFill/>
          <a:ln w="9525">
            <a:noFill/>
            <a:miter lim="800000"/>
            <a:headEnd/>
            <a:tailEnd/>
          </a:ln>
        </p:spPr>
      </p:pic>
      <p:sp>
        <p:nvSpPr>
          <p:cNvPr id="3" name="Zástupný symbol pro zápatí 2"/>
          <p:cNvSpPr>
            <a:spLocks noGrp="1"/>
          </p:cNvSpPr>
          <p:nvPr>
            <p:ph type="ftr" sz="quarter" idx="11"/>
          </p:nvPr>
        </p:nvSpPr>
        <p:spPr/>
        <p:txBody>
          <a:bodyPr/>
          <a:lstStyle/>
          <a:p>
            <a:pPr>
              <a:defRPr/>
            </a:pPr>
            <a:r>
              <a:rPr lang="cs-CZ" smtClean="0"/>
              <a:t>Dějiny Volyňských Čechů I., Léta 1868 – 1914, Vaculík, Jaroslav, 1.vyd., SČVP 1997, ISBN: 80-901878-5-4, příl.7</a:t>
            </a:r>
            <a:endParaRPr lang="cs-CZ"/>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bg2">
              <a:lumMod val="90000"/>
            </a:schemeClr>
          </a:solidFill>
        </p:spPr>
        <p:txBody>
          <a:bodyPr rtlCol="0">
            <a:normAutofit/>
          </a:bodyPr>
          <a:lstStyle/>
          <a:p>
            <a:pPr fontAlgn="auto">
              <a:spcAft>
                <a:spcPts val="0"/>
              </a:spcAft>
              <a:defRPr/>
            </a:pPr>
            <a:r>
              <a:rPr lang="cs-CZ" dirty="0" smtClean="0"/>
              <a:t>První roky na Volyni</a:t>
            </a:r>
            <a:endParaRPr lang="cs-CZ" dirty="0"/>
          </a:p>
        </p:txBody>
      </p:sp>
      <p:pic>
        <p:nvPicPr>
          <p:cNvPr id="21506" name="Picture 2"/>
          <p:cNvPicPr>
            <a:picLocks noChangeAspect="1" noChangeArrowheads="1"/>
          </p:cNvPicPr>
          <p:nvPr/>
        </p:nvPicPr>
        <p:blipFill>
          <a:blip r:embed="rId3"/>
          <a:srcRect/>
          <a:stretch>
            <a:fillRect/>
          </a:stretch>
        </p:blipFill>
        <p:spPr bwMode="auto">
          <a:xfrm>
            <a:off x="1258888" y="1700213"/>
            <a:ext cx="6205537" cy="4252912"/>
          </a:xfrm>
          <a:prstGeom prst="rect">
            <a:avLst/>
          </a:prstGeom>
          <a:noFill/>
          <a:ln w="9525">
            <a:noFill/>
            <a:miter lim="800000"/>
            <a:headEnd/>
            <a:tailEnd/>
          </a:ln>
        </p:spPr>
      </p:pic>
      <p:sp>
        <p:nvSpPr>
          <p:cNvPr id="3" name="Zástupný symbol pro zápatí 2"/>
          <p:cNvSpPr>
            <a:spLocks noGrp="1"/>
          </p:cNvSpPr>
          <p:nvPr>
            <p:ph type="ftr" sz="quarter" idx="11"/>
          </p:nvPr>
        </p:nvSpPr>
        <p:spPr/>
        <p:txBody>
          <a:bodyPr/>
          <a:lstStyle/>
          <a:p>
            <a:pPr>
              <a:defRPr/>
            </a:pPr>
            <a:r>
              <a:rPr lang="cs-CZ" smtClean="0"/>
              <a:t>Historie Českého Boratína, Vlk, Josef, Vlk Vladislav, Vlková, Anna, 1.vyd. ,  Ústí n.L. , Forte 2000, ISBN80-238-6214-6</a:t>
            </a:r>
            <a:endParaRPr lang="cs-CZ"/>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417512"/>
          </a:xfrm>
          <a:solidFill>
            <a:schemeClr val="bg2">
              <a:lumMod val="90000"/>
            </a:schemeClr>
          </a:solidFill>
        </p:spPr>
        <p:txBody>
          <a:bodyPr rtlCol="0">
            <a:normAutofit fontScale="90000"/>
          </a:bodyPr>
          <a:lstStyle/>
          <a:p>
            <a:pPr fontAlgn="auto">
              <a:spcAft>
                <a:spcPts val="0"/>
              </a:spcAft>
              <a:defRPr/>
            </a:pPr>
            <a:r>
              <a:rPr lang="cs-CZ" sz="4000" dirty="0" smtClean="0"/>
              <a:t>První roky na Volyni</a:t>
            </a:r>
            <a:endParaRPr lang="cs-CZ" sz="4000" dirty="0"/>
          </a:p>
        </p:txBody>
      </p:sp>
      <p:sp>
        <p:nvSpPr>
          <p:cNvPr id="23554" name="Zástupný symbol pro obsah 2"/>
          <p:cNvSpPr>
            <a:spLocks noGrp="1"/>
          </p:cNvSpPr>
          <p:nvPr>
            <p:ph idx="1"/>
          </p:nvPr>
        </p:nvSpPr>
        <p:spPr>
          <a:xfrm>
            <a:off x="457200" y="692150"/>
            <a:ext cx="8229600" cy="6165850"/>
          </a:xfrm>
        </p:spPr>
        <p:txBody>
          <a:bodyPr/>
          <a:lstStyle/>
          <a:p>
            <a:pPr marL="0" indent="0">
              <a:buFont typeface="Arial" charset="0"/>
              <a:buNone/>
            </a:pPr>
            <a:r>
              <a:rPr lang="cs-CZ" sz="2000" smtClean="0">
                <a:solidFill>
                  <a:srgbClr val="FF0000"/>
                </a:solidFill>
              </a:rPr>
              <a:t>Zemědělství</a:t>
            </a:r>
          </a:p>
          <a:p>
            <a:pPr marL="0" indent="0">
              <a:buFont typeface="Arial" charset="0"/>
              <a:buNone/>
            </a:pPr>
            <a:r>
              <a:rPr lang="cs-CZ" sz="2000" u="sng" smtClean="0"/>
              <a:t>Huleč</a:t>
            </a:r>
            <a:r>
              <a:rPr lang="cs-CZ" sz="2000" smtClean="0"/>
              <a:t> : V Hulči nebyla všechna půda stejné kvality. V jedné části byla mokrá, zarostlá pýrem a divokým česnekem. Po zasetí žita bylo v zrnu tolik příměsí, že nebylo možné z něj péci chléb. V jiné části byla země hlinitá, místy křídovitá, zrna vyrostlo málo, ale bez příměsí. V další části byla půda zanedbaná, nerovná, v nerovnostech se držela voda, která podmáčela okolí  a žito rostlo jen místy. </a:t>
            </a:r>
          </a:p>
          <a:p>
            <a:pPr marL="0" indent="0">
              <a:buFont typeface="Arial" charset="0"/>
              <a:buNone/>
            </a:pPr>
            <a:r>
              <a:rPr lang="cs-CZ" sz="2000" u="sng" smtClean="0"/>
              <a:t>Kupičov:</a:t>
            </a:r>
            <a:r>
              <a:rPr lang="cs-CZ" sz="2000" smtClean="0"/>
              <a:t> Zde museli Češi vymýtit les, aby mohli sít obilí.  Pařezy vykopali, nečekali, až vyhnijí, aby bylo možno brzy sít. První dva roky jim zničilo úrodu krupobití, ale postupně se situace zlepšovala.</a:t>
            </a:r>
          </a:p>
          <a:p>
            <a:pPr marL="0" indent="0">
              <a:buFont typeface="Arial" charset="0"/>
              <a:buNone/>
            </a:pPr>
            <a:r>
              <a:rPr lang="cs-CZ" sz="2000" u="sng" smtClean="0"/>
              <a:t>Dorohostaje:</a:t>
            </a:r>
            <a:r>
              <a:rPr lang="cs-CZ" sz="2000" smtClean="0"/>
              <a:t> „  …Orné půdy bylo málo. A i ta, nikdy dosud nehnojená a řádně neprooraná , dávala velmi nízké výnosy. Sklizně sotva stačily pokrýt vlastní naturální spotřebu rodiny a osiv. „Korčování“, mýcení lesů pomocí nejprimitivnějšího nářadí, rýčů, lopat, těžkých motyk „korčovaček“ (podobných krumpáči, ale bez špičky) a ručních pil probíhalo pomalu. Dávalo však panenskou, velmi úrodnou půdu…. Jednoduché zemědělské stroje a nářadí, především železné pluhy a brány a také potažní vozy vyráběli čeští řemeslníci sami…“ s.12</a:t>
            </a:r>
          </a:p>
        </p:txBody>
      </p:sp>
      <p:sp>
        <p:nvSpPr>
          <p:cNvPr id="4" name="Zástupný symbol pro zápatí 3"/>
          <p:cNvSpPr>
            <a:spLocks noGrp="1"/>
          </p:cNvSpPr>
          <p:nvPr>
            <p:ph type="ftr" sz="quarter" idx="11"/>
          </p:nvPr>
        </p:nvSpPr>
        <p:spPr>
          <a:xfrm>
            <a:off x="3708400" y="6237288"/>
            <a:ext cx="2895600" cy="365125"/>
          </a:xfrm>
        </p:spPr>
        <p:txBody>
          <a:bodyPr/>
          <a:lstStyle/>
          <a:p>
            <a:pPr>
              <a:defRPr/>
            </a:pPr>
            <a:r>
              <a:rPr lang="cs-CZ" smtClean="0"/>
              <a:t>Minulost zavátá časem, Kronika Českých Dorohostají a přilehlých osad Libánovky a Máslenky, Širc, Václav, b.v., ČSPB Louny, bez r.v., s.12</a:t>
            </a:r>
            <a:endParaRPr lang="cs-CZ"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bg2">
              <a:lumMod val="90000"/>
            </a:schemeClr>
          </a:solidFill>
        </p:spPr>
        <p:txBody>
          <a:bodyPr rtlCol="0">
            <a:normAutofit/>
          </a:bodyPr>
          <a:lstStyle/>
          <a:p>
            <a:pPr fontAlgn="auto">
              <a:spcAft>
                <a:spcPts val="0"/>
              </a:spcAft>
              <a:defRPr/>
            </a:pPr>
            <a:r>
              <a:rPr lang="cs-CZ" dirty="0"/>
              <a:t>První roky na Volyni</a:t>
            </a:r>
          </a:p>
        </p:txBody>
      </p:sp>
      <p:sp>
        <p:nvSpPr>
          <p:cNvPr id="3" name="Zástupný symbol pro obsah 2"/>
          <p:cNvSpPr>
            <a:spLocks noGrp="1"/>
          </p:cNvSpPr>
          <p:nvPr>
            <p:ph idx="1"/>
          </p:nvPr>
        </p:nvSpPr>
        <p:spPr/>
        <p:txBody>
          <a:bodyPr rtlCol="0">
            <a:normAutofit fontScale="85000" lnSpcReduction="10000"/>
          </a:bodyPr>
          <a:lstStyle/>
          <a:p>
            <a:pPr marL="0" indent="0" fontAlgn="auto">
              <a:spcAft>
                <a:spcPts val="0"/>
              </a:spcAft>
              <a:buFont typeface="Arial" pitchFamily="34" charset="0"/>
              <a:buNone/>
              <a:defRPr/>
            </a:pPr>
            <a:r>
              <a:rPr lang="cs-CZ" u="sng" dirty="0"/>
              <a:t>Český Malín: </a:t>
            </a:r>
            <a:r>
              <a:rPr lang="cs-CZ" dirty="0"/>
              <a:t>„Práce byla  heslem našich přistěhovalců a také vydala hojné plody. Pravda, ne ihned. Nepřišel šmahem ten pověstný blahobyt Čechů. Naši předkové se mnoho a těžce napracovali, chtějíce zanechat svým dětem pěkně zařízená hospodářství. Za několik let tam, kde kdysi rostl divoký les a travou zarostlá pole, která podle mínění domácích lidí  nestála za obdělávání, rostlo bujné obilí, jež  se na první pohled lišilo od tehdejší zanedbané úrody Ukrajinců. V Malíně  vyrůstaly jedna za druhou chmelnice…“ s.9</a:t>
            </a:r>
          </a:p>
          <a:p>
            <a:pPr marL="0" indent="0" fontAlgn="auto">
              <a:spcAft>
                <a:spcPts val="0"/>
              </a:spcAft>
              <a:buFont typeface="Arial" pitchFamily="34" charset="0"/>
              <a:buNone/>
              <a:defRPr/>
            </a:pPr>
            <a:r>
              <a:rPr lang="cs-CZ" dirty="0">
                <a:solidFill>
                  <a:srgbClr val="FF0000"/>
                </a:solidFill>
              </a:rPr>
              <a:t>Shrň počáteční bydlení a začátky zemědělství. </a:t>
            </a:r>
          </a:p>
          <a:p>
            <a:pPr marL="0" indent="0" fontAlgn="auto">
              <a:spcAft>
                <a:spcPts val="0"/>
              </a:spcAft>
              <a:buFont typeface="Arial" pitchFamily="34" charset="0"/>
              <a:buNone/>
              <a:defRPr/>
            </a:pPr>
            <a:endParaRPr lang="cs-CZ" dirty="0"/>
          </a:p>
        </p:txBody>
      </p:sp>
      <p:sp>
        <p:nvSpPr>
          <p:cNvPr id="4" name="Zástupný symbol pro zápatí 3"/>
          <p:cNvSpPr>
            <a:spLocks noGrp="1"/>
          </p:cNvSpPr>
          <p:nvPr>
            <p:ph type="ftr" sz="quarter" idx="11"/>
          </p:nvPr>
        </p:nvSpPr>
        <p:spPr/>
        <p:txBody>
          <a:bodyPr/>
          <a:lstStyle/>
          <a:p>
            <a:pPr>
              <a:defRPr/>
            </a:pPr>
            <a:r>
              <a:rPr lang="cs-CZ" smtClean="0"/>
              <a:t>Kronika Českého Malína, Martinovský, Josef, Alois, Širc, Václav, 2.vyd., bez místa vyd. B.r.v., s.9</a:t>
            </a:r>
            <a:endParaRPr lang="cs-CZ"/>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30175"/>
          </a:xfrm>
        </p:spPr>
        <p:txBody>
          <a:bodyPr rtlCol="0">
            <a:normAutofit fontScale="90000"/>
          </a:bodyPr>
          <a:lstStyle/>
          <a:p>
            <a:pPr fontAlgn="auto">
              <a:spcAft>
                <a:spcPts val="0"/>
              </a:spcAft>
              <a:defRPr/>
            </a:pPr>
            <a:r>
              <a:rPr lang="cs-CZ" sz="2400" dirty="0">
                <a:solidFill>
                  <a:prstClr val="black"/>
                </a:solidFill>
              </a:rPr>
              <a:t>První roky na Volyni</a:t>
            </a:r>
            <a:endParaRPr lang="cs-CZ" sz="2400" dirty="0"/>
          </a:p>
        </p:txBody>
      </p:sp>
      <p:pic>
        <p:nvPicPr>
          <p:cNvPr id="28674" name="Picture 3"/>
          <p:cNvPicPr>
            <a:picLocks noChangeAspect="1" noChangeArrowheads="1"/>
          </p:cNvPicPr>
          <p:nvPr/>
        </p:nvPicPr>
        <p:blipFill>
          <a:blip r:embed="rId3"/>
          <a:srcRect/>
          <a:stretch>
            <a:fillRect/>
          </a:stretch>
        </p:blipFill>
        <p:spPr bwMode="auto">
          <a:xfrm>
            <a:off x="2105025" y="476250"/>
            <a:ext cx="4464050" cy="5756275"/>
          </a:xfrm>
          <a:prstGeom prst="rect">
            <a:avLst/>
          </a:prstGeom>
          <a:noFill/>
          <a:ln w="9525">
            <a:noFill/>
            <a:miter lim="800000"/>
            <a:headEnd/>
            <a:tailEnd/>
          </a:ln>
        </p:spPr>
      </p:pic>
      <p:sp>
        <p:nvSpPr>
          <p:cNvPr id="28675" name="TextovéPole 4"/>
          <p:cNvSpPr txBox="1">
            <a:spLocks noChangeArrowheads="1"/>
          </p:cNvSpPr>
          <p:nvPr/>
        </p:nvSpPr>
        <p:spPr bwMode="auto">
          <a:xfrm>
            <a:off x="250825" y="2276475"/>
            <a:ext cx="1512888" cy="1200150"/>
          </a:xfrm>
          <a:prstGeom prst="rect">
            <a:avLst/>
          </a:prstGeom>
          <a:noFill/>
          <a:ln w="9525">
            <a:noFill/>
            <a:miter lim="800000"/>
            <a:headEnd/>
            <a:tailEnd/>
          </a:ln>
        </p:spPr>
        <p:txBody>
          <a:bodyPr>
            <a:spAutoFit/>
          </a:bodyPr>
          <a:lstStyle/>
          <a:p>
            <a:r>
              <a:rPr lang="cs-CZ">
                <a:latin typeface="Calibri" pitchFamily="34" charset="0"/>
              </a:rPr>
              <a:t>Vývoj cen v Dorohostajích</a:t>
            </a:r>
          </a:p>
          <a:p>
            <a:r>
              <a:rPr lang="cs-CZ">
                <a:latin typeface="Calibri" pitchFamily="34" charset="0"/>
              </a:rPr>
              <a:t> od r. 1870</a:t>
            </a:r>
          </a:p>
          <a:p>
            <a:r>
              <a:rPr lang="cs-CZ">
                <a:latin typeface="Calibri" pitchFamily="34" charset="0"/>
              </a:rPr>
              <a:t>do r. 1932</a:t>
            </a:r>
          </a:p>
        </p:txBody>
      </p:sp>
      <p:sp>
        <p:nvSpPr>
          <p:cNvPr id="28676" name="TextovéPole 3"/>
          <p:cNvSpPr txBox="1">
            <a:spLocks noChangeArrowheads="1"/>
          </p:cNvSpPr>
          <p:nvPr/>
        </p:nvSpPr>
        <p:spPr bwMode="auto">
          <a:xfrm>
            <a:off x="250825" y="3643313"/>
            <a:ext cx="1800225" cy="922337"/>
          </a:xfrm>
          <a:prstGeom prst="rect">
            <a:avLst/>
          </a:prstGeom>
          <a:noFill/>
          <a:ln w="9525">
            <a:noFill/>
            <a:miter lim="800000"/>
            <a:headEnd/>
            <a:tailEnd/>
          </a:ln>
        </p:spPr>
        <p:txBody>
          <a:bodyPr>
            <a:spAutoFit/>
          </a:bodyPr>
          <a:lstStyle/>
          <a:p>
            <a:r>
              <a:rPr lang="cs-CZ">
                <a:solidFill>
                  <a:srgbClr val="FF0000"/>
                </a:solidFill>
                <a:latin typeface="Calibri" pitchFamily="34" charset="0"/>
              </a:rPr>
              <a:t>Jak se cena pozemků vyvíjela?</a:t>
            </a:r>
          </a:p>
        </p:txBody>
      </p:sp>
      <p:sp>
        <p:nvSpPr>
          <p:cNvPr id="3" name="Zástupný symbol pro zápatí 2"/>
          <p:cNvSpPr>
            <a:spLocks noGrp="1"/>
          </p:cNvSpPr>
          <p:nvPr>
            <p:ph type="ftr" sz="quarter" idx="11"/>
          </p:nvPr>
        </p:nvSpPr>
        <p:spPr>
          <a:xfrm>
            <a:off x="6215063" y="6092825"/>
            <a:ext cx="2895600" cy="730250"/>
          </a:xfrm>
        </p:spPr>
        <p:txBody>
          <a:bodyPr/>
          <a:lstStyle/>
          <a:p>
            <a:pPr>
              <a:defRPr/>
            </a:pPr>
            <a:r>
              <a:rPr lang="cs-CZ" dirty="0" smtClean="0"/>
              <a:t>Minulost zavátá časem, Kronika Českých </a:t>
            </a:r>
            <a:r>
              <a:rPr lang="cs-CZ" dirty="0" err="1" smtClean="0"/>
              <a:t>Dorohostají</a:t>
            </a:r>
            <a:r>
              <a:rPr lang="cs-CZ" dirty="0" smtClean="0"/>
              <a:t> a přilehlých osad </a:t>
            </a:r>
            <a:r>
              <a:rPr lang="cs-CZ" dirty="0" err="1" smtClean="0"/>
              <a:t>Libánovky</a:t>
            </a:r>
            <a:r>
              <a:rPr lang="cs-CZ" dirty="0" smtClean="0"/>
              <a:t> a Máslenky, </a:t>
            </a:r>
            <a:r>
              <a:rPr lang="cs-CZ" dirty="0" err="1" smtClean="0"/>
              <a:t>Širc</a:t>
            </a:r>
            <a:r>
              <a:rPr lang="cs-CZ" dirty="0" smtClean="0"/>
              <a:t>, Václav, </a:t>
            </a:r>
            <a:r>
              <a:rPr lang="cs-CZ" dirty="0" err="1" smtClean="0"/>
              <a:t>b.v</a:t>
            </a:r>
            <a:r>
              <a:rPr lang="cs-CZ" dirty="0" smtClean="0"/>
              <a:t>., ČSPB Louny, bez </a:t>
            </a:r>
            <a:r>
              <a:rPr lang="cs-CZ" dirty="0" err="1" smtClean="0"/>
              <a:t>r.v</a:t>
            </a:r>
            <a:r>
              <a:rPr lang="cs-CZ" dirty="0" smtClean="0"/>
              <a:t>. , </a:t>
            </a:r>
            <a:r>
              <a:rPr lang="cs-CZ" dirty="0" err="1" smtClean="0"/>
              <a:t>obr.příl</a:t>
            </a:r>
            <a:r>
              <a:rPr lang="cs-CZ" dirty="0" smtClean="0"/>
              <a:t>.</a:t>
            </a:r>
            <a:endParaRPr lang="cs-CZ"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Obdélník 3"/>
          <p:cNvSpPr>
            <a:spLocks noChangeArrowheads="1"/>
          </p:cNvSpPr>
          <p:nvPr/>
        </p:nvSpPr>
        <p:spPr bwMode="auto">
          <a:xfrm>
            <a:off x="0" y="395288"/>
            <a:ext cx="9144000" cy="6462712"/>
          </a:xfrm>
          <a:prstGeom prst="rect">
            <a:avLst/>
          </a:prstGeom>
          <a:noFill/>
          <a:ln w="9525">
            <a:noFill/>
            <a:miter lim="800000"/>
            <a:headEnd/>
            <a:tailEnd/>
          </a:ln>
        </p:spPr>
        <p:txBody>
          <a:bodyPr>
            <a:spAutoFit/>
          </a:bodyPr>
          <a:lstStyle/>
          <a:p>
            <a:r>
              <a:rPr lang="cs-CZ">
                <a:latin typeface="Calibri" pitchFamily="34" charset="0"/>
              </a:rPr>
              <a:t>Zdroje:</a:t>
            </a:r>
          </a:p>
          <a:p>
            <a:r>
              <a:rPr lang="cs-CZ">
                <a:latin typeface="Calibri" pitchFamily="34" charset="0"/>
              </a:rPr>
              <a:t>Zápisky rukopisné zásobovače ing. Václava Stárka z východní fronty 2.svět.válkyPodiel 1.čs.armádneho zboru v ZSSR na oslobodzovaní Československa červenou armádou, Richtr, Karel a kol., 1.vyd. , Praha Magnet 1974,</a:t>
            </a:r>
          </a:p>
          <a:p>
            <a:r>
              <a:rPr lang="cs-CZ">
                <a:latin typeface="Calibri" pitchFamily="34" charset="0"/>
              </a:rPr>
              <a:t>Grand, generál Josef Kohl ve světle vzpomínek, Velfl,Josef,1.vyd.,Praha, ČSOL , 1999, ISBN80-238-4578-0</a:t>
            </a:r>
          </a:p>
          <a:p>
            <a:r>
              <a:rPr lang="cs-CZ">
                <a:latin typeface="Calibri" pitchFamily="34" charset="0"/>
              </a:rPr>
              <a:t>Ženy bojující v zahraničních jednotkách za 2.světové války, kol.členek ČSBS, 1.vyd., Praha NV 1992, ISBN: 80-206-0363-8</a:t>
            </a:r>
          </a:p>
          <a:p>
            <a:r>
              <a:rPr lang="cs-CZ">
                <a:latin typeface="Calibri" pitchFamily="34" charset="0"/>
              </a:rPr>
              <a:t>Nezaváté časem, Volyňští Češi v tankových bojích, Palička, Vladimír, 1.vyd., Praha, SČVP 1995, ISBN:80-901878-3-8</a:t>
            </a:r>
          </a:p>
          <a:p>
            <a:r>
              <a:rPr lang="cs-CZ">
                <a:latin typeface="Calibri" pitchFamily="34" charset="0"/>
              </a:rPr>
              <a:t>Osudy Čechů z Volyně, průvodce výstavou, Slavík,St., 1.vyd., Praha, SČVP  bez r.v.</a:t>
            </a:r>
          </a:p>
          <a:p>
            <a:r>
              <a:rPr lang="cs-CZ">
                <a:latin typeface="Calibri" pitchFamily="34" charset="0"/>
              </a:rPr>
              <a:t>Volyňáci, Vesele i vážně o volyňských reemigrantech, Šimek, Václav, 1.vyd., Sokolov,Okr. Muzeum Sokolov 1995</a:t>
            </a:r>
          </a:p>
          <a:p>
            <a:r>
              <a:rPr lang="cs-CZ">
                <a:latin typeface="Calibri" pitchFamily="34" charset="0"/>
              </a:rPr>
              <a:t>Dukla, sprievodca po dukelskom bojisku,Broft,M., Šáda,M., Trylč,J., foto VHÚ Praha, mapy VZÚ Praha, b.v., Krajské stredisko štátnej pamiatkovej starostlivosti a ochrany přírody Prešov, 1964</a:t>
            </a:r>
          </a:p>
          <a:p>
            <a:r>
              <a:rPr lang="cs-CZ">
                <a:latin typeface="Calibri" pitchFamily="34" charset="0"/>
              </a:rPr>
              <a:t>Sprievodca po expozícii Duklianskeho múzea a pamiatných miestach duklianskych bojov, mapky Mindoš,Ivan, Košice, Východoslovenské vydavateľstvo v Košiciach 1973</a:t>
            </a:r>
          </a:p>
          <a:p>
            <a:r>
              <a:rPr lang="cs-CZ">
                <a:latin typeface="Calibri" pitchFamily="34" charset="0"/>
              </a:rPr>
              <a:t>Huleč česká na Volyni, Obraz života v létech 1870 – 1947, Bonek,Jiří, Manová Danuše, Stárek,Václav, 1.vyd., Žatec, vlastní náklad 1992</a:t>
            </a:r>
          </a:p>
          <a:p>
            <a:r>
              <a:rPr lang="cs-CZ">
                <a:latin typeface="Calibri" pitchFamily="34" charset="0"/>
              </a:rPr>
              <a:t>U nás na Volyni, Šimek, Václav, b.v., Sokolov,Okres.úřad Sokolov a SČVP 1993</a:t>
            </a:r>
          </a:p>
          <a:p>
            <a:r>
              <a:rPr lang="cs-CZ">
                <a:latin typeface="Calibri" pitchFamily="34" charset="0"/>
              </a:rPr>
              <a:t>Zapomenutý boj,  Foitík, Josef, 1.vyd., Praha, SČVP 2012, ISBN: 978-80-903164-5-4</a:t>
            </a:r>
          </a:p>
          <a:p>
            <a:r>
              <a:rPr lang="cs-CZ">
                <a:latin typeface="Calibri" pitchFamily="34" charset="0"/>
              </a:rPr>
              <a:t>Češi na Volyni, základní informace,Hofman, Jiří, 2.upr.vyd., Praha, Volyň 1995, ISBN: 80-901872-1-1</a:t>
            </a:r>
          </a:p>
        </p:txBody>
      </p:sp>
    </p:spTree>
    <p:extLst>
      <p:ext uri="{BB962C8B-B14F-4D97-AF65-F5344CB8AC3E}">
        <p14:creationId xmlns:p14="http://schemas.microsoft.com/office/powerpoint/2010/main" val="38316353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Obdélník 3"/>
          <p:cNvSpPr>
            <a:spLocks noChangeArrowheads="1"/>
          </p:cNvSpPr>
          <p:nvPr/>
        </p:nvSpPr>
        <p:spPr bwMode="auto">
          <a:xfrm>
            <a:off x="0" y="620713"/>
            <a:ext cx="9144000" cy="6186487"/>
          </a:xfrm>
          <a:prstGeom prst="rect">
            <a:avLst/>
          </a:prstGeom>
          <a:noFill/>
          <a:ln w="9525">
            <a:noFill/>
            <a:miter lim="800000"/>
            <a:headEnd/>
            <a:tailEnd/>
          </a:ln>
        </p:spPr>
        <p:txBody>
          <a:bodyPr>
            <a:spAutoFit/>
          </a:bodyPr>
          <a:lstStyle/>
          <a:p>
            <a:r>
              <a:rPr lang="cs-CZ">
                <a:latin typeface="Calibri" pitchFamily="34" charset="0"/>
              </a:rPr>
              <a:t>Zdroje:</a:t>
            </a:r>
          </a:p>
          <a:p>
            <a:r>
              <a:rPr lang="cs-CZ">
                <a:latin typeface="Calibri" pitchFamily="34" charset="0"/>
              </a:rPr>
              <a:t>Zpravodaj, SČVP,  zvl.vydání, Hofman, Jiří, Základní informace o Češích na Volyni a od Černobylu, Praha, SČVP březen 1994</a:t>
            </a:r>
          </a:p>
          <a:p>
            <a:r>
              <a:rPr lang="cs-CZ">
                <a:latin typeface="Calibri" pitchFamily="34" charset="0"/>
              </a:rPr>
              <a:t>Minulost zavátá časem, Kronika Českých Dorohostají a přilehlých osad Libánovky a Máslenky, Širc, Václav, b.v., ČSPB Louny, bez r.v.</a:t>
            </a:r>
          </a:p>
          <a:p>
            <a:r>
              <a:rPr lang="cs-CZ">
                <a:latin typeface="Calibri" pitchFamily="34" charset="0"/>
              </a:rPr>
              <a:t>Kronika Českého Malína, Martinovský, Josef, Alois, Širc, Václav, 2.vyd., bez místa vyd. B.r.v.</a:t>
            </a:r>
          </a:p>
          <a:p>
            <a:r>
              <a:rPr lang="cs-CZ">
                <a:latin typeface="Calibri" pitchFamily="34" charset="0"/>
              </a:rPr>
              <a:t>Michalovské ozvěny,Rejchrt, Oldřich, b.v., vlastní náklad Rejchrt, Oldřich 1997</a:t>
            </a:r>
          </a:p>
          <a:p>
            <a:r>
              <a:rPr lang="cs-CZ">
                <a:latin typeface="Calibri" pitchFamily="34" charset="0"/>
              </a:rPr>
              <a:t>Památce Zborova 1917 – 1927, Syřiště, František, Medek, Rudolf, Praha, „Za svobodu“ 1927</a:t>
            </a:r>
          </a:p>
          <a:p>
            <a:r>
              <a:rPr lang="cs-CZ">
                <a:latin typeface="Calibri" pitchFamily="34" charset="0"/>
              </a:rPr>
              <a:t>Dějiny Volyňských Čechů I., Léta 1868 – 1914, Vaculík, Jaroslav, 1.vyd., SČVP 1997, ISBN: 80-901878-5-4</a:t>
            </a:r>
          </a:p>
          <a:p>
            <a:r>
              <a:rPr lang="cs-CZ">
                <a:latin typeface="Calibri" pitchFamily="34" charset="0"/>
              </a:rPr>
              <a:t>Dějiny Volyňských Čechů II., (1914 – 1945), Vaculík, Jaroslav, 1.vyd., SČVP 1998, ISBN:80-901878-8-9</a:t>
            </a:r>
          </a:p>
          <a:p>
            <a:r>
              <a:rPr lang="cs-CZ">
                <a:latin typeface="Calibri" pitchFamily="34" charset="0"/>
              </a:rPr>
              <a:t>Dějiny Volyňských Čechů III.( 1945-1948), Vaculík, Jaroslav, 1.vyd., Brno, Masarykova univerzita 2001, ISBN: 80-210-2568-9</a:t>
            </a:r>
          </a:p>
          <a:p>
            <a:r>
              <a:rPr lang="cs-CZ">
                <a:latin typeface="Calibri" pitchFamily="34" charset="0"/>
              </a:rPr>
              <a:t>Historie Českého Boratína, Vlk, Josef, Vlk Vladislav, Vlková, Anna, 1.vyd. ,  Ústí n.L. , Forte 2000, ISBN 80-238-6214-6</a:t>
            </a:r>
          </a:p>
          <a:p>
            <a:r>
              <a:rPr lang="cs-CZ">
                <a:latin typeface="Calibri" pitchFamily="34" charset="0"/>
              </a:rPr>
              <a:t>Rukopis      Anna Stárková</a:t>
            </a:r>
          </a:p>
          <a:p>
            <a:r>
              <a:rPr lang="cs-CZ">
                <a:latin typeface="Calibri" pitchFamily="34" charset="0"/>
              </a:rPr>
              <a:t>Michalovské ozvěny, Rejchrt, Oldřich, 1.vyd., Lovosice, vlastní náklad 1997</a:t>
            </a:r>
          </a:p>
          <a:p>
            <a:r>
              <a:rPr lang="cs-CZ">
                <a:latin typeface="Calibri" pitchFamily="34" charset="0"/>
              </a:rPr>
              <a:t>Doplňky k dějinám Volyňských Čechů I., Protiněmecký odboj, Blaník, Mírový život,Dufek, Vladimír1.vyd., Sdružení Čechů z Volyně a jejich přátel, r.2003, ISBN: 80-903164-0-9</a:t>
            </a:r>
          </a:p>
          <a:p>
            <a:r>
              <a:rPr lang="cs-CZ">
                <a:latin typeface="Calibri" pitchFamily="34" charset="0"/>
              </a:rPr>
              <a:t>V duchu revolučního odkazu bojovníků 1.čs.samostatné tankové brigády v SSSR 3/1975,Hlavní politická správa ČSLA.</a:t>
            </a:r>
          </a:p>
        </p:txBody>
      </p:sp>
    </p:spTree>
    <p:extLst>
      <p:ext uri="{BB962C8B-B14F-4D97-AF65-F5344CB8AC3E}">
        <p14:creationId xmlns:p14="http://schemas.microsoft.com/office/powerpoint/2010/main" val="631157556"/>
      </p:ext>
    </p:extLst>
  </p:cSld>
  <p:clrMapOvr>
    <a:masterClrMapping/>
  </p:clrMapOvr>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260</TotalTime>
  <Words>2119</Words>
  <Application>Microsoft Office PowerPoint</Application>
  <PresentationFormat>Předvádění na obrazovce (4:3)</PresentationFormat>
  <Paragraphs>113</Paragraphs>
  <Slides>12</Slides>
  <Notes>7</Notes>
  <HiddenSlides>0</HiddenSlides>
  <MMClips>0</MMClips>
  <ScaleCrop>false</ScaleCrop>
  <HeadingPairs>
    <vt:vector size="4" baseType="variant">
      <vt:variant>
        <vt:lpstr>Motiv</vt:lpstr>
      </vt:variant>
      <vt:variant>
        <vt:i4>1</vt:i4>
      </vt:variant>
      <vt:variant>
        <vt:lpstr>Nadpisy snímků</vt:lpstr>
      </vt:variant>
      <vt:variant>
        <vt:i4>12</vt:i4>
      </vt:variant>
    </vt:vector>
  </HeadingPairs>
  <TitlesOfParts>
    <vt:vector size="13" baseType="lpstr">
      <vt:lpstr>Motiv sady Office</vt:lpstr>
      <vt:lpstr>Prezentace aplikace PowerPoint</vt:lpstr>
      <vt:lpstr>První roky na Volyni Podle následujících  podkladů porovnej život v různých českých vesnicích na Volyni, shrň informace a zjisti souhlasné a rozdílné zkušenosti. </vt:lpstr>
      <vt:lpstr>První roky na Volyni</vt:lpstr>
      <vt:lpstr>První roky na Volyni</vt:lpstr>
      <vt:lpstr>První roky na Volyni</vt:lpstr>
      <vt:lpstr>První roky na Volyni</vt:lpstr>
      <vt:lpstr>První roky na Volyni</vt:lpstr>
      <vt:lpstr>První roky na Volyni</vt:lpstr>
      <vt:lpstr>První roky na Volyni</vt:lpstr>
      <vt:lpstr>První roky na Volyni</vt:lpstr>
      <vt:lpstr>Prezentace aplikace PowerPoint</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Učitel</dc:creator>
  <cp:lastModifiedBy>Učitel</cp:lastModifiedBy>
  <cp:revision>40</cp:revision>
  <dcterms:modified xsi:type="dcterms:W3CDTF">2013-06-13T09:03:04Z</dcterms:modified>
</cp:coreProperties>
</file>