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75" r:id="rId3"/>
    <p:sldId id="264" r:id="rId4"/>
    <p:sldId id="277" r:id="rId5"/>
    <p:sldId id="276" r:id="rId6"/>
    <p:sldId id="266" r:id="rId7"/>
    <p:sldId id="267" r:id="rId8"/>
    <p:sldId id="271" r:id="rId9"/>
    <p:sldId id="272" r:id="rId10"/>
    <p:sldId id="274" r:id="rId11"/>
    <p:sldId id="273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9273F1FA-8C4B-477C-B910-EEBFA8EEA071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C4A46BC-2C59-40DF-9BD2-8A4AFF16D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39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 Danuše, Stárek,Václav, 1.vyd., Žatec, vlastní náklad 1992 s. 65, </a:t>
            </a:r>
          </a:p>
          <a:p>
            <a:pPr>
              <a:spcBef>
                <a:spcPct val="0"/>
              </a:spcBef>
            </a:pPr>
            <a:r>
              <a:rPr lang="cs-CZ" smtClean="0"/>
              <a:t>Minulost zavátá časem, Kronika Českých Dorohostají a přilehlých osad Libánovky a Máslenky, Širc, Václav, b.v., ČSPB Louny, bez r.v.,s.23, </a:t>
            </a:r>
          </a:p>
          <a:p>
            <a:pPr>
              <a:spcBef>
                <a:spcPct val="0"/>
              </a:spcBef>
            </a:pPr>
            <a:r>
              <a:rPr lang="cs-CZ" smtClean="0"/>
              <a:t>Kupičov s. 30</a:t>
            </a:r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89CC6A-8ED7-435A-9307-6F45E8B4DAC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Minulost zavátá časem, Kronika Českých Dorohostají a přilehlých osad Libánovky a Máslenky, Širc, Václav, b.v., ČSPB Louny, bez r.v.,s.23, </a:t>
            </a:r>
          </a:p>
          <a:p>
            <a:pPr>
              <a:spcBef>
                <a:spcPct val="0"/>
              </a:spcBef>
            </a:pPr>
            <a:r>
              <a:rPr lang="cs-CZ" smtClean="0"/>
              <a:t>Kupičov s. 30</a:t>
            </a:r>
          </a:p>
        </p:txBody>
      </p:sp>
      <p:sp>
        <p:nvSpPr>
          <p:cNvPr id="204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7D22FE6-CA6D-493D-9DC3-64AB0A0EC65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Huleč česká na Volyni, Obraz života v létech 1870 – 1947, Bonek,Jiří, Manová Danuše, Stárek,Václav, 1.vyd., Žatec, vlastní náklad 1992, s.9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8A16F66-7733-4D99-B569-869D58BC1C4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Historie Českého Boratína, Vlk, Josef, Vlk Vladislav, Vlková, Anna, 1.vyd. ,  Ústí n.L. , Forte 2000, </a:t>
            </a:r>
          </a:p>
          <a:p>
            <a:pPr>
              <a:spcBef>
                <a:spcPct val="0"/>
              </a:spcBef>
            </a:pPr>
            <a:r>
              <a:rPr lang="cs-CZ" smtClean="0"/>
              <a:t>ISBN 80-238-6214-6, s. 50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63C95B8-57B0-451F-A95B-715715AFAA2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err="1" smtClean="0"/>
              <a:t>Kupičov</a:t>
            </a:r>
            <a:r>
              <a:rPr lang="cs-CZ" dirty="0" smtClean="0"/>
              <a:t>, jak nám o něm vyprávěli, fakta a jména, </a:t>
            </a:r>
            <a:r>
              <a:rPr lang="cs-CZ" dirty="0" err="1" smtClean="0"/>
              <a:t>sest</a:t>
            </a:r>
            <a:r>
              <a:rPr lang="cs-CZ" dirty="0" smtClean="0"/>
              <a:t>. Žáková, M.,Zápotocký,V.,</a:t>
            </a:r>
            <a:r>
              <a:rPr lang="cs-CZ" dirty="0" err="1" smtClean="0"/>
              <a:t>Kytl,V</a:t>
            </a:r>
            <a:r>
              <a:rPr lang="cs-CZ" dirty="0" smtClean="0"/>
              <a:t>., </a:t>
            </a:r>
            <a:r>
              <a:rPr lang="cs-CZ" dirty="0" err="1" smtClean="0"/>
              <a:t>b.v.,Praha</a:t>
            </a:r>
            <a:r>
              <a:rPr lang="cs-CZ" dirty="0" smtClean="0"/>
              <a:t> 1997,s.58</a:t>
            </a:r>
          </a:p>
        </p:txBody>
      </p:sp>
      <p:sp>
        <p:nvSpPr>
          <p:cNvPr id="2662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E5453D7-63C5-496E-89E3-274112BD41B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Michalovské ozvěny,Rejchrt, Oldřich, b.v., vlastní náklad Rejchrt, Oldřich 1997, obr. příl.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6AE4A9A-3521-4D6F-A3BF-DE2387653B9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Michalovské ozvěny,Rejchrt, Oldřich, b.v., vlastní náklad Rejchrt, Oldřich 1997, obr.příl.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07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097D0C9-FD58-445B-8C4C-86314A2FFAB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Minulost zavátá časem, Kronika Českých Dorohostají a přilehlých osad Libánovky a Máslenky, Širc, Václav, b.v., ČSPB Louny, bez r.v., , obr. příl.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27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608B56-B524-4B0C-A961-05082F2A61C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CA2C6-7577-468A-813C-C72CF4B34AAE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F2AE4-8245-49A7-8AFC-EF2A88D21B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D3224-A1E1-4B4B-9183-0D2EC5440319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2627C-BF1D-49AE-99EF-0E09CBA18E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98F04-962E-472C-98CB-F289A605AE1A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28862-293A-488E-ADA7-1755AED05E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4A335F-7A78-419A-AE98-54E42A9E41F3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17CFF6-C1C7-4EA5-B75D-656DC767F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C71281-18EB-444D-8D87-5781F6495B1E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8FC91-27AA-4AFC-83D2-1C55D557DD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21CF20-2183-4506-902A-AB7B36380726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792EA-A0B4-473F-AD8D-5E955D5B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1F3BCF-07C7-4F45-B09C-5CB1A0ADDF99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924F59-D6A9-4952-BF34-CEC0E3AEEB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8CCF5-AAEA-4E30-8C5D-9CBABD929244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DDB9D-CA50-4ACC-9377-1C4FCF970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E1AA6-059C-4CF6-8179-C72D89837DEA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DEF5B-2AAA-421E-9F06-1299489309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61695-1C8D-49B2-BCF7-351D4AD86338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01E683-9381-4798-BFDC-3B52E2B00C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5C190-554C-4AF8-B324-2078A4EE4277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F602C-0C3B-46FC-BE9B-C892C5F79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AA862D2-091E-4810-BC6E-8DDCD239280B}" type="datetimeFigureOut">
              <a:rPr lang="cs-CZ"/>
              <a:pPr>
                <a:defRPr/>
              </a:pPr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FEA22C1-5889-4AAB-893E-B0ECD19935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Group 2"/>
          <p:cNvGraphicFramePr>
            <a:graphicFrameLocks noGrp="1"/>
          </p:cNvGraphicFramePr>
          <p:nvPr/>
        </p:nvGraphicFramePr>
        <p:xfrm>
          <a:off x="611188" y="1628775"/>
          <a:ext cx="7740650" cy="5041903"/>
        </p:xfrm>
        <a:graphic>
          <a:graphicData uri="http://schemas.openxmlformats.org/drawingml/2006/table">
            <a:tbl>
              <a:tblPr/>
              <a:tblGrid>
                <a:gridCol w="3040062"/>
                <a:gridCol w="4700588"/>
              </a:tblGrid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kladn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kola a Mateřsk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kola Ploskovice, p.o., okres Litoměřice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CZ.1.07/1.4.00/21.1113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„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Zlep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en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kvality vzděl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v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n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í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na Z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a M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Š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,Bold"/>
                        </a:rPr>
                        <a:t> Ploskovice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“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slo a 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ablony kl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aktivity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III/2 - Inovace a zkvalitněn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výuky prostřednictv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m ICT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zev ověřovan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Náboženství na Volyni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no autora výukov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 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Mgr. Danuše Manová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Datum, ve kter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 byl VM vytvořen: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10.5.2012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k, pro který je výukový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 určen: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8.r.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59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oblast, vzděl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vac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obor, tematický okruh, t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Člověk a společnost, dějepis 19.-20.stol.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list/anotace 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výstižný popis způsobu použit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výukov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é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 materi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lu ve výuce: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Ujasni si složitou náboženskou situaci na Volyni.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Form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t př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lohy na CD/DVD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PDF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Text Box 41"/>
          <p:cNvSpPr txBox="1">
            <a:spLocks noChangeArrowheads="1"/>
          </p:cNvSpPr>
          <p:nvPr/>
        </p:nvSpPr>
        <p:spPr bwMode="auto">
          <a:xfrm>
            <a:off x="4787900" y="1052513"/>
            <a:ext cx="2089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endParaRPr lang="cs-CZ" kern="0">
              <a:solidFill>
                <a:sysClr val="windowText" lastClr="000000"/>
              </a:solidFill>
              <a:latin typeface="+mn-lt"/>
            </a:endParaRPr>
          </a:p>
        </p:txBody>
      </p:sp>
      <p:sp>
        <p:nvSpPr>
          <p:cNvPr id="5" name="Text Box 42"/>
          <p:cNvSpPr txBox="1">
            <a:spLocks noChangeArrowheads="1"/>
          </p:cNvSpPr>
          <p:nvPr/>
        </p:nvSpPr>
        <p:spPr bwMode="auto">
          <a:xfrm>
            <a:off x="5148263" y="1000125"/>
            <a:ext cx="2736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cs-CZ" kern="0" dirty="0">
                <a:solidFill>
                  <a:sysClr val="windowText" lastClr="000000"/>
                </a:solidFill>
                <a:latin typeface="+mn-lt"/>
              </a:rPr>
              <a:t>VY_32_INOVACE_294</a:t>
            </a:r>
            <a:endParaRPr lang="cs-CZ" kern="0" dirty="0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6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7716"/>
            <a:ext cx="4608512" cy="961564"/>
          </a:xfrm>
          <a:prstGeom prst="rect">
            <a:avLst/>
          </a:prstGeom>
          <a:solidFill>
            <a:srgbClr val="FFFFFF"/>
          </a:solidFill>
          <a:ln>
            <a:noFill/>
          </a:ln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 Čechách, na Moravě, v Polsku i Rusku bylo křesťanství, ale mělo různé podoby. V Čechách, na Moravě a v Polsku katolictví, ale u nás ho husitství pozměnilo ( přijímání podobojí…) a vznikla samostatná církev, která byla pronásledována do vydání tolerančního patentu Josefem II. V Rusku bylo pravoslaví, např. neuznávali papeže… Pravděpodobně chtěl car pozváním Čechů snížit vliv katolických Poláků na svém území.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Náboženství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3813"/>
            <a:ext cx="8229600" cy="777875"/>
          </a:xfrm>
          <a:solidFill>
            <a:schemeClr val="accent4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Náboženství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68313" y="908050"/>
            <a:ext cx="8229600" cy="57340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800" u="sng" smtClean="0"/>
              <a:t>Huleč:</a:t>
            </a:r>
            <a:r>
              <a:rPr lang="cs-CZ" sz="1800" smtClean="0"/>
              <a:t> Přistěhovalci převzali katolický kostel a museli tam vydržovat kaplana. Dohodli se s kaplanem  Františkem Kašparem, který  se přijel podívat z Čech, protože se chtěl vystěhovat na Volyň.  V Čechách měl rozpory s katolickou církví. Spolu s dalšími neuznával papeže za hlavu křesťanské církve a po vzoru českobratrské církve ze 16.století zavedl  při bohoslužbách český jazyk, veřejnou zpověď a přijímání podobojí. Přijel ženatý, což katolické náboženství knězi nedovoluje. Své farníky měl i ve vzdálených obcích – 50  až 80 km daleko. Při návštěvách v zimě na saních tažených koňmi: „… byly velkým nebezpečím smečky hladových vlků potulujících se krajem. .. Brávali s sebou revolver, slámu a petrolej na ochranu. Snopy slámy polité petrolejem a zapálené byly účinnou ochranou proti útoku vlčí smečky. Pro případ, že by uvázli v polích ve sněhové vánici, měli s sebou jako nouzovou potravu zásobu cukru.“ s.65</a:t>
            </a:r>
          </a:p>
          <a:p>
            <a:pPr marL="0" indent="0">
              <a:buFont typeface="Arial" charset="0"/>
              <a:buNone/>
            </a:pPr>
            <a:r>
              <a:rPr lang="cs-CZ" sz="1800" smtClean="0"/>
              <a:t>Poláci byli katolíci, Rusové a Ukrajinci pravoslavní. Po nastoupení Alexandra III. na trůn začal tlak na to, aby Češi přestoupili na pravoslaví. V roce 1888 byla zakázána činnost českých kněží. Dokonce občané jiného než pravoslavného náboženství nesměli kupovat pozemky… František Kašpar se rozhodl pro přestup a mnoho jeho farníků, i když neochotně, také. Ti, kteří se nechtěli podřídit, byli pronásledováni. Např. Ditrichovi se museli vystěhovat na Sibiř, jiní byli několik dní vězněni, další museli na několik měsíců opustit Huleč a odejít do Kyjeva.</a:t>
            </a:r>
          </a:p>
          <a:p>
            <a:pPr marL="0" indent="0">
              <a:buFont typeface="Arial" charset="0"/>
              <a:buNone/>
            </a:pPr>
            <a:endParaRPr lang="cs-CZ" sz="180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076825" y="6308725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err="1" smtClean="0"/>
              <a:t>Huleč</a:t>
            </a:r>
            <a:r>
              <a:rPr lang="cs-CZ" dirty="0" smtClean="0"/>
              <a:t> česká na Volyni, Obraz života v létech 1870 – 1947, </a:t>
            </a:r>
            <a:r>
              <a:rPr lang="cs-CZ" dirty="0" err="1" smtClean="0"/>
              <a:t>Bonek,Jiří</a:t>
            </a:r>
            <a:r>
              <a:rPr lang="cs-CZ" dirty="0" smtClean="0"/>
              <a:t>, Manová Danuše, </a:t>
            </a:r>
            <a:r>
              <a:rPr lang="cs-CZ" dirty="0" err="1" smtClean="0"/>
              <a:t>Stárek,Václav</a:t>
            </a:r>
            <a:r>
              <a:rPr lang="cs-CZ" dirty="0" smtClean="0"/>
              <a:t>, 1.vyd., Žatec, vlastní náklad 1992 s. 65,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2705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836613"/>
            <a:ext cx="3529012" cy="5900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68313" y="23813"/>
            <a:ext cx="8229600" cy="777875"/>
          </a:xfrm>
          <a:prstGeom prst="rect">
            <a:avLst/>
          </a:prstGeom>
          <a:solidFill>
            <a:schemeClr val="accent4"/>
          </a:solidFill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bg1"/>
                </a:solidFill>
              </a:rPr>
              <a:t>Náboženství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0" y="6021388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err="1" smtClean="0"/>
              <a:t>Huleč</a:t>
            </a:r>
            <a:r>
              <a:rPr lang="cs-CZ" dirty="0" smtClean="0"/>
              <a:t> česká na Volyni, Obraz života v létech 1870 – 1947, </a:t>
            </a:r>
            <a:r>
              <a:rPr lang="cs-CZ" dirty="0" err="1" smtClean="0"/>
              <a:t>Bonek,Jiří</a:t>
            </a:r>
            <a:r>
              <a:rPr lang="cs-CZ" dirty="0" smtClean="0"/>
              <a:t>, Manová Danuše, </a:t>
            </a:r>
            <a:r>
              <a:rPr lang="cs-CZ" dirty="0" err="1" smtClean="0"/>
              <a:t>Stárek,Václav</a:t>
            </a:r>
            <a:r>
              <a:rPr lang="cs-CZ" dirty="0" smtClean="0"/>
              <a:t>, 1.vyd., Žatec, vlastní náklad 1992, s.5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  <a:solidFill>
            <a:schemeClr val="accent4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Náboženství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458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25900"/>
          </a:xfrm>
        </p:spPr>
        <p:txBody>
          <a:bodyPr>
            <a:spAutoFit/>
          </a:bodyPr>
          <a:lstStyle/>
          <a:p>
            <a:pPr marL="0" indent="0">
              <a:buFont typeface="Arial" charset="0"/>
              <a:buNone/>
            </a:pPr>
            <a:r>
              <a:rPr lang="cs-CZ" sz="1800" smtClean="0"/>
              <a:t>V. Širc uvádí postup křtu dospělých: .“… Člověk byl pokřtěn, vyzpovídal se a přijal svátost svatého přijímání podle pravoslavného způsobu podobojí. Pop mu pověsil na krk křížek…Při pravoslavném křtu si občan mohl ponechat své dosavadní křestní jméno jen v případě, že se nacházelo v seznamu pravoslavných svatých… Noví pravoslavní se nikdy nestali, na rozdíl od jiných novokřtěnců, bigotními pravoslavnými věřícími. Ženy dále nosily do cerkve katolické modlitební knihy dovezené z Čech…Do cerkve krajané chodili nepravidelně, dosti zřídka obvykle jen o větších svátcích. Pravidelně jednou v roce chodili ke zpovědi a svatému přijímání, jak říkali, „ pro pořádek“… Katolíci byli nábožensky mnohem horlivější.“ s.23</a:t>
            </a:r>
          </a:p>
          <a:p>
            <a:pPr marL="0" indent="0">
              <a:buFont typeface="Arial" charset="0"/>
              <a:buNone/>
            </a:pPr>
            <a:r>
              <a:rPr lang="cs-CZ" sz="1800" u="sng" smtClean="0"/>
              <a:t>Kupičov: </a:t>
            </a:r>
            <a:r>
              <a:rPr lang="cs-CZ" sz="1800" smtClean="0"/>
              <a:t>„…V Kupičově se pravoslaví příliš neujalo…v roce 1924 bylo napočítáno jen asi 20 pravoslavných rodin. Návrat k původním vyznáním však i nadále pokračoval a ani ti, kteří  zůstali pravoslavnými příliš do cerkve nechodili. Necítili se tam mezi samými Ukrajinci dobře a raději chodili do katolického nebo evangelického kostela. Pravoslavní Češi v Kupičově nevyvíjeli žádnou organizovanou náboženskou činnost.“ s.30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32138" y="6021388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Minulost zavátá časem, Kronika Českých </a:t>
            </a:r>
            <a:r>
              <a:rPr lang="cs-CZ" dirty="0" err="1" smtClean="0"/>
              <a:t>Dorohostají</a:t>
            </a:r>
            <a:r>
              <a:rPr lang="cs-CZ" dirty="0" smtClean="0"/>
              <a:t> a přilehlých osad </a:t>
            </a:r>
            <a:r>
              <a:rPr lang="cs-CZ" dirty="0" err="1" smtClean="0"/>
              <a:t>Libánovky</a:t>
            </a:r>
            <a:r>
              <a:rPr lang="cs-CZ" dirty="0" smtClean="0"/>
              <a:t> a Máslenky, </a:t>
            </a:r>
            <a:r>
              <a:rPr lang="cs-CZ" dirty="0" err="1" smtClean="0"/>
              <a:t>Širc</a:t>
            </a:r>
            <a:r>
              <a:rPr lang="cs-CZ" dirty="0" smtClean="0"/>
              <a:t>, Václav, </a:t>
            </a:r>
            <a:r>
              <a:rPr lang="cs-CZ" dirty="0" err="1" smtClean="0"/>
              <a:t>b.v</a:t>
            </a:r>
            <a:r>
              <a:rPr lang="cs-CZ" dirty="0" smtClean="0"/>
              <a:t>., ČSPB Louny, bez r.v.,s.23, </a:t>
            </a:r>
            <a:r>
              <a:rPr lang="cs-CZ" dirty="0" err="1" smtClean="0"/>
              <a:t>Kupič</a:t>
            </a:r>
            <a:r>
              <a:rPr lang="cs-CZ" dirty="0" smtClean="0"/>
              <a:t> ov, jak nám o něm vyprávěli, fakta a jména, </a:t>
            </a:r>
            <a:r>
              <a:rPr lang="cs-CZ" dirty="0" err="1" smtClean="0"/>
              <a:t>sest</a:t>
            </a:r>
            <a:r>
              <a:rPr lang="cs-CZ" dirty="0" smtClean="0"/>
              <a:t>. Žáková, M.,Zápotocký,V.,</a:t>
            </a:r>
            <a:r>
              <a:rPr lang="cs-CZ" dirty="0" err="1" smtClean="0"/>
              <a:t>Kytl,V</a:t>
            </a:r>
            <a:r>
              <a:rPr lang="cs-CZ" dirty="0" smtClean="0"/>
              <a:t>., </a:t>
            </a:r>
            <a:r>
              <a:rPr lang="cs-CZ" dirty="0" err="1" smtClean="0"/>
              <a:t>b.v.,Praha</a:t>
            </a:r>
            <a:r>
              <a:rPr lang="cs-CZ" dirty="0" smtClean="0"/>
              <a:t> 1997,s.30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8663" y="6350"/>
            <a:ext cx="8229600" cy="1143000"/>
          </a:xfrm>
          <a:solidFill>
            <a:schemeClr val="accent4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Náboženství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150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87450" y="1196975"/>
            <a:ext cx="7580313" cy="498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0" y="2420938"/>
            <a:ext cx="1403350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Hromadné</a:t>
            </a:r>
          </a:p>
          <a:p>
            <a:r>
              <a:rPr lang="cs-CZ">
                <a:latin typeface="Calibri" pitchFamily="34" charset="0"/>
              </a:rPr>
              <a:t>Přijetí pravoslaví</a:t>
            </a:r>
          </a:p>
          <a:p>
            <a:r>
              <a:rPr lang="cs-CZ">
                <a:latin typeface="Calibri" pitchFamily="34" charset="0"/>
              </a:rPr>
              <a:t>Huleč</a:t>
            </a:r>
          </a:p>
          <a:p>
            <a:r>
              <a:rPr lang="cs-CZ">
                <a:latin typeface="Calibri" pitchFamily="34" charset="0"/>
              </a:rPr>
              <a:t>r.1888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Huleč česká na Volyni, Obraz života v létech 1870 – 1947, Bonek,Jiří, Manová Danuše, Stárek,Václav, 1.vyd., Žatec, vlastní náklad 1992, s.9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Náboženství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6713" y="1700213"/>
            <a:ext cx="8451850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Historie Českého Boratína, Vlk, Josef, Vlk Vladislav, Vlková, Anna, 1.vyd. ,  Ústí n.L. , Forte 2000, ISBN 80-238-6214-6,s.50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Náboženství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560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8" y="1484313"/>
            <a:ext cx="4629150" cy="337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3043238"/>
            <a:ext cx="4500562" cy="367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043608" y="6165304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err="1" smtClean="0"/>
              <a:t>Kupičov</a:t>
            </a:r>
            <a:r>
              <a:rPr lang="cs-CZ" dirty="0" smtClean="0"/>
              <a:t>, jak nám o něm vyprávěli, fakta a jména, </a:t>
            </a:r>
            <a:r>
              <a:rPr lang="cs-CZ" dirty="0" err="1" smtClean="0"/>
              <a:t>sest</a:t>
            </a:r>
            <a:r>
              <a:rPr lang="cs-CZ" dirty="0" smtClean="0"/>
              <a:t>. Žáková, M.,Zápotocký,V.,</a:t>
            </a:r>
            <a:r>
              <a:rPr lang="cs-CZ" dirty="0" err="1" smtClean="0"/>
              <a:t>Kytl,V</a:t>
            </a:r>
            <a:r>
              <a:rPr lang="cs-CZ" dirty="0" smtClean="0"/>
              <a:t>., </a:t>
            </a:r>
            <a:r>
              <a:rPr lang="cs-CZ" dirty="0" err="1" smtClean="0"/>
              <a:t>b.v.,Praha</a:t>
            </a:r>
            <a:r>
              <a:rPr lang="cs-CZ" dirty="0" smtClean="0"/>
              <a:t> 1997,s.58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Náboženství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1916113"/>
            <a:ext cx="5832475" cy="3662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ovéPole 5"/>
          <p:cNvSpPr txBox="1">
            <a:spLocks noChangeArrowheads="1"/>
          </p:cNvSpPr>
          <p:nvPr/>
        </p:nvSpPr>
        <p:spPr bwMode="auto">
          <a:xfrm>
            <a:off x="323850" y="5805488"/>
            <a:ext cx="3455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Pěvecký kroužek evangelické církve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Michalovské ozvěny,Rejchrt, Oldřich, b.v., vlastní náklad Rejchrt, Oldřich 1997, obr. příl.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Náboženství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03350" y="1412875"/>
            <a:ext cx="6496050" cy="4164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9" name="TextovéPole 3"/>
          <p:cNvSpPr txBox="1">
            <a:spLocks noChangeArrowheads="1"/>
          </p:cNvSpPr>
          <p:nvPr/>
        </p:nvSpPr>
        <p:spPr bwMode="auto">
          <a:xfrm>
            <a:off x="323850" y="6335713"/>
            <a:ext cx="38163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Hrubá stavba kostela v Michalovce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995738" y="6130925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Michalovské </a:t>
            </a:r>
            <a:r>
              <a:rPr lang="cs-CZ" dirty="0" err="1" smtClean="0"/>
              <a:t>ozvěny,Rejchrt</a:t>
            </a:r>
            <a:r>
              <a:rPr lang="cs-CZ" dirty="0" smtClean="0"/>
              <a:t>, Oldřich, </a:t>
            </a:r>
            <a:r>
              <a:rPr lang="cs-CZ" dirty="0" err="1" smtClean="0"/>
              <a:t>b.v</a:t>
            </a:r>
            <a:r>
              <a:rPr lang="cs-CZ" dirty="0" smtClean="0"/>
              <a:t>., vlastní náklad Rejchrt, Oldřich 1997, </a:t>
            </a:r>
            <a:r>
              <a:rPr lang="cs-CZ" dirty="0" err="1" smtClean="0"/>
              <a:t>obr.příl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  <a:solidFill>
            <a:schemeClr val="accent4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Náboženství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51275" y="908050"/>
            <a:ext cx="3251200" cy="498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7" name="TextovéPole 3"/>
          <p:cNvSpPr txBox="1">
            <a:spLocks noChangeArrowheads="1"/>
          </p:cNvSpPr>
          <p:nvPr/>
        </p:nvSpPr>
        <p:spPr bwMode="auto">
          <a:xfrm>
            <a:off x="539750" y="1773238"/>
            <a:ext cx="18716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Pravoslavný kostel v Bojarce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32138" y="6165850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Minulost zavátá časem, Kronika Českých </a:t>
            </a:r>
            <a:r>
              <a:rPr lang="cs-CZ" dirty="0" err="1" smtClean="0"/>
              <a:t>Dorohostají</a:t>
            </a:r>
            <a:r>
              <a:rPr lang="cs-CZ" dirty="0" smtClean="0"/>
              <a:t> a přilehlých osad </a:t>
            </a:r>
            <a:r>
              <a:rPr lang="cs-CZ" dirty="0" err="1" smtClean="0"/>
              <a:t>Libánovky</a:t>
            </a:r>
            <a:r>
              <a:rPr lang="cs-CZ" dirty="0" smtClean="0"/>
              <a:t> a Máslenky, </a:t>
            </a:r>
            <a:r>
              <a:rPr lang="cs-CZ" dirty="0" err="1" smtClean="0"/>
              <a:t>Širc</a:t>
            </a:r>
            <a:r>
              <a:rPr lang="cs-CZ" dirty="0" smtClean="0"/>
              <a:t>, Václav, </a:t>
            </a:r>
            <a:r>
              <a:rPr lang="cs-CZ" dirty="0" err="1" smtClean="0"/>
              <a:t>b.v</a:t>
            </a:r>
            <a:r>
              <a:rPr lang="cs-CZ" dirty="0" smtClean="0"/>
              <a:t>., ČSPB Louny, bez </a:t>
            </a:r>
            <a:r>
              <a:rPr lang="cs-CZ" dirty="0" err="1" smtClean="0"/>
              <a:t>r.v</a:t>
            </a:r>
            <a:r>
              <a:rPr lang="cs-CZ" dirty="0" smtClean="0"/>
              <a:t>., , obr. </a:t>
            </a:r>
            <a:r>
              <a:rPr lang="cs-CZ" dirty="0" err="1" smtClean="0"/>
              <a:t>příl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Náboženství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Font typeface="Arial" charset="0"/>
              <a:buNone/>
            </a:pPr>
            <a:r>
              <a:rPr lang="cs-CZ" smtClean="0"/>
              <a:t>Bratří Parolkové pozvaní z Moravy namalovali do kostela obrazy sv. Václava a sv. Ludmily. Obrazy byly po druhé světové válce převezeny do Čech a umístěny v pravoslavné církvi (kostele)</a:t>
            </a:r>
          </a:p>
          <a:p>
            <a:pPr marL="0" indent="0" algn="just">
              <a:buFont typeface="Arial" charset="0"/>
              <a:buNone/>
            </a:pPr>
            <a:r>
              <a:rPr lang="cs-CZ" smtClean="0"/>
              <a:t>v Hořovičkách na Rakovnicku.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Náboženství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FF0000"/>
                </a:solidFill>
              </a:rPr>
              <a:t>Proč myslíš, že byli mnozí Češi na Volyni vlažní ve víře v Boha?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1102</Words>
  <Application>Microsoft Office PowerPoint</Application>
  <PresentationFormat>Předvádění na obrazovce (4:3)</PresentationFormat>
  <Paragraphs>79</Paragraphs>
  <Slides>13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Náboženství</vt:lpstr>
      <vt:lpstr>Náboženství</vt:lpstr>
      <vt:lpstr>Prezentace aplikace PowerPoint</vt:lpstr>
      <vt:lpstr>Náboženství</vt:lpstr>
      <vt:lpstr>Náboženství</vt:lpstr>
      <vt:lpstr>Náboženství</vt:lpstr>
      <vt:lpstr>Náboženství</vt:lpstr>
      <vt:lpstr>Náboženství</vt:lpstr>
      <vt:lpstr>Náboženství</vt:lpstr>
      <vt:lpstr>Náboženství</vt:lpstr>
      <vt:lpstr>Náboženství</vt:lpstr>
      <vt:lpstr>Náboženství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65</cp:revision>
  <dcterms:modified xsi:type="dcterms:W3CDTF">2013-06-13T09:03:16Z</dcterms:modified>
</cp:coreProperties>
</file>