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90" r:id="rId2"/>
    <p:sldId id="257" r:id="rId3"/>
    <p:sldId id="259" r:id="rId4"/>
    <p:sldId id="260" r:id="rId5"/>
    <p:sldId id="271" r:id="rId6"/>
    <p:sldId id="273" r:id="rId7"/>
    <p:sldId id="262" r:id="rId8"/>
    <p:sldId id="274" r:id="rId9"/>
    <p:sldId id="267" r:id="rId10"/>
    <p:sldId id="269" r:id="rId11"/>
    <p:sldId id="266" r:id="rId12"/>
    <p:sldId id="268" r:id="rId13"/>
    <p:sldId id="270" r:id="rId14"/>
    <p:sldId id="275" r:id="rId15"/>
    <p:sldId id="285" r:id="rId16"/>
    <p:sldId id="276" r:id="rId17"/>
    <p:sldId id="284" r:id="rId18"/>
    <p:sldId id="280" r:id="rId19"/>
    <p:sldId id="281" r:id="rId20"/>
    <p:sldId id="282" r:id="rId21"/>
    <p:sldId id="288" r:id="rId22"/>
    <p:sldId id="283" r:id="rId23"/>
    <p:sldId id="286" r:id="rId24"/>
    <p:sldId id="277" r:id="rId25"/>
    <p:sldId id="278" r:id="rId26"/>
    <p:sldId id="289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82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066B80A-210A-4641-BC94-BCB1B41342C9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2E9D39A-6381-487A-B622-47942128B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23446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AC007-2430-4283-87B4-1946A536A935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75857-DE15-422E-9236-83BD1FF0E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F5A2D-D082-4206-8206-B88CBFA3C501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B27FA-9962-4EE6-A2A0-2F9752D28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10B35-EB75-4526-90E2-F47E2C65EDAA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7A846-31AD-4239-86EC-2BA7EF93E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E8F9F-DDFD-4257-9E97-3CE76F6C0F55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2C7B17-8F20-4ACE-B464-9798A5E3CE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3D9B3-B160-4395-BC24-C2D0897693B4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0EDD8-B9C7-4876-89FB-3C4BACAB5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B3ECD-AAE5-4601-A5BF-0E1AD799580D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01BB2-E584-42D4-AA7B-821E5F250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673B0-5C10-4520-87DD-EE79ADBAFA8B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F0B33-8EA4-4359-8729-E837F821E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00E17B-7E52-4648-82A6-1EAF91F39549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3F38E-A3C9-4A57-83F9-16E6BA197F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073F5-EF1A-42F6-BE17-3B2C895E65C0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D48B6-2730-485E-9C76-9D920A030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3ADE5-CD61-4E61-A39B-6438339E6E7B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3D7BE-8FEE-4478-A075-BA401A6180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32077-D881-4288-A128-9AA77BD17E25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97EA5-6ACC-4C83-BA52-1B6871214E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AC1C92-F9C8-4161-ACEB-AA2C75EE09C5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B5D650A-BDFA-4475-BFEA-06B4C3AC51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"/>
          <p:cNvGraphicFramePr>
            <a:graphicFrameLocks noGrp="1"/>
          </p:cNvGraphicFramePr>
          <p:nvPr/>
        </p:nvGraphicFramePr>
        <p:xfrm>
          <a:off x="611188" y="1628775"/>
          <a:ext cx="7740650" cy="4903790"/>
        </p:xfrm>
        <a:graphic>
          <a:graphicData uri="http://schemas.openxmlformats.org/drawingml/2006/table">
            <a:tbl>
              <a:tblPr/>
              <a:tblGrid>
                <a:gridCol w="3040062"/>
                <a:gridCol w="4700588"/>
              </a:tblGrid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kladn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kola a Mateřsk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kola Ploskovice, p.o., okres Litoměřice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CZ.1.07/1.4.00/21.1113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„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Zlep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en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kvality vzděl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v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na Z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a M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Ploskovice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“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slo a 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ablony kl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aktivity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III/2 - Inovace a zkvalitněn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výuky prostřednictv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m ICT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ověřovan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2.světová válka II. Život na frontě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 autora výukov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 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Mgr. Danuše Manová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Datum, ve kter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 byl VM vytvořen: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31.10.2012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k, pro který je výukový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 určen: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9.r.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oblast, 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obor, tematický okruh, t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Člověk a společnost, dějepis 20.stol.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list/anotace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výstižný popis způsobu použit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výukov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 ve výuce: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Seznam se s tím, jak Češi znova bojovali za osvobození vlasti.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Form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t př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lohy na CD/DVD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PDF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Text Box 41"/>
          <p:cNvSpPr txBox="1">
            <a:spLocks noChangeArrowheads="1"/>
          </p:cNvSpPr>
          <p:nvPr/>
        </p:nvSpPr>
        <p:spPr bwMode="auto">
          <a:xfrm>
            <a:off x="4787900" y="1052513"/>
            <a:ext cx="208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endParaRPr lang="cs-CZ" kern="0">
              <a:solidFill>
                <a:sysClr val="windowText" lastClr="000000"/>
              </a:solidFill>
              <a:latin typeface="+mn-lt"/>
            </a:endParaRPr>
          </a:p>
        </p:txBody>
      </p:sp>
      <p:sp>
        <p:nvSpPr>
          <p:cNvPr id="6" name="Text Box 42"/>
          <p:cNvSpPr txBox="1">
            <a:spLocks noChangeArrowheads="1"/>
          </p:cNvSpPr>
          <p:nvPr/>
        </p:nvSpPr>
        <p:spPr bwMode="auto">
          <a:xfrm>
            <a:off x="5148263" y="1000125"/>
            <a:ext cx="2736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  <a:latin typeface="+mn-lt"/>
              </a:rPr>
              <a:t>VY_32_INOVACE_299</a:t>
            </a:r>
            <a:endParaRPr lang="cs-CZ" kern="0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7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26" y="332656"/>
            <a:ext cx="4608512" cy="961564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800" smtClean="0"/>
              <a:t>V roce 1942 vznikl v Buzuluku v Orenburské oblasti Sovětského svazu samostatný polní prapor. Bylo to na základě dohody mezi exilovou vládou ČSR v Londýně a Sovětským svazem. Už tehdy v něm byli Volyňští Češi. Účastnili se pak spolu se sovětskou armádou osvobozování území Sovětského svazu od Němců. </a:t>
            </a:r>
          </a:p>
          <a:p>
            <a:pPr marL="0" indent="0">
              <a:buFont typeface="Arial" charset="0"/>
              <a:buNone/>
            </a:pPr>
            <a:endParaRPr lang="cs-CZ" sz="1800" smtClean="0"/>
          </a:p>
          <a:p>
            <a:pPr marL="0" indent="0">
              <a:buFont typeface="Arial" charset="0"/>
              <a:buNone/>
            </a:pPr>
            <a:r>
              <a:rPr lang="cs-CZ" sz="1800" smtClean="0"/>
              <a:t>Fronta se na jaře 1944 dostala na Volyň. A tady se dobrovolně hlásili do armády další a další Volyňští Češi. Z celkového počtu asi 40 000 Čechů se přihlásilo kolem 11 000 mužů a téměř 500 žen.  Tak se 1.čs. samostatná brigáda změnila na 1.čs. armádní sbor. </a:t>
            </a:r>
          </a:p>
          <a:p>
            <a:pPr marL="0" indent="0">
              <a:buFont typeface="Arial" charset="0"/>
              <a:buNone/>
            </a:pPr>
            <a:r>
              <a:rPr lang="cs-CZ" sz="1800" smtClean="0"/>
              <a:t>Pokračovali směrem na západ, aby bylo osvobozeno Československo. První velká akce pro sbor byly boje o Dukelský průsmyk, které měly rychle pomoci Slovenskému národnímu povstání, ale trvaly od 8.září do 6.října 1944. V krutých bojích zde padlo mnoho vojáků.</a:t>
            </a:r>
          </a:p>
          <a:p>
            <a:pPr marL="0" indent="0">
              <a:buFont typeface="Arial" charset="0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1681" y="714375"/>
            <a:ext cx="4486870" cy="61148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  <a:solidFill>
            <a:srgbClr val="FF00FF"/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2.světová válka II.</a:t>
            </a:r>
            <a:r>
              <a:rPr lang="cs-CZ" sz="2400" dirty="0"/>
              <a:t> </a:t>
            </a:r>
            <a:r>
              <a:rPr lang="cs-CZ" sz="2400" dirty="0" smtClean="0"/>
              <a:t> Volyňští Češi na frontě   Dukla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248400" y="5838825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Dukla, </a:t>
            </a:r>
            <a:r>
              <a:rPr lang="cs-CZ" dirty="0" err="1" smtClean="0"/>
              <a:t>sprievodca</a:t>
            </a:r>
            <a:r>
              <a:rPr lang="cs-CZ" dirty="0" smtClean="0"/>
              <a:t> po </a:t>
            </a:r>
            <a:r>
              <a:rPr lang="cs-CZ" dirty="0" err="1" smtClean="0"/>
              <a:t>dukelskom</a:t>
            </a:r>
            <a:r>
              <a:rPr lang="cs-CZ" dirty="0" smtClean="0"/>
              <a:t> </a:t>
            </a:r>
            <a:r>
              <a:rPr lang="cs-CZ" dirty="0" err="1" smtClean="0"/>
              <a:t>bojisku,Broft,M</a:t>
            </a:r>
            <a:r>
              <a:rPr lang="cs-CZ" dirty="0" smtClean="0"/>
              <a:t>., </a:t>
            </a:r>
            <a:r>
              <a:rPr lang="cs-CZ" dirty="0" err="1" smtClean="0"/>
              <a:t>Šáda,M</a:t>
            </a:r>
            <a:r>
              <a:rPr lang="cs-CZ" dirty="0" smtClean="0"/>
              <a:t>., </a:t>
            </a:r>
            <a:r>
              <a:rPr lang="cs-CZ" dirty="0" err="1" smtClean="0"/>
              <a:t>Trylč,J</a:t>
            </a:r>
            <a:r>
              <a:rPr lang="cs-CZ" dirty="0" smtClean="0"/>
              <a:t>., foto VHÚ Praha, mapy VZÚ Praha, </a:t>
            </a:r>
            <a:r>
              <a:rPr lang="cs-CZ" dirty="0" err="1" smtClean="0"/>
              <a:t>b.v</a:t>
            </a:r>
            <a:r>
              <a:rPr lang="cs-CZ" dirty="0" smtClean="0"/>
              <a:t>., Krajské </a:t>
            </a:r>
            <a:r>
              <a:rPr lang="cs-CZ" dirty="0" err="1" smtClean="0"/>
              <a:t>stredisko</a:t>
            </a:r>
            <a:r>
              <a:rPr lang="cs-CZ" dirty="0" smtClean="0"/>
              <a:t> </a:t>
            </a:r>
            <a:r>
              <a:rPr lang="cs-CZ" dirty="0" err="1" smtClean="0"/>
              <a:t>štátnej</a:t>
            </a:r>
            <a:r>
              <a:rPr lang="cs-CZ" dirty="0" smtClean="0"/>
              <a:t> </a:t>
            </a:r>
            <a:r>
              <a:rPr lang="cs-CZ" dirty="0" err="1" smtClean="0"/>
              <a:t>pamiatkovej</a:t>
            </a:r>
            <a:r>
              <a:rPr lang="cs-CZ" dirty="0" smtClean="0"/>
              <a:t> starostlivosti a ochrany přírody Prešov, 1964, příl.1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661988"/>
            <a:ext cx="4762500" cy="619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75"/>
          </a:xfrm>
          <a:solidFill>
            <a:srgbClr val="FF00FF"/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2.světová válka II.</a:t>
            </a:r>
            <a:r>
              <a:rPr lang="cs-CZ" sz="2400" dirty="0"/>
              <a:t> </a:t>
            </a:r>
            <a:r>
              <a:rPr lang="cs-CZ" sz="2400" dirty="0" smtClean="0"/>
              <a:t> Volyňští Češi na frontě   Dukla</a:t>
            </a:r>
            <a:endParaRPr lang="cs-CZ" sz="2400" dirty="0"/>
          </a:p>
        </p:txBody>
      </p:sp>
      <p:sp>
        <p:nvSpPr>
          <p:cNvPr id="17411" name="TextovéPole 5"/>
          <p:cNvSpPr txBox="1">
            <a:spLocks noChangeArrowheads="1"/>
          </p:cNvSpPr>
          <p:nvPr/>
        </p:nvSpPr>
        <p:spPr bwMode="auto">
          <a:xfrm>
            <a:off x="6804025" y="2420938"/>
            <a:ext cx="2339975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libri" pitchFamily="34" charset="0"/>
              </a:rPr>
              <a:t>Dukla, sprievodca po dukelskom bojisku,Broft,M., Šáda,M., Trylč,J., foto VHÚ Praha, mapy VZÚ Praha, b.v., Krajské stredisko štátnej pamiatkovej starostlivosti a ochrany přírody Prešov, 1964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688" y="1700213"/>
            <a:ext cx="5929343" cy="4537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V duchu revolučního odkazu bojovníků 1.čs.samostatné tankové brigády v SSSR 3/1975,Hlavní politická správa ČSLA., s.116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z="1800" smtClean="0"/>
          </a:p>
          <a:p>
            <a:pPr marL="0" indent="0">
              <a:buFont typeface="Arial" charset="0"/>
              <a:buNone/>
            </a:pPr>
            <a:endParaRPr lang="cs-CZ" sz="1800" smtClean="0"/>
          </a:p>
          <a:p>
            <a:pPr marL="0" indent="0">
              <a:buFont typeface="Arial" charset="0"/>
              <a:buNone/>
            </a:pPr>
            <a:endParaRPr lang="cs-CZ" sz="1800" smtClean="0"/>
          </a:p>
          <a:p>
            <a:pPr marL="0" indent="0">
              <a:buFont typeface="Arial" charset="0"/>
              <a:buNone/>
            </a:pPr>
            <a:endParaRPr lang="cs-CZ" sz="1800" smtClean="0"/>
          </a:p>
          <a:p>
            <a:pPr marL="0" indent="0">
              <a:buFont typeface="Arial" charset="0"/>
              <a:buNone/>
            </a:pPr>
            <a:r>
              <a:rPr lang="cs-CZ" sz="2000" smtClean="0"/>
              <a:t>Slovo pamětníka: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„ Nákladním autem jsme se šoférem vezli vojenský materiál Dukelským průsmykem do Nižního Komárniku. Podél cesty ještě leželi mrtví z bojů. Při návratu stejnou cestou jsme byli zastaveni naší vojenskou hlídkou. Vystoupil jsem z auta a dověděl se, že zanedlouho po našem prvním projetí tudy projížděl generál Sázavský, jeho auto najelo na minu, generál přišel o život.“  Václav Stárek s. 150</a:t>
            </a:r>
          </a:p>
        </p:txBody>
      </p:sp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 létech 1870 – 1947, Bonek,Jiří, Manová Danuše, Stárek,Václav, 1.vyd., Žatec, vlastní náklad 1992,s.150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78013" y="1484313"/>
            <a:ext cx="5119687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Dukla, sprievodca po dukelskom bojisku,Broft,M., Šáda,M., Trylč,J., foto VHÚ Praha, mapy VZÚ Praha, b.v., Krajské stredisko štátnej pamiatkovej starostlivosti a ochrany přírody Prešov, 1964, s.31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1557338"/>
            <a:ext cx="4516437" cy="434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Sprievodca po expozícii Duklianskeho múzea a pamiatných miestach duklianskych bojov, mapky Mindoš,Ivan, Košice, Východoslovenské vydavateľstvo v Košiciach 1973,s.45</a:t>
            </a:r>
            <a:endParaRPr lang="cs-CZ"/>
          </a:p>
        </p:txBody>
      </p:sp>
      <p:sp>
        <p:nvSpPr>
          <p:cNvPr id="2150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  <p:pic>
        <p:nvPicPr>
          <p:cNvPr id="2253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1052513"/>
            <a:ext cx="3346450" cy="492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Grand, generál Josef Kohl ve světle vzpomínek, Velfl,Josef,1.vyd.,Praha, ČSOL , 1999, ISBN80-238-4578-0,s.86</a:t>
            </a:r>
            <a:endParaRPr lang="cs-CZ"/>
          </a:p>
        </p:txBody>
      </p:sp>
      <p:sp>
        <p:nvSpPr>
          <p:cNvPr id="22532" name="TextovéPole 7"/>
          <p:cNvSpPr txBox="1">
            <a:spLocks noChangeArrowheads="1"/>
          </p:cNvSpPr>
          <p:nvPr/>
        </p:nvSpPr>
        <p:spPr bwMode="auto">
          <a:xfrm>
            <a:off x="6084888" y="2205038"/>
            <a:ext cx="2159000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Všimni si níže, že  J. Kholl nebyl Volyňský Čech, ale přišel  na východní frontu po bojích na středním východě a v Africe. Podívej se dál, kde se narodil.</a:t>
            </a:r>
          </a:p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Někteří Volyňští Češi naopak odešli do výše zmíněných míst a bojovali i v Anglii.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  <p:pic>
        <p:nvPicPr>
          <p:cNvPr id="23554" name="Picture 3" descr="F:\Khol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908050"/>
            <a:ext cx="7600950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Grand, generál Josef Kohl ve světle vzpomínek, Velfl,Josef,1.vyd.,Praha, ČSOL , 1999, ISBN80-238-4578-0,s.74,75</a:t>
            </a:r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1557338"/>
            <a:ext cx="5857875" cy="427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Grand, generál Josef Kohl ve světle vzpomínek, Velfl,Josef,1.vyd.,Praha, ČSOL , 1999, ISBN80-238-4578-0, s.102</a:t>
            </a:r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39950" y="1412875"/>
            <a:ext cx="5070475" cy="445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Grand, generál Josef Kohl ve světle vzpomínek, Velfl,Josef,1.vyd.,Praha, ČSOL , 1999, ISBN80-238-4578-0, s.107</a:t>
            </a:r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1412875"/>
            <a:ext cx="3990975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Sprievodca po expozícii Duklianskeho múzea a pamiatných miestach duklianskych bojov, mapky Mindoš,Ivan, Košice, Východoslovenské vydavateľstvo v Košiciach 1973,s.35</a:t>
            </a:r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5125" y="1373188"/>
            <a:ext cx="6786563" cy="497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ovéPole 4"/>
          <p:cNvSpPr txBox="1">
            <a:spLocks noChangeArrowheads="1"/>
          </p:cNvSpPr>
          <p:nvPr/>
        </p:nvSpPr>
        <p:spPr bwMode="auto">
          <a:xfrm>
            <a:off x="7164388" y="1341438"/>
            <a:ext cx="18716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Zápisky proviantního důstojníka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Vlastní zdroj</a:t>
            </a:r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28775"/>
            <a:ext cx="5689600" cy="421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II., (1914 – 1945), Vaculík, Jaroslav, 1.vyd., SČVP 1998, ISBN:80-901878-8-9,s.185</a:t>
            </a:r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46250" y="1547813"/>
            <a:ext cx="4821238" cy="454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Dukla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Podiel 1.čs.armádneho zboru v ZSSR na oslobodzovaní Československa červenou armádou, Richtr, Karel a kol., 1.vyd. , Praha Magnet 1974,s.66</a:t>
            </a:r>
            <a:endParaRPr 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90675" y="1385888"/>
            <a:ext cx="5962650" cy="408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TextovéPole 3"/>
          <p:cNvSpPr txBox="1">
            <a:spLocks noChangeArrowheads="1"/>
          </p:cNvSpPr>
          <p:nvPr/>
        </p:nvSpPr>
        <p:spPr bwMode="auto">
          <a:xfrm>
            <a:off x="179388" y="5661025"/>
            <a:ext cx="32400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Tato děvčata bojovala na frontě.</a:t>
            </a:r>
          </a:p>
          <a:p>
            <a:r>
              <a:rPr lang="cs-CZ">
                <a:latin typeface="Calibri" pitchFamily="34" charset="0"/>
              </a:rPr>
              <a:t>Viz níže.</a:t>
            </a:r>
          </a:p>
        </p:txBody>
      </p:sp>
      <p:sp>
        <p:nvSpPr>
          <p:cNvPr id="3072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Ženy bojující v zahraničních jednotkách za 2.světové války, kol.členek ČSBS, 1.vyd., Praha NV 1992, ISBN: 80-206-0363-8,s.49</a:t>
            </a:r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1700213"/>
            <a:ext cx="6153150" cy="401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Ženy bojující v zahraničních jednotkách za 2.světové války, kol.členek ČSBS, 1.vyd., Praha NV 1992, ISBN: 80-206-0363-8,s.33</a:t>
            </a:r>
            <a:endParaRPr lang="cs-CZ"/>
          </a:p>
        </p:txBody>
      </p:sp>
      <p:sp>
        <p:nvSpPr>
          <p:cNvPr id="31748" name="TextovéPole 5"/>
          <p:cNvSpPr txBox="1">
            <a:spLocks noChangeArrowheads="1"/>
          </p:cNvSpPr>
          <p:nvPr/>
        </p:nvSpPr>
        <p:spPr bwMode="auto">
          <a:xfrm>
            <a:off x="179388" y="1844675"/>
            <a:ext cx="20891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Ženy se uplatnily jako spojařky.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</a:t>
            </a:r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1196975"/>
            <a:ext cx="3400425" cy="470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1" name="TextovéPole 4"/>
          <p:cNvSpPr txBox="1">
            <a:spLocks noChangeArrowheads="1"/>
          </p:cNvSpPr>
          <p:nvPr/>
        </p:nvSpPr>
        <p:spPr bwMode="auto">
          <a:xfrm>
            <a:off x="395288" y="1557338"/>
            <a:ext cx="28082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Ženy obsluhovaly protiletadlová děla.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Ženy bojující v zahraničních jednotkách za 2.světové války, kol.členek ČSBS, 1.vyd., Praha NV 1992, ISBN: 80-206-0363-8,s.33</a:t>
            </a:r>
            <a:endParaRPr lang="cs-CZ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908050"/>
            <a:ext cx="3921125" cy="569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</a:t>
            </a:r>
          </a:p>
        </p:txBody>
      </p:sp>
      <p:sp>
        <p:nvSpPr>
          <p:cNvPr id="33795" name="TextovéPole 3"/>
          <p:cNvSpPr txBox="1">
            <a:spLocks noChangeArrowheads="1"/>
          </p:cNvSpPr>
          <p:nvPr/>
        </p:nvSpPr>
        <p:spPr bwMode="auto">
          <a:xfrm>
            <a:off x="6588125" y="1052513"/>
            <a:ext cx="2447925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I jako zdravotnice.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Ženy bojující v zahraničních jednotkách za 2.světové války, kol.členek ČSBS, 1.vyd., Praha NV 1992, ISBN: 80-206-0363-8, s.37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412875"/>
            <a:ext cx="5149850" cy="401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II., (1914 – 1945), Vaculík, Jaroslav, 1.vyd., SČVP 1998, ISBN:80-901878-8-9,s.186</a:t>
            </a:r>
            <a:endParaRPr lang="cs-CZ"/>
          </a:p>
        </p:txBody>
      </p:sp>
      <p:sp>
        <p:nvSpPr>
          <p:cNvPr id="3481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Dukla</a:t>
            </a:r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2185" y="1052736"/>
            <a:ext cx="4471003" cy="558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3" name="TextovéPole 1"/>
          <p:cNvSpPr txBox="1">
            <a:spLocks noChangeArrowheads="1"/>
          </p:cNvSpPr>
          <p:nvPr/>
        </p:nvSpPr>
        <p:spPr bwMode="auto">
          <a:xfrm>
            <a:off x="6659563" y="1628775"/>
            <a:ext cx="230505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Minulost zavátá časem, Kronika Českých Dorohostají a přilehlých osad Libánovky a Máslenky, Širc, Václav, b.v., ČSPB Louny, bez r.v., příl.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7704" y="1484784"/>
            <a:ext cx="5547413" cy="4690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6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Dějiny Volyňských Čechů II., (1914 – 1945), Vaculík, Jaroslav, 1.vyd., SČVP 1998, ISBN:80-901878-8-9,s.186</a:t>
            </a:r>
            <a:endParaRPr lang="cs-CZ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60463" y="1985963"/>
            <a:ext cx="5616575" cy="367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0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850900"/>
          </a:xfrm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</a:t>
            </a:r>
          </a:p>
        </p:txBody>
      </p:sp>
      <p:sp>
        <p:nvSpPr>
          <p:cNvPr id="37891" name="TextovéPole 3"/>
          <p:cNvSpPr txBox="1">
            <a:spLocks noChangeArrowheads="1"/>
          </p:cNvSpPr>
          <p:nvPr/>
        </p:nvSpPr>
        <p:spPr bwMode="auto">
          <a:xfrm>
            <a:off x="6777038" y="2133600"/>
            <a:ext cx="21161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Nezadržitelně se blíží konec války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Nezaváté časem, Volyňští Češi v tankových bojích, Palička, Vladimír, 1.vyd., Praha, SČVP 1995, ISBN:s.příl.</a:t>
            </a:r>
            <a:endParaRPr lang="cs-CZ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679450"/>
            <a:ext cx="8345487" cy="617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4" name="TextovéPole 3"/>
          <p:cNvSpPr txBox="1">
            <a:spLocks noChangeArrowheads="1"/>
          </p:cNvSpPr>
          <p:nvPr/>
        </p:nvSpPr>
        <p:spPr bwMode="auto">
          <a:xfrm>
            <a:off x="4986338" y="5661025"/>
            <a:ext cx="402272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Radost z konce války kalily hrůzné vzpomínky.</a:t>
            </a:r>
          </a:p>
          <a:p>
            <a:r>
              <a:rPr lang="cs-CZ" sz="1100">
                <a:latin typeface="Calibri" pitchFamily="34" charset="0"/>
              </a:rPr>
              <a:t>Nezaváté časem, Volyňští Češi v tankových bojích, Palička, Vladimír, 1.vyd., Praha, SČVP 1995, ISBN:</a:t>
            </a:r>
          </a:p>
          <a:p>
            <a:r>
              <a:rPr lang="cs-CZ" sz="1100">
                <a:latin typeface="Calibri" pitchFamily="34" charset="0"/>
              </a:rPr>
              <a:t>80-901878-3-8,příl.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04812"/>
          </a:xfrm>
          <a:solidFill>
            <a:srgbClr val="FF00FF"/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2.světová válka II.</a:t>
            </a:r>
            <a:r>
              <a:rPr lang="cs-CZ" sz="2400" dirty="0"/>
              <a:t> </a:t>
            </a:r>
            <a:r>
              <a:rPr lang="cs-CZ" sz="2400" dirty="0" smtClean="0"/>
              <a:t> Volyňští Češi na frontě   </a:t>
            </a:r>
            <a:endParaRPr lang="cs-CZ" sz="24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V této sadě jsme prošli 2.světovou válkou. Spíše než ptát se vás, co jste si zapamatovali z prohlédnutého a přečteného, si myslím, že byste se měli ptát vy na spoustu věcí, které zde nebyly zodpovězeny. Zkuste si popovídat mezi sebou, ale přiberte i dospělé.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Za osvobození Československa bojovali na frontě i šestnáctiletí chlapci, kteří vám nebyli věkem vzdáleni. Umíte si představit sebe v takové situaci?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Takže přece </a:t>
            </a:r>
            <a:r>
              <a:rPr lang="cs-CZ" smtClean="0">
                <a:solidFill>
                  <a:srgbClr val="FF0000"/>
                </a:solidFill>
              </a:rPr>
              <a:t>jenom byla jedna </a:t>
            </a:r>
            <a:r>
              <a:rPr lang="cs-CZ" dirty="0" smtClean="0">
                <a:solidFill>
                  <a:srgbClr val="FF0000"/>
                </a:solidFill>
              </a:rPr>
              <a:t>otázka na konec.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9938" name="Nadpis 1"/>
          <p:cNvSpPr>
            <a:spLocks noGrp="1"/>
          </p:cNvSpPr>
          <p:nvPr>
            <p:ph type="title"/>
          </p:nvPr>
        </p:nvSpPr>
        <p:spPr>
          <a:solidFill>
            <a:srgbClr val="FF00FF"/>
          </a:solidFill>
        </p:spPr>
        <p:txBody>
          <a:bodyPr/>
          <a:lstStyle/>
          <a:p>
            <a:r>
              <a:rPr lang="cs-CZ" sz="2400" smtClean="0"/>
              <a:t>2.světová válka II.  Volyňští Češi na frontě 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459</TotalTime>
  <Words>1209</Words>
  <Application>Microsoft Office PowerPoint</Application>
  <PresentationFormat>Předvádění na obrazovce (4:3)</PresentationFormat>
  <Paragraphs>100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Prezentace aplikace PowerPoint</vt:lpstr>
      <vt:lpstr>2.světová válka II.  Volyňští Češi na frontě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   Dukla</vt:lpstr>
      <vt:lpstr>2.světová válka II.  Volyňští Češi na frontě</vt:lpstr>
      <vt:lpstr>2.světová válka II.  Volyňští Češi na frontě</vt:lpstr>
      <vt:lpstr>2.světová válka II.  Volyňští Češi na frontě</vt:lpstr>
      <vt:lpstr>2.světová válka II.  Volyňští Češi na frontě</vt:lpstr>
      <vt:lpstr>2.světová válka II.  Volyňští Češi na frontě</vt:lpstr>
      <vt:lpstr>2.světová válka II.  Volyňští Češi na frontě  Dukla</vt:lpstr>
      <vt:lpstr>2.světová válka II.  Volyňští Češi na frontě</vt:lpstr>
      <vt:lpstr>2.světová válka II.  Volyňští Češi na frontě</vt:lpstr>
      <vt:lpstr>2.světová válka II.  Volyňští Češi na frontě   </vt:lpstr>
      <vt:lpstr>2.světová válka II.  Volyňští Češi na frontě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52</cp:revision>
  <dcterms:modified xsi:type="dcterms:W3CDTF">2013-06-13T09:05:06Z</dcterms:modified>
</cp:coreProperties>
</file>