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72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92" autoAdjust="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167D198B-FFFB-4FCD-9734-641E412C8887}" type="datetimeFigureOut">
              <a:rPr lang="cs-CZ"/>
              <a:pPr>
                <a:defRPr/>
              </a:pPr>
              <a:t>13.6.2013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30FBB260-A5FD-4A68-9D69-2C4520813E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028541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67B349-CEF0-430E-AE24-BE4D51C651CA}" type="datetimeFigureOut">
              <a:rPr lang="cs-CZ"/>
              <a:pPr>
                <a:defRPr/>
              </a:pPr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01E249-2997-4C8E-B0C8-DE0FAC4C63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7589EA-0AB7-4139-8CA6-CCD5B28B58F7}" type="datetimeFigureOut">
              <a:rPr lang="cs-CZ"/>
              <a:pPr>
                <a:defRPr/>
              </a:pPr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118DCB-7AD6-422B-8625-6EA58296AF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8FDF13-5A95-45D1-842C-6B6A91AD948E}" type="datetimeFigureOut">
              <a:rPr lang="cs-CZ"/>
              <a:pPr>
                <a:defRPr/>
              </a:pPr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3421E5-B8FB-4DA8-BD6A-8E60ADA486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77761C-963C-4DEC-8AAC-3AA7263A1F2D}" type="datetimeFigureOut">
              <a:rPr lang="cs-CZ"/>
              <a:pPr>
                <a:defRPr/>
              </a:pPr>
              <a:t>13.6.2013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114F0D-E8F6-4010-940B-61FDCA874D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F416F9-EE9D-47D4-8D7B-8BA9EE72F857}" type="datetimeFigureOut">
              <a:rPr lang="cs-CZ"/>
              <a:pPr>
                <a:defRPr/>
              </a:pPr>
              <a:t>13.6.2013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BE158E-3908-4A34-940A-A3BA7AB6B8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D440AE-4608-4F09-80D3-4B2547E640EE}" type="datetimeFigureOut">
              <a:rPr lang="cs-CZ"/>
              <a:pPr>
                <a:defRPr/>
              </a:pPr>
              <a:t>13.6.2013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13FD07-FE90-461B-92B7-5D4CF0FE26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1624DE-ED83-4984-AD55-5AE1AC1A844C}" type="datetimeFigureOut">
              <a:rPr lang="cs-CZ"/>
              <a:pPr>
                <a:defRPr/>
              </a:pPr>
              <a:t>13.6.2013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1166C8-8484-4AEB-B0EF-3B7F0EC387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B434A7-DCEB-4901-9064-846C49FDD7BE}" type="datetimeFigureOut">
              <a:rPr lang="cs-CZ"/>
              <a:pPr>
                <a:defRPr/>
              </a:pPr>
              <a:t>13.6.2013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CF4BC2-27B8-4884-97F2-7FC1747D6C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949D44-8AE3-412B-B997-4C99903E3762}" type="datetimeFigureOut">
              <a:rPr lang="cs-CZ"/>
              <a:pPr>
                <a:defRPr/>
              </a:pPr>
              <a:t>13.6.2013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B32353-95D1-4FAA-AE11-D5963FDE02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F5EDD3-BBE0-433D-841A-14BFEA7CEA7F}" type="datetimeFigureOut">
              <a:rPr lang="cs-CZ"/>
              <a:pPr>
                <a:defRPr/>
              </a:pPr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63F3E2-93B2-458D-A4F9-BFD963EA47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F08BCE-A788-46F5-B967-010F5625E344}" type="datetimeFigureOut">
              <a:rPr lang="cs-CZ"/>
              <a:pPr>
                <a:defRPr/>
              </a:pPr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4599AB-2067-407D-9772-570C24B842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5E14267-95DC-461A-AD49-170D2B4EBC28}" type="datetimeFigureOut">
              <a:rPr lang="cs-CZ"/>
              <a:pPr>
                <a:defRPr/>
              </a:pPr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FCCFF26-3E14-41AC-A53C-35864D83A8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2"/>
          <p:cNvGraphicFramePr>
            <a:graphicFrameLocks noGrp="1"/>
          </p:cNvGraphicFramePr>
          <p:nvPr/>
        </p:nvGraphicFramePr>
        <p:xfrm>
          <a:off x="611188" y="1628775"/>
          <a:ext cx="7740650" cy="4903790"/>
        </p:xfrm>
        <a:graphic>
          <a:graphicData uri="http://schemas.openxmlformats.org/drawingml/2006/table">
            <a:tbl>
              <a:tblPr/>
              <a:tblGrid>
                <a:gridCol w="3040062"/>
                <a:gridCol w="4700588"/>
              </a:tblGrid>
              <a:tr h="288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N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zev 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Z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kladn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š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kola a Mateřsk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š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kola Ploskovice, p.o., okres Litoměřice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7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,Bold"/>
                        </a:rPr>
                        <a:t>CZ.1.07/1.4.00/21.1113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,Bold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8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N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„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,Bold"/>
                        </a:rPr>
                        <a:t>Zlep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š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,Bold"/>
                        </a:rPr>
                        <a:t>en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í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,Bold"/>
                        </a:rPr>
                        <a:t> kvality vzděl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á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,Bold"/>
                        </a:rPr>
                        <a:t>v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á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,Bold"/>
                        </a:rPr>
                        <a:t>n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í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,Bold"/>
                        </a:rPr>
                        <a:t> na Z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Š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,Bold"/>
                        </a:rPr>
                        <a:t> a M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Š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,Bold"/>
                        </a:rPr>
                        <a:t> Ploskovice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“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,Bold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8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slo a n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zev 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ablony kl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čov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é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aktivity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III/2 - Inovace a zkvalitněn</a:t>
                      </a:r>
                      <a:r>
                        <a:rPr kumimoji="0" lang="cs-CZ" sz="11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1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výuky prostřednictv</a:t>
                      </a:r>
                      <a:r>
                        <a:rPr kumimoji="0" lang="cs-CZ" sz="11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1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m ICT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6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N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zev ověřovan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é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ho materi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Návrat Volyňských Čechů do ČSR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7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é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no autora výukov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é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ho materi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lu 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Mgr. Danuše Manová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6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Datum, ve kter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é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 byl VM vytvořen: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7.11.2012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6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k, pro který je výukový materi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 určen: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9.r.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7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vac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oblast, vzděl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vac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obor, tematický okruh, t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é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Člověk a společnost, dějepis 20.stol.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6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list/anotace 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–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výstižný popis způsobu použit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výukov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é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ho materi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lu ve výuce: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Seznámili jste se s odlišnými osudy malé části národa. Tato kapitola uzavírá kruh, který začal v 19. stol.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8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Form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t př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lohy na CD/DVD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PDF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5" name="Text Box 41"/>
          <p:cNvSpPr txBox="1">
            <a:spLocks noChangeArrowheads="1"/>
          </p:cNvSpPr>
          <p:nvPr/>
        </p:nvSpPr>
        <p:spPr bwMode="auto">
          <a:xfrm>
            <a:off x="4787900" y="1052513"/>
            <a:ext cx="2089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fontAlgn="auto">
              <a:spcBef>
                <a:spcPct val="50000"/>
              </a:spcBef>
              <a:spcAft>
                <a:spcPts val="0"/>
              </a:spcAft>
              <a:defRPr/>
            </a:pPr>
            <a:endParaRPr lang="cs-CZ" kern="0">
              <a:solidFill>
                <a:sysClr val="windowText" lastClr="000000"/>
              </a:solidFill>
              <a:latin typeface="+mn-lt"/>
            </a:endParaRPr>
          </a:p>
        </p:txBody>
      </p:sp>
      <p:sp>
        <p:nvSpPr>
          <p:cNvPr id="6" name="Text Box 42"/>
          <p:cNvSpPr txBox="1">
            <a:spLocks noChangeArrowheads="1"/>
          </p:cNvSpPr>
          <p:nvPr/>
        </p:nvSpPr>
        <p:spPr bwMode="auto">
          <a:xfrm>
            <a:off x="5148263" y="1000125"/>
            <a:ext cx="27368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fontAlgn="auto">
              <a:spcBef>
                <a:spcPct val="50000"/>
              </a:spcBef>
              <a:spcAft>
                <a:spcPts val="0"/>
              </a:spcAft>
              <a:defRPr/>
            </a:pPr>
            <a:r>
              <a:rPr lang="cs-CZ" kern="0" dirty="0">
                <a:solidFill>
                  <a:sysClr val="windowText" lastClr="000000"/>
                </a:solidFill>
                <a:latin typeface="+mn-lt"/>
              </a:rPr>
              <a:t>VY_32_INOVACE_300</a:t>
            </a:r>
            <a:endParaRPr lang="cs-CZ" kern="0" dirty="0">
              <a:solidFill>
                <a:srgbClr val="FF0000"/>
              </a:solidFill>
              <a:latin typeface="+mn-lt"/>
            </a:endParaRPr>
          </a:p>
        </p:txBody>
      </p:sp>
      <p:pic>
        <p:nvPicPr>
          <p:cNvPr id="7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76122"/>
            <a:ext cx="4608512" cy="961564"/>
          </a:xfrm>
          <a:prstGeom prst="rect">
            <a:avLst/>
          </a:prstGeom>
          <a:solidFill>
            <a:srgbClr val="FFFFFF"/>
          </a:solidFill>
          <a:ln>
            <a:noFill/>
          </a:ln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>
          <a:solidFill>
            <a:srgbClr val="00FFFF"/>
          </a:solidFill>
        </p:spPr>
        <p:txBody>
          <a:bodyPr/>
          <a:lstStyle/>
          <a:p>
            <a:r>
              <a:rPr lang="cs-CZ" smtClean="0"/>
              <a:t>Návrat do vlasti</a:t>
            </a:r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088" y="1347788"/>
            <a:ext cx="5594350" cy="4443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Češi na Volyni, základní informace,Hofman, Jiří, 2.upr.vyd., Praha, Volyň 1995, ISBN: 80-901872-1-1, titulní str.</a:t>
            </a:r>
            <a:endParaRPr lang="cs-CZ"/>
          </a:p>
        </p:txBody>
      </p:sp>
      <p:sp>
        <p:nvSpPr>
          <p:cNvPr id="15364" name="TextovéPole 2"/>
          <p:cNvSpPr txBox="1">
            <a:spLocks noChangeArrowheads="1"/>
          </p:cNvSpPr>
          <p:nvPr/>
        </p:nvSpPr>
        <p:spPr bwMode="auto">
          <a:xfrm>
            <a:off x="6516688" y="1844675"/>
            <a:ext cx="2519362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Civilní obyvatelstvo se vracelo přibližně červeným obloukem vlakem po necelých osmdesáti létech života na Volyni. Většinou se narodili na Volyni, jen výjimečně  se vracel někdo, kdo jako malé dítě přijel z Čech na Volyň.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>
          <a:xfrm>
            <a:off x="539750" y="260350"/>
            <a:ext cx="8229600" cy="1143000"/>
          </a:xfrm>
          <a:solidFill>
            <a:srgbClr val="00FFFF"/>
          </a:solidFill>
        </p:spPr>
        <p:txBody>
          <a:bodyPr/>
          <a:lstStyle/>
          <a:p>
            <a:r>
              <a:rPr lang="cs-CZ" smtClean="0"/>
              <a:t>Návrat do vlasti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Po skončení války zůstala většina volyňských vojáků v Československu,  a to hlavně 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v pohraničí, odkud byli odsunuti Němci. Češi začínali hospodařit na statcích a chalupách a čekali na své rodiny, až se přistěhují z Volyně. Stalo se tak na jaře roku 1947. Reemigranti byli směřováni do Žatce a okolí, odkud odcházeli do dalších míst.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437"/>
          </a:xfrm>
          <a:solidFill>
            <a:srgbClr val="00FFFF"/>
          </a:solidFill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Návrat do vlasti</a:t>
            </a:r>
            <a:endParaRPr lang="cs-CZ" dirty="0"/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5650" y="919163"/>
            <a:ext cx="7599363" cy="5329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Češi na Volyni, základní informace,Hofman, Jiří, 2.upr.vyd., Praha, Volyň 1995, ISBN: 80-901872-1-1,s,26</a:t>
            </a:r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8313" y="28575"/>
            <a:ext cx="8229600" cy="633413"/>
          </a:xfrm>
          <a:solidFill>
            <a:srgbClr val="00FFFF"/>
          </a:solidFill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Návrat do vlasti</a:t>
            </a:r>
            <a:endParaRPr lang="cs-CZ" dirty="0"/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27238" y="765175"/>
            <a:ext cx="4351337" cy="5976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5" name="TextovéPole 4"/>
          <p:cNvSpPr txBox="1">
            <a:spLocks noChangeArrowheads="1"/>
          </p:cNvSpPr>
          <p:nvPr/>
        </p:nvSpPr>
        <p:spPr bwMode="auto">
          <a:xfrm>
            <a:off x="6588125" y="4516438"/>
            <a:ext cx="2305050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Dějiny Volyňských Čechů III.( 1945-1948), Vaculík, Jaroslav, 1.vyd., Brno, Masarykova univerzita 2001, ISBN: 80-210-2568-9,s.207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7875"/>
          </a:xfrm>
          <a:solidFill>
            <a:srgbClr val="00FFFF"/>
          </a:solidFill>
        </p:spPr>
        <p:txBody>
          <a:bodyPr/>
          <a:lstStyle/>
          <a:p>
            <a:r>
              <a:rPr lang="cs-CZ" smtClean="0"/>
              <a:t>Návrat do vlasti</a:t>
            </a:r>
          </a:p>
        </p:txBody>
      </p:sp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27313" y="1052513"/>
            <a:ext cx="3587750" cy="5456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59" name="TextovéPole 4"/>
          <p:cNvSpPr txBox="1">
            <a:spLocks noChangeArrowheads="1"/>
          </p:cNvSpPr>
          <p:nvPr/>
        </p:nvSpPr>
        <p:spPr bwMode="auto">
          <a:xfrm>
            <a:off x="6443663" y="4652963"/>
            <a:ext cx="2449512" cy="203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Dějiny Volyňských Čechů III.( 1945-1948), Vaculík, Jaroslav, 1.vyd., Brno, Masarykova univerzita 2001, ISBN: 80-210-2568-9</a:t>
            </a:r>
          </a:p>
          <a:p>
            <a:r>
              <a:rPr lang="cs-CZ">
                <a:latin typeface="Calibri" pitchFamily="34" charset="0"/>
              </a:rPr>
              <a:t>s.68</a:t>
            </a:r>
          </a:p>
        </p:txBody>
      </p:sp>
      <p:sp>
        <p:nvSpPr>
          <p:cNvPr id="19460" name="TextovéPole 5"/>
          <p:cNvSpPr txBox="1">
            <a:spLocks noChangeArrowheads="1"/>
          </p:cNvSpPr>
          <p:nvPr/>
        </p:nvSpPr>
        <p:spPr bwMode="auto">
          <a:xfrm>
            <a:off x="250825" y="1341438"/>
            <a:ext cx="237648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Brzy začal vycházet časopis Věrná stráž, z něhož je tento úryvek. Viz níže.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3412"/>
          </a:xfrm>
          <a:solidFill>
            <a:srgbClr val="00FFFF"/>
          </a:solidFill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Návrat do vlasti</a:t>
            </a:r>
            <a:endParaRPr lang="cs-CZ" dirty="0"/>
          </a:p>
        </p:txBody>
      </p:sp>
      <p:pic>
        <p:nvPicPr>
          <p:cNvPr id="20482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92275" y="1125538"/>
            <a:ext cx="5741988" cy="408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3" name="TextovéPole 5"/>
          <p:cNvSpPr txBox="1">
            <a:spLocks noChangeArrowheads="1"/>
          </p:cNvSpPr>
          <p:nvPr/>
        </p:nvSpPr>
        <p:spPr bwMode="auto">
          <a:xfrm>
            <a:off x="179388" y="5445125"/>
            <a:ext cx="896461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Jednání zástupců Volyňských Čechů s prezidentem Benešem, který měl velkou zásluhu na návratu Čechů z Volyně. V Žatci mu postavili bustu na Kruhovém náměstí.</a:t>
            </a: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Dějiny Volyňských Čechů III.( 1945-1948), Vaculík, Jaroslav, 1.vyd., Brno, Masarykova univerzita 2001, ISBN: 80-210-2568-9,s.208</a:t>
            </a:r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>
          <a:solidFill>
            <a:srgbClr val="00FFFF"/>
          </a:solidFill>
        </p:spPr>
        <p:txBody>
          <a:bodyPr/>
          <a:lstStyle/>
          <a:p>
            <a:r>
              <a:rPr lang="cs-CZ" smtClean="0"/>
              <a:t>Návrat do vlasti</a:t>
            </a:r>
          </a:p>
        </p:txBody>
      </p:sp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47813" y="1484313"/>
            <a:ext cx="5849937" cy="4040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Dějiny Volyňských Čechů III.( 1945-1948), Vaculík, Jaroslav, 1.vyd., Brno, Masarykova univerzita 2001, ISBN: 80-210-2568-9,s.209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>
          <a:solidFill>
            <a:srgbClr val="00FFFF"/>
          </a:solidFill>
        </p:spPr>
        <p:txBody>
          <a:bodyPr/>
          <a:lstStyle/>
          <a:p>
            <a:r>
              <a:rPr lang="cs-CZ" smtClean="0"/>
              <a:t>Návrat do vlasti</a:t>
            </a:r>
          </a:p>
        </p:txBody>
      </p:sp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63713" y="1484313"/>
            <a:ext cx="5945187" cy="4011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Dějiny Volyňských Čechů III.( 1945-1948), Vaculík, Jaroslav, 1.vyd., Brno, Masarykova univerzita 2001, ISBN: 80-210-2568-9,s.209</a:t>
            </a:r>
            <a:endParaRPr lang="cs-CZ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>
          <a:solidFill>
            <a:srgbClr val="00FFFF"/>
          </a:solidFill>
        </p:spPr>
        <p:txBody>
          <a:bodyPr/>
          <a:lstStyle/>
          <a:p>
            <a:r>
              <a:rPr lang="cs-CZ" smtClean="0"/>
              <a:t>Návrat do vlasti</a:t>
            </a:r>
          </a:p>
        </p:txBody>
      </p:sp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27313" y="2019300"/>
            <a:ext cx="3111500" cy="375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Dějiny Volyňských Čechů III.( 1945-1948), Vaculík, Jaroslav, 1.vyd., Brno, Masarykova univerzita 2001, ISBN: 80-210-2568-9,s.211</a:t>
            </a:r>
            <a:endParaRPr lang="cs-CZ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68538" y="1457325"/>
            <a:ext cx="3848100" cy="540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78" name="Nadpis 1"/>
          <p:cNvSpPr>
            <a:spLocks noGrp="1"/>
          </p:cNvSpPr>
          <p:nvPr>
            <p:ph type="title"/>
          </p:nvPr>
        </p:nvSpPr>
        <p:spPr>
          <a:solidFill>
            <a:srgbClr val="00FFFF"/>
          </a:solidFill>
        </p:spPr>
        <p:txBody>
          <a:bodyPr/>
          <a:lstStyle/>
          <a:p>
            <a:r>
              <a:rPr lang="cs-CZ" smtClean="0"/>
              <a:t>Návrat do vlasti</a:t>
            </a:r>
          </a:p>
        </p:txBody>
      </p:sp>
      <p:sp>
        <p:nvSpPr>
          <p:cNvPr id="24579" name="TextovéPole 3"/>
          <p:cNvSpPr txBox="1">
            <a:spLocks noChangeArrowheads="1"/>
          </p:cNvSpPr>
          <p:nvPr/>
        </p:nvSpPr>
        <p:spPr bwMode="auto">
          <a:xfrm>
            <a:off x="6378575" y="4826000"/>
            <a:ext cx="2519363" cy="203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Dějiny Volyňských Čechů III.( 1945-1948), Vaculík, Jaroslav, 1.vyd., Brno, Masarykova univerzita 2001, ISBN: 80-210-2568-9,s.214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1975"/>
          </a:xfrm>
          <a:solidFill>
            <a:srgbClr val="00FFFF"/>
          </a:solidFill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Návrat do vlasti</a:t>
            </a:r>
            <a:endParaRPr lang="cs-CZ" dirty="0"/>
          </a:p>
        </p:txBody>
      </p:sp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66950" y="804863"/>
            <a:ext cx="4392613" cy="6053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6840538" y="5229225"/>
            <a:ext cx="2303462" cy="1439863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Dějiny Volyňských Čechů III.( 1945-1948), Vaculík, Jaroslav, 1.vyd., Brno, Masarykova univerzita 2001, ISBN: 80-210-2568-9,s.215</a:t>
            </a:r>
            <a:endParaRPr lang="cs-CZ" dirty="0"/>
          </a:p>
        </p:txBody>
      </p:sp>
      <p:sp>
        <p:nvSpPr>
          <p:cNvPr id="25604" name="TextovéPole 5"/>
          <p:cNvSpPr txBox="1">
            <a:spLocks noChangeArrowheads="1"/>
          </p:cNvSpPr>
          <p:nvPr/>
        </p:nvSpPr>
        <p:spPr bwMode="auto">
          <a:xfrm>
            <a:off x="250825" y="1412875"/>
            <a:ext cx="20161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Titulní stránka.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437"/>
          </a:xfrm>
          <a:solidFill>
            <a:srgbClr val="00FFFF"/>
          </a:solidFill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Návrat do vlasti</a:t>
            </a:r>
            <a:endParaRPr lang="cs-CZ" dirty="0"/>
          </a:p>
        </p:txBody>
      </p:sp>
      <p:pic>
        <p:nvPicPr>
          <p:cNvPr id="266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088" y="1268413"/>
            <a:ext cx="3089275" cy="4933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148263" y="1966913"/>
            <a:ext cx="3171825" cy="3535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Dějiny Volyňských Čechů III.( 1945-1948), Vaculík, Jaroslav, 1.vyd., Brno, Masarykova univerzita 2001, ISBN: 80-210-2568-9,s.212</a:t>
            </a:r>
            <a:endParaRPr lang="cs-CZ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4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1628775"/>
            <a:ext cx="5743575" cy="4249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0" name="Nadpis 1"/>
          <p:cNvSpPr>
            <a:spLocks noGrp="1"/>
          </p:cNvSpPr>
          <p:nvPr>
            <p:ph type="title"/>
          </p:nvPr>
        </p:nvSpPr>
        <p:spPr>
          <a:solidFill>
            <a:srgbClr val="00FFFF"/>
          </a:solidFill>
        </p:spPr>
        <p:txBody>
          <a:bodyPr/>
          <a:lstStyle/>
          <a:p>
            <a:r>
              <a:rPr lang="cs-CZ" smtClean="0"/>
              <a:t>Návrat do vlasti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Dějiny Volyňských Čechů III.( 1945-1948), Vaculík, Jaroslav, 1.vyd., Brno, Masarykova univerzita 2001, ISBN: 80-210-2568-9,s.213</a:t>
            </a:r>
            <a:endParaRPr lang="cs-CZ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>
          <a:solidFill>
            <a:srgbClr val="00FFFF"/>
          </a:solidFill>
        </p:spPr>
        <p:txBody>
          <a:bodyPr/>
          <a:lstStyle/>
          <a:p>
            <a:r>
              <a:rPr lang="cs-CZ" smtClean="0"/>
              <a:t>Návrat do vlasti</a:t>
            </a:r>
          </a:p>
        </p:txBody>
      </p:sp>
      <p:pic>
        <p:nvPicPr>
          <p:cNvPr id="286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92275" y="1773238"/>
            <a:ext cx="5827713" cy="387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Dějiny Volyňských Čechů III.( 1945-1948), Vaculík, Jaroslav, 1.vyd., Brno, Masarykova univerzita 2001, ISBN: 80-210-2568-9,s.213</a:t>
            </a:r>
            <a:endParaRPr lang="cs-CZ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Uzavřela se zajímavá epizoda v životě našeho národa. Snímky svědčí o tom, že tím, čím  Češi na Volyni skončili, tím v Čechách a na Moravě začali – tedy prací. Pracovně se aklimatizovali velice rychle, ale jen jim začala jejich činnost vynášet zisk, přišel rok 1948, komunistická vláda a kolektivizace zemědělství jako v Sovětském svazu, znárodnění průmyslu jako v Sovětském svazu a pro-následování z politických důvodů jako v Sovětském svazu. Naděje svitla v roce 1968, pak až v roce 1989. Až se budeš o tomto období učit, vzpomeň si na tato slova. Toto období už prožívali Češi z Volyně začleněni zpět v národě spolu s ním.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Dodnes vzpomínají při svých  organizovaných i neorganizovaných setkáních na to, co prožili jejich rodiče a prarodiče </a:t>
            </a:r>
            <a:r>
              <a:rPr lang="cs-CZ" sz="2000" smtClean="0"/>
              <a:t>na Volyni.</a:t>
            </a:r>
            <a:endParaRPr lang="cs-CZ" sz="20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>
                <a:solidFill>
                  <a:srgbClr val="FF0000"/>
                </a:solidFill>
              </a:rPr>
              <a:t>Zjisti podle mapky, které oblasti ČSR Volyňští nejvíce zabydleli.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>
                <a:solidFill>
                  <a:srgbClr val="FF0000"/>
                </a:solidFill>
              </a:rPr>
              <a:t>Jakou přísahu skládali po návratu?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>
                <a:solidFill>
                  <a:srgbClr val="FF0000"/>
                </a:solidFill>
              </a:rPr>
              <a:t>K</a:t>
            </a:r>
            <a:r>
              <a:rPr lang="cs-CZ" sz="2000" dirty="0" smtClean="0">
                <a:solidFill>
                  <a:srgbClr val="FF0000"/>
                </a:solidFill>
              </a:rPr>
              <a:t>terý prezident se zasloužil o jejich návrat?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9699" name="Nadpis 1"/>
          <p:cNvSpPr txBox="1">
            <a:spLocks/>
          </p:cNvSpPr>
          <p:nvPr/>
        </p:nvSpPr>
        <p:spPr bwMode="auto">
          <a:xfrm>
            <a:off x="468313" y="260350"/>
            <a:ext cx="8229600" cy="1143000"/>
          </a:xfrm>
          <a:prstGeom prst="rect">
            <a:avLst/>
          </a:prstGeom>
          <a:solidFill>
            <a:srgbClr val="00FFFF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4400">
                <a:latin typeface="Calibri" pitchFamily="34" charset="0"/>
              </a:rPr>
              <a:t>Návrat do vlasti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</TotalTime>
  <Words>778</Words>
  <Application>Microsoft Office PowerPoint</Application>
  <PresentationFormat>Předvádění na obrazovce (4:3)</PresentationFormat>
  <Paragraphs>63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Prezentace aplikace PowerPoint</vt:lpstr>
      <vt:lpstr>Návrat do vlasti</vt:lpstr>
      <vt:lpstr>Návrat do vlasti</vt:lpstr>
      <vt:lpstr>Návrat do vlasti</vt:lpstr>
      <vt:lpstr>Návrat do vlasti</vt:lpstr>
      <vt:lpstr>Návrat do vlasti</vt:lpstr>
      <vt:lpstr>Návrat do vlasti</vt:lpstr>
      <vt:lpstr>Návrat do vlasti</vt:lpstr>
      <vt:lpstr>Návrat do vlasti</vt:lpstr>
      <vt:lpstr>Návrat do vlasti</vt:lpstr>
      <vt:lpstr>Návrat do vlasti</vt:lpstr>
      <vt:lpstr>Návrat do vlasti</vt:lpstr>
      <vt:lpstr>Návrat do vlasti</vt:lpstr>
      <vt:lpstr>Návrat do vlasti</vt:lpstr>
      <vt:lpstr>Návrat do vlasti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Učitel</dc:creator>
  <cp:lastModifiedBy>Učitel</cp:lastModifiedBy>
  <cp:revision>21</cp:revision>
  <dcterms:modified xsi:type="dcterms:W3CDTF">2013-06-13T09:05:15Z</dcterms:modified>
</cp:coreProperties>
</file>