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5CF15B4-D503-4CB9-8ECF-1F316455F0A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96417BA-437F-42C9-942A-50E3F9013B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6874669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VY_32_INOVACE_13_A_01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Železniční síť ČR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867666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Dopravní zeměpis,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 mapku železničních tratí ČD.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821531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204864"/>
            <a:ext cx="8062912" cy="1470025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hlinkClick r:id="rId2" action="ppaction://hlinksldjump"/>
              </a:rPr>
              <a:t>ŽELEZNIČNÍ SÍŤ ČESKÉ REPUBLIKY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23528" y="332656"/>
            <a:ext cx="8604448" cy="6186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3200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 je souhrn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všech železničních dopravních cest na určitém území státu</a:t>
            </a:r>
          </a:p>
          <a:p>
            <a:pPr marL="0" marR="0" lvl="0" indent="180975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 dělí se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na železniční tratě, tzn. na části ohraničené železniční stanicí.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endParaRPr lang="cs-CZ" sz="2000" dirty="0">
              <a:cs typeface="Times New Roman" pitchFamily="18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ea typeface="Times New Roman" pitchFamily="18" charset="0"/>
                <a:cs typeface="Times New Roman" pitchFamily="18" charset="0"/>
              </a:rPr>
              <a:t>Označení tratí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je tří číselné s vynecháním čísel 50 a 150, kde poslední číslice 1 až 9 jsou odbočující tratě.</a:t>
            </a: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>
              <a:solidFill>
                <a:schemeClr val="accent1"/>
              </a:solidFill>
              <a:ea typeface="Times New Roman" pitchFamily="18" charset="0"/>
              <a:cs typeface="Times New Roman" pitchFamily="18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b="1" dirty="0">
                <a:solidFill>
                  <a:schemeClr val="accent1"/>
                </a:solidFill>
                <a:ea typeface="Times New Roman" pitchFamily="18" charset="0"/>
                <a:cs typeface="Times New Roman" pitchFamily="18" charset="0"/>
              </a:rPr>
              <a:t>P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ea typeface="Times New Roman" pitchFamily="18" charset="0"/>
                <a:cs typeface="Times New Roman" pitchFamily="18" charset="0"/>
              </a:rPr>
              <a:t>ojmenování tratě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  <a:cs typeface="Times New Roman" pitchFamily="18" charset="0"/>
              </a:rPr>
              <a:t>je zpravidla shodné s názvem počáteční a koncové stanice, přičemž může být použito i názvu některé stanice ležící mezi nimi zejména tehdy, jestliže je spojení mezi počáteční a koncovou stanicí možné více směry.</a:t>
            </a:r>
            <a:endParaRPr kumimoji="0" lang="cs-CZ" sz="2400" b="0" i="0" u="none" strike="noStrike" cap="none" normalizeH="0" baseline="0" dirty="0" smtClean="0">
              <a:ln>
                <a:noFill/>
              </a:ln>
              <a:effectLst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-171400"/>
            <a:ext cx="9684568" cy="1399032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 ŽELEZNIČNÍ SÍŤ V ČR NENÍ STEJNORODÁ: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229600" cy="5616624"/>
          </a:xfrm>
        </p:spPr>
        <p:txBody>
          <a:bodyPr>
            <a:normAutofit fontScale="70000" lnSpcReduction="20000"/>
          </a:bodyPr>
          <a:lstStyle/>
          <a:p>
            <a:pPr algn="ctr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NESTEJNORODOST SE VYZNAČUJE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1.  </a:t>
            </a:r>
            <a:r>
              <a:rPr lang="cs-CZ" sz="3100" b="1" dirty="0" smtClean="0"/>
              <a:t>RŮZNÉ ROZCHODY TRATÍ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normální,úzkorozchodné tratě</a:t>
            </a:r>
          </a:p>
          <a:p>
            <a:pPr>
              <a:buNone/>
            </a:pPr>
            <a:r>
              <a:rPr lang="cs-CZ" b="1" dirty="0" smtClean="0"/>
              <a:t>Rozchodem</a:t>
            </a:r>
            <a:r>
              <a:rPr lang="cs-CZ" dirty="0" smtClean="0"/>
              <a:t> nazýváme osovou vzdálenost dvou kolejnic</a:t>
            </a:r>
          </a:p>
          <a:p>
            <a:pPr>
              <a:buNone/>
            </a:pPr>
            <a:r>
              <a:rPr lang="cs-CZ" dirty="0" smtClean="0"/>
              <a:t>téže koleje, která je tvořena dvěma kolejnicovými páry.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Typy rozchodů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a)	</a:t>
            </a:r>
            <a:r>
              <a:rPr lang="cs-CZ" b="1" dirty="0" smtClean="0"/>
              <a:t>normální rozchod </a:t>
            </a:r>
            <a:r>
              <a:rPr lang="cs-CZ" dirty="0" smtClean="0"/>
              <a:t>-1435 mm</a:t>
            </a:r>
          </a:p>
          <a:p>
            <a:pPr>
              <a:buNone/>
            </a:pPr>
            <a:r>
              <a:rPr lang="cs-CZ" dirty="0" smtClean="0"/>
              <a:t>b)	</a:t>
            </a:r>
            <a:r>
              <a:rPr lang="cs-CZ" b="1" dirty="0" smtClean="0"/>
              <a:t>širokorozchodné tratě </a:t>
            </a:r>
            <a:r>
              <a:rPr lang="cs-CZ" dirty="0" smtClean="0"/>
              <a:t>-1 524 -1676 mm</a:t>
            </a:r>
          </a:p>
          <a:p>
            <a:pPr marL="578358" indent="-514350">
              <a:buNone/>
            </a:pPr>
            <a:r>
              <a:rPr lang="cs-CZ" dirty="0" smtClean="0"/>
              <a:t>c) </a:t>
            </a:r>
            <a:r>
              <a:rPr lang="cs-CZ" b="1" dirty="0" smtClean="0"/>
              <a:t>úzkorozchodné tratě </a:t>
            </a:r>
            <a:r>
              <a:rPr lang="cs-CZ" dirty="0" smtClean="0"/>
              <a:t>-690- 905 mm</a:t>
            </a:r>
          </a:p>
          <a:p>
            <a:pPr marL="578358" indent="-514350">
              <a:buAutoNum type="alphaLcParenR" startAt="3"/>
            </a:pPr>
            <a:endParaRPr lang="cs-CZ" dirty="0" smtClean="0"/>
          </a:p>
          <a:p>
            <a:pPr marL="578358" indent="-514350">
              <a:buNone/>
            </a:pPr>
            <a:r>
              <a:rPr lang="cs-CZ" b="1" dirty="0" smtClean="0"/>
              <a:t>2.  RŮZNÁ ELEKTRIFIKACE</a:t>
            </a:r>
            <a:r>
              <a:rPr lang="cs-CZ" dirty="0" smtClean="0"/>
              <a:t>	</a:t>
            </a:r>
          </a:p>
          <a:p>
            <a:pPr marL="578358" indent="-514350">
              <a:buNone/>
            </a:pPr>
            <a:r>
              <a:rPr lang="cs-CZ" dirty="0" smtClean="0"/>
              <a:t>elektrifikované a neelektrifikované, různé napájecí soustavy</a:t>
            </a:r>
          </a:p>
          <a:p>
            <a:endParaRPr lang="cs-CZ" dirty="0" smtClean="0"/>
          </a:p>
          <a:p>
            <a:pPr marL="578358" indent="-514350">
              <a:buNone/>
            </a:pPr>
            <a:r>
              <a:rPr lang="cs-CZ" sz="3100" b="1" dirty="0" smtClean="0"/>
              <a:t>3.  POČET KOLEJÍ NA TRATI</a:t>
            </a:r>
            <a:r>
              <a:rPr lang="cs-CZ" dirty="0" smtClean="0"/>
              <a:t>	</a:t>
            </a:r>
          </a:p>
          <a:p>
            <a:pPr marL="578358" indent="-514350">
              <a:buNone/>
            </a:pPr>
            <a:r>
              <a:rPr lang="cs-CZ" dirty="0" smtClean="0"/>
              <a:t>jednokolejné, vícekolejné, ozubnicové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1772816"/>
            <a:ext cx="5076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0" y="5013176"/>
            <a:ext cx="5076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0" y="5949280"/>
            <a:ext cx="5076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0" y="1988840"/>
            <a:ext cx="3955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0" y="5157192"/>
            <a:ext cx="3955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0" y="6165304"/>
            <a:ext cx="3955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ChangeArrowheads="1"/>
          </p:cNvSpPr>
          <p:nvPr/>
        </p:nvSpPr>
        <p:spPr bwMode="auto">
          <a:xfrm>
            <a:off x="323528" y="188640"/>
            <a:ext cx="8388424" cy="6309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NĚKTERÉ DATA ŽS</a:t>
            </a:r>
            <a:r>
              <a:rPr kumimoji="0" lang="cs-CZ" sz="4000" b="1" i="0" u="none" strike="noStrike" cap="none" normalizeH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accent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a) délka železniční sítě</a:t>
            </a:r>
            <a:r>
              <a:rPr lang="cs-CZ" sz="2400" b="1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9 492 km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   </a:t>
            </a:r>
            <a:r>
              <a:rPr kumimoji="0" lang="cs-CZ" sz="3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k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oridorové tratě	                     1 460 km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     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j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ednokolejné		         7 641 km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     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v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ícekolejné		         1 851 km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     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ormální rozchod	          9 391 km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     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ú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zkorozchodné	                        101 km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     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očet mostů		      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6 675 v délce 147 km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     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očet tunelů		             152 v délce 38 km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4355976" y="4149080"/>
            <a:ext cx="12241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355976" y="4725144"/>
            <a:ext cx="12241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283968" y="2996952"/>
            <a:ext cx="12241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283968" y="3573016"/>
            <a:ext cx="12241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355976" y="5301208"/>
            <a:ext cx="12241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355976" y="5805264"/>
            <a:ext cx="12241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283968" y="2492896"/>
            <a:ext cx="122413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paměť se sekvenčním přístupem 3"/>
          <p:cNvSpPr/>
          <p:nvPr/>
        </p:nvSpPr>
        <p:spPr>
          <a:xfrm>
            <a:off x="1259632" y="1340768"/>
            <a:ext cx="720080" cy="648072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/>
              <a:t> DRUHY TRATÍ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289032" cy="5661248"/>
          </a:xfrm>
        </p:spPr>
        <p:txBody>
          <a:bodyPr>
            <a:normAutofit/>
          </a:bodyPr>
          <a:lstStyle/>
          <a:p>
            <a:pPr marL="578358" indent="-514350" algn="ctr">
              <a:buNone/>
            </a:pPr>
            <a:r>
              <a:rPr lang="cs-CZ" b="1" dirty="0" smtClean="0"/>
              <a:t>       1.   ÚZKOROZCHODNÉ TRATĚ</a:t>
            </a:r>
            <a:r>
              <a:rPr lang="cs-CZ" dirty="0" smtClean="0"/>
              <a:t>  </a:t>
            </a:r>
            <a:r>
              <a:rPr lang="cs-CZ" b="1" dirty="0" smtClean="0"/>
              <a:t>(760 mm)</a:t>
            </a:r>
          </a:p>
          <a:p>
            <a:pPr marL="578358" indent="-514350"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                               trať č. 288      </a:t>
            </a:r>
          </a:p>
          <a:p>
            <a:pPr>
              <a:buNone/>
            </a:pPr>
            <a:r>
              <a:rPr lang="cs-CZ" dirty="0" smtClean="0"/>
              <a:t>             Jindřichův Hradec – Obrataň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                               trať č. 229      </a:t>
            </a:r>
          </a:p>
          <a:p>
            <a:pPr>
              <a:buNone/>
            </a:pPr>
            <a:r>
              <a:rPr lang="cs-CZ" dirty="0" smtClean="0"/>
              <a:t>            Jindřichův Hradec – Nová Bystřice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                               trať č. 298     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            </a:t>
            </a:r>
            <a:r>
              <a:rPr lang="cs-CZ" dirty="0" smtClean="0"/>
              <a:t>Třemešná ve Slezsku – Osoblaha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paměť se sekvenčním přístupem 5"/>
          <p:cNvSpPr/>
          <p:nvPr/>
        </p:nvSpPr>
        <p:spPr>
          <a:xfrm>
            <a:off x="2771800" y="260648"/>
            <a:ext cx="792088" cy="720080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302359"/>
            <a:ext cx="882047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ctr">
              <a:buAutoNum type="arabicPeriod" startAt="2"/>
            </a:pPr>
            <a:r>
              <a:rPr lang="cs-CZ" sz="3200" b="1" dirty="0" smtClean="0"/>
              <a:t> PEÁŽNÍ TRATĚ</a:t>
            </a:r>
            <a:r>
              <a:rPr lang="cs-CZ" sz="3200" dirty="0" smtClean="0"/>
              <a:t>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pPr marL="457200" indent="-457200" algn="ctr"/>
            <a:r>
              <a:rPr lang="cs-CZ" sz="2400" b="1" dirty="0"/>
              <a:t> </a:t>
            </a:r>
            <a:r>
              <a:rPr lang="cs-CZ" sz="2400" b="1" dirty="0" smtClean="0"/>
              <a:t> DĚLÍME JE NA DVĚ SKUPINY</a:t>
            </a:r>
          </a:p>
          <a:p>
            <a:pPr algn="ctr"/>
            <a:endParaRPr lang="cs-CZ" sz="2400" dirty="0" smtClean="0"/>
          </a:p>
          <a:p>
            <a:r>
              <a:rPr lang="cs-CZ" sz="3200" dirty="0" smtClean="0"/>
              <a:t>   </a:t>
            </a:r>
            <a:r>
              <a:rPr lang="cs-CZ" sz="3200" b="1" dirty="0" smtClean="0"/>
              <a:t>A - </a:t>
            </a:r>
            <a:r>
              <a:rPr lang="cs-CZ" sz="2000" dirty="0" smtClean="0"/>
              <a:t>tratě</a:t>
            </a:r>
            <a:r>
              <a:rPr lang="cs-CZ" sz="2000" dirty="0"/>
              <a:t>, které jsou propojeny se zahraniční železniční sítí</a:t>
            </a:r>
          </a:p>
          <a:p>
            <a:r>
              <a:rPr lang="cs-CZ" sz="2000" dirty="0" smtClean="0"/>
              <a:t>    </a:t>
            </a:r>
            <a:r>
              <a:rPr lang="cs-CZ" sz="2400" b="1" dirty="0" smtClean="0">
                <a:solidFill>
                  <a:schemeClr val="accent1"/>
                </a:solidFill>
              </a:rPr>
              <a:t>trať </a:t>
            </a:r>
            <a:r>
              <a:rPr lang="cs-CZ" sz="2400" b="1" dirty="0">
                <a:solidFill>
                  <a:schemeClr val="accent1"/>
                </a:solidFill>
              </a:rPr>
              <a:t>č. 089</a:t>
            </a:r>
            <a:r>
              <a:rPr lang="cs-CZ" sz="2400" dirty="0"/>
              <a:t>	</a:t>
            </a:r>
            <a:r>
              <a:rPr lang="cs-CZ" sz="2000" dirty="0" smtClean="0"/>
              <a:t>          Liberec </a:t>
            </a:r>
            <a:r>
              <a:rPr lang="cs-CZ" sz="2000" dirty="0"/>
              <a:t>– Varnsdorf, úsek Hrádek nad Nisou –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 Varnsdorf</a:t>
            </a:r>
            <a:r>
              <a:rPr lang="cs-CZ" sz="2000" dirty="0"/>
              <a:t>, prochází Polskem a potom </a:t>
            </a:r>
            <a:r>
              <a:rPr lang="cs-CZ" sz="2000" dirty="0" smtClean="0"/>
              <a:t>Německem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3200" dirty="0" smtClean="0"/>
              <a:t>  </a:t>
            </a:r>
            <a:r>
              <a:rPr lang="cs-CZ" sz="3200" b="1" dirty="0" smtClean="0"/>
              <a:t> B -</a:t>
            </a:r>
            <a:r>
              <a:rPr lang="cs-CZ" sz="2000" dirty="0"/>
              <a:t>	</a:t>
            </a:r>
            <a:r>
              <a:rPr lang="cs-CZ" sz="2000" dirty="0" smtClean="0"/>
              <a:t> tratě</a:t>
            </a:r>
            <a:r>
              <a:rPr lang="cs-CZ" sz="2000" dirty="0"/>
              <a:t>, které nejsou propojeny se zahraniční železniční </a:t>
            </a:r>
            <a:r>
              <a:rPr lang="cs-CZ" sz="2000" dirty="0" smtClean="0"/>
              <a:t>sítí</a:t>
            </a:r>
          </a:p>
          <a:p>
            <a:pPr marL="457200" indent="-457200"/>
            <a:r>
              <a:rPr lang="cs-CZ" sz="2000" dirty="0" smtClean="0"/>
              <a:t>   </a:t>
            </a:r>
            <a:r>
              <a:rPr lang="cs-CZ" sz="2400" b="1" dirty="0" smtClean="0">
                <a:solidFill>
                  <a:schemeClr val="accent1"/>
                </a:solidFill>
              </a:rPr>
              <a:t>trať č. 292</a:t>
            </a:r>
            <a:r>
              <a:rPr lang="cs-CZ" sz="2000" dirty="0" smtClean="0"/>
              <a:t>	         Krnov – Jeseník úsek </a:t>
            </a:r>
            <a:r>
              <a:rPr lang="cs-CZ" sz="2000" dirty="0" err="1" smtClean="0"/>
              <a:t>Jindřichov</a:t>
            </a:r>
            <a:r>
              <a:rPr lang="cs-CZ" sz="2000" dirty="0" smtClean="0"/>
              <a:t> ve Slezsku –   </a:t>
            </a:r>
          </a:p>
          <a:p>
            <a:pPr marL="457200" indent="-457200"/>
            <a:r>
              <a:rPr lang="cs-CZ" sz="2000" dirty="0"/>
              <a:t> </a:t>
            </a:r>
            <a:r>
              <a:rPr lang="cs-CZ" sz="2000" dirty="0" smtClean="0"/>
              <a:t>                                  </a:t>
            </a:r>
            <a:r>
              <a:rPr lang="cs-CZ" sz="2000" dirty="0" err="1" smtClean="0"/>
              <a:t>Mikulovice</a:t>
            </a:r>
            <a:r>
              <a:rPr lang="cs-CZ" sz="2000" dirty="0" smtClean="0"/>
              <a:t>,  prochází Polskem</a:t>
            </a:r>
          </a:p>
          <a:p>
            <a:pPr marL="457200" indent="-457200"/>
            <a:endParaRPr lang="cs-CZ" sz="2000" dirty="0" smtClean="0"/>
          </a:p>
          <a:p>
            <a:pPr marL="457200" indent="-457200"/>
            <a:endParaRPr lang="cs-CZ" sz="2000" dirty="0"/>
          </a:p>
          <a:p>
            <a:r>
              <a:rPr lang="cs-CZ" sz="2000" dirty="0" smtClean="0"/>
              <a:t>   </a:t>
            </a:r>
            <a:r>
              <a:rPr lang="cs-CZ" sz="2400" b="1" dirty="0" smtClean="0">
                <a:solidFill>
                  <a:schemeClr val="accent1"/>
                </a:solidFill>
              </a:rPr>
              <a:t>trať </a:t>
            </a:r>
            <a:r>
              <a:rPr lang="cs-CZ" sz="2400" b="1" dirty="0">
                <a:solidFill>
                  <a:schemeClr val="accent1"/>
                </a:solidFill>
              </a:rPr>
              <a:t>č. 147</a:t>
            </a:r>
            <a:r>
              <a:rPr lang="cs-CZ" sz="2000" dirty="0"/>
              <a:t>	</a:t>
            </a:r>
            <a:r>
              <a:rPr lang="cs-CZ" sz="2000" dirty="0" smtClean="0"/>
              <a:t>         Františkovy </a:t>
            </a:r>
            <a:r>
              <a:rPr lang="cs-CZ" sz="2000" dirty="0"/>
              <a:t>Lázně – Plesná, úsek </a:t>
            </a:r>
            <a:r>
              <a:rPr lang="cs-CZ" sz="2000" dirty="0" err="1"/>
              <a:t>Vojtanov</a:t>
            </a:r>
            <a:r>
              <a:rPr lang="cs-CZ" sz="2000" dirty="0"/>
              <a:t> –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   Plesná</a:t>
            </a:r>
            <a:r>
              <a:rPr lang="cs-CZ" sz="2000" dirty="0"/>
              <a:t>, prochází </a:t>
            </a:r>
            <a:r>
              <a:rPr lang="cs-CZ" sz="2000" dirty="0" smtClean="0"/>
              <a:t>Německem</a:t>
            </a:r>
            <a:endParaRPr lang="cs-CZ" sz="2000" dirty="0"/>
          </a:p>
          <a:p>
            <a:endParaRPr lang="cs-CZ" sz="20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vojový diagram: paměť se sekvenčním přístupem 4"/>
          <p:cNvSpPr/>
          <p:nvPr/>
        </p:nvSpPr>
        <p:spPr>
          <a:xfrm>
            <a:off x="1979712" y="4509120"/>
            <a:ext cx="864096" cy="792088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1907704" y="2420888"/>
            <a:ext cx="864096" cy="792088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paměť se sekvenčním přístupem 2"/>
          <p:cNvSpPr/>
          <p:nvPr/>
        </p:nvSpPr>
        <p:spPr>
          <a:xfrm>
            <a:off x="1763688" y="0"/>
            <a:ext cx="864096" cy="792088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0"/>
            <a:ext cx="9144000" cy="695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           3.   LANOVÉ DRÁHY</a:t>
            </a:r>
          </a:p>
          <a:p>
            <a:pPr algn="ctr"/>
            <a:r>
              <a:rPr lang="cs-CZ" sz="3600" b="1" dirty="0" smtClean="0"/>
              <a:t> </a:t>
            </a:r>
          </a:p>
          <a:p>
            <a:r>
              <a:rPr lang="cs-CZ" dirty="0" smtClean="0"/>
              <a:t>                                                      </a:t>
            </a:r>
            <a:r>
              <a:rPr lang="cs-CZ" sz="2800" b="1" dirty="0" smtClean="0">
                <a:solidFill>
                  <a:schemeClr val="accent1"/>
                </a:solidFill>
              </a:rPr>
              <a:t>trať </a:t>
            </a:r>
            <a:r>
              <a:rPr lang="cs-CZ" sz="2800" b="1" dirty="0">
                <a:solidFill>
                  <a:schemeClr val="accent1"/>
                </a:solidFill>
              </a:rPr>
              <a:t>č. 900</a:t>
            </a:r>
            <a:r>
              <a:rPr lang="cs-CZ" dirty="0"/>
              <a:t>	</a:t>
            </a:r>
            <a:r>
              <a:rPr lang="cs-CZ" dirty="0" smtClean="0"/>
              <a:t>           </a:t>
            </a:r>
          </a:p>
          <a:p>
            <a:r>
              <a:rPr lang="cs-CZ" sz="2800" dirty="0" smtClean="0"/>
              <a:t>                              Liberec </a:t>
            </a:r>
            <a:r>
              <a:rPr lang="cs-CZ" sz="2800" dirty="0"/>
              <a:t>– </a:t>
            </a:r>
            <a:r>
              <a:rPr lang="cs-CZ" sz="2800" dirty="0" smtClean="0"/>
              <a:t>Ještěd</a:t>
            </a:r>
          </a:p>
          <a:p>
            <a:r>
              <a:rPr lang="cs-CZ" sz="2800" b="1" dirty="0" smtClean="0"/>
              <a:t>                    </a:t>
            </a:r>
          </a:p>
          <a:p>
            <a:r>
              <a:rPr lang="cs-CZ" sz="2800" b="1" dirty="0" smtClean="0"/>
              <a:t>                    </a:t>
            </a:r>
            <a:r>
              <a:rPr lang="cs-CZ" sz="3600" b="1" dirty="0" smtClean="0"/>
              <a:t>4</a:t>
            </a:r>
            <a:r>
              <a:rPr lang="cs-CZ" sz="3200" b="1" dirty="0" smtClean="0"/>
              <a:t>.   </a:t>
            </a:r>
            <a:r>
              <a:rPr lang="cs-CZ" sz="3600" b="1" dirty="0" smtClean="0"/>
              <a:t>OZUBNICOVÁ TRAŤ</a:t>
            </a:r>
          </a:p>
          <a:p>
            <a:pPr algn="ctr"/>
            <a:r>
              <a:rPr lang="cs-CZ" sz="3600" b="1" dirty="0" smtClean="0"/>
              <a:t> </a:t>
            </a:r>
          </a:p>
          <a:p>
            <a:r>
              <a:rPr lang="cs-CZ" sz="2800" b="1" dirty="0" smtClean="0">
                <a:solidFill>
                  <a:schemeClr val="accent1"/>
                </a:solidFill>
              </a:rPr>
              <a:t>                                    trať </a:t>
            </a:r>
            <a:r>
              <a:rPr lang="cs-CZ" sz="2800" b="1" dirty="0">
                <a:solidFill>
                  <a:schemeClr val="accent1"/>
                </a:solidFill>
              </a:rPr>
              <a:t>č. 036</a:t>
            </a:r>
            <a:r>
              <a:rPr lang="cs-CZ" sz="2800" dirty="0"/>
              <a:t>	</a:t>
            </a:r>
            <a:r>
              <a:rPr lang="cs-CZ" sz="2800" dirty="0" smtClean="0"/>
              <a:t>        </a:t>
            </a:r>
          </a:p>
          <a:p>
            <a:r>
              <a:rPr lang="cs-CZ" sz="2800" dirty="0" smtClean="0"/>
              <a:t>                            Tanvald </a:t>
            </a:r>
            <a:r>
              <a:rPr lang="cs-CZ" sz="2800" dirty="0"/>
              <a:t>– </a:t>
            </a:r>
            <a:r>
              <a:rPr lang="cs-CZ" sz="2800" dirty="0" smtClean="0"/>
              <a:t>Harrachov</a:t>
            </a:r>
          </a:p>
          <a:p>
            <a:r>
              <a:rPr lang="cs-CZ" sz="2800" dirty="0" smtClean="0"/>
              <a:t>                  </a:t>
            </a:r>
          </a:p>
          <a:p>
            <a:r>
              <a:rPr lang="cs-CZ" sz="2800" b="1" dirty="0" smtClean="0"/>
              <a:t>                   </a:t>
            </a:r>
            <a:r>
              <a:rPr lang="cs-CZ" sz="3600" b="1" dirty="0" smtClean="0"/>
              <a:t>  5.	 ELEKTRIFIKOVANÉ TRATĚ </a:t>
            </a:r>
          </a:p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             </a:t>
            </a:r>
            <a:r>
              <a:rPr lang="cs-CZ" sz="2400" dirty="0" smtClean="0"/>
              <a:t>Obecně </a:t>
            </a:r>
            <a:r>
              <a:rPr lang="cs-CZ" sz="2400" dirty="0"/>
              <a:t>lze říci, že severní a východní část ČR má </a:t>
            </a:r>
          </a:p>
          <a:p>
            <a:r>
              <a:rPr lang="cs-CZ" sz="2400" dirty="0"/>
              <a:t>stejnosměrnou a jižní a západní střídavou napájecí </a:t>
            </a:r>
            <a:r>
              <a:rPr lang="cs-CZ" sz="2400" dirty="0" smtClean="0"/>
              <a:t>soustavu.</a:t>
            </a:r>
            <a:endParaRPr lang="cs-CZ" sz="2400" dirty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323528" y="0"/>
            <a:ext cx="11665296" cy="6494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</a:t>
            </a:r>
            <a:r>
              <a:rPr kumimoji="0" lang="cs-CZ" sz="32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ROZEZNÁVÁME TRAKČNÍ SOUSTAVY</a:t>
            </a:r>
            <a:endParaRPr kumimoji="0" lang="cs-CZ" sz="3200" b="1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A) STEJNOSMĚRNÁ TRAKČNÍ SOUSTAVA 3 KV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010:</a:t>
            </a:r>
            <a:r>
              <a:rPr lang="cs-CZ" sz="20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Kolín - Přelouč - Pardubice - Moravany - Choceň –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Česká Třebová</a:t>
            </a: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020:</a:t>
            </a:r>
            <a:r>
              <a:rPr lang="cs-CZ" sz="2000" b="1" dirty="0">
                <a:solidFill>
                  <a:schemeClr val="accent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chemeClr val="accent1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Velký Osek - Chlumec n.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Cidl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- Hradec Králové –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Týniště nad Orlicí – 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      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Borohrádek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– Choceň</a:t>
            </a: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031: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Pardubice - Hradec Králové - Smiřice – Jaroměř</a:t>
            </a: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 B)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STŘÍDAVÁ TRAKČNÍ SOUSTAVA 25 KV /50 HZ: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230: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Kutná Hora - Čáslav - Světlá nad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Sáz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 - Havlíčkův Brod</a:t>
            </a: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240: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Jihlava - Havlíčkův Brod</a:t>
            </a: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C)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STEJNOSMĚRNÁ TRAKČNÍ SOUSTAVA 1,5 KV: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202: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 Tábor – Bechyně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971600" y="620688"/>
            <a:ext cx="748883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0" y="1412776"/>
            <a:ext cx="91440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0" y="4221088"/>
            <a:ext cx="91440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0" y="6093296"/>
            <a:ext cx="91440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dirty="0" smtClean="0"/>
              <a:t>.</a:t>
            </a:r>
            <a:r>
              <a:rPr lang="cs-CZ" dirty="0"/>
              <a:t>	</a:t>
            </a:r>
            <a:r>
              <a:rPr lang="cs-CZ" dirty="0" smtClean="0"/>
              <a:t>Jaké znáš druhy rozchodů tratí?</a:t>
            </a:r>
            <a:endParaRPr lang="cs-CZ" dirty="0" smtClean="0"/>
          </a:p>
          <a:p>
            <a:r>
              <a:rPr lang="cs-CZ" dirty="0" smtClean="0"/>
              <a:t>2.	</a:t>
            </a:r>
            <a:r>
              <a:rPr lang="cs-CZ" dirty="0" smtClean="0"/>
              <a:t>Vyjmenuj Úzkorozchodné tratě?</a:t>
            </a:r>
            <a:endParaRPr lang="cs-CZ" dirty="0" smtClean="0"/>
          </a:p>
          <a:p>
            <a:r>
              <a:rPr lang="cs-CZ" dirty="0" smtClean="0"/>
              <a:t>3.	</a:t>
            </a:r>
            <a:r>
              <a:rPr lang="cs-CZ" dirty="0" smtClean="0"/>
              <a:t>Vyjmenuj Peážní tratě?</a:t>
            </a:r>
            <a:endParaRPr lang="cs-CZ" dirty="0" smtClean="0"/>
          </a:p>
          <a:p>
            <a:r>
              <a:rPr lang="cs-CZ" dirty="0" smtClean="0"/>
              <a:t>4.	</a:t>
            </a:r>
            <a:r>
              <a:rPr lang="cs-CZ" dirty="0" smtClean="0"/>
              <a:t>Kde se nachází Ozubnicová trať?</a:t>
            </a:r>
            <a:endParaRPr lang="cs-CZ" dirty="0" smtClean="0"/>
          </a:p>
          <a:p>
            <a:r>
              <a:rPr lang="cs-CZ" dirty="0" smtClean="0"/>
              <a:t>5.	</a:t>
            </a:r>
            <a:r>
              <a:rPr lang="cs-CZ" dirty="0" smtClean="0"/>
              <a:t>Jaké </a:t>
            </a:r>
            <a:r>
              <a:rPr lang="cs-CZ" smtClean="0"/>
              <a:t>znáš typy </a:t>
            </a:r>
            <a:r>
              <a:rPr lang="cs-CZ" dirty="0" smtClean="0"/>
              <a:t>trakčních soustav?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541333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661217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70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A2E3FE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A2E3FE"/>
      </a:hlink>
      <a:folHlink>
        <a:srgbClr val="A2E3FE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240</TotalTime>
  <Words>375</Words>
  <Application>Microsoft Office PowerPoint</Application>
  <PresentationFormat>Předvádění na obrazovce (4:3)</PresentationFormat>
  <Paragraphs>129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Anotace:</vt:lpstr>
      <vt:lpstr>ŽELEZNIČNÍ SÍŤ ČESKÉ REPUBLIKY</vt:lpstr>
      <vt:lpstr>Prezentace aplikace PowerPoint</vt:lpstr>
      <vt:lpstr> ŽELEZNIČNÍ SÍŤ V ČR NENÍ STEJNORODÁ:</vt:lpstr>
      <vt:lpstr>Prezentace aplikace PowerPoint</vt:lpstr>
      <vt:lpstr> DRUHY TRATÍ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ŽELEZNIČNÍ SÍŤ ČESKÉ REPUBLIKY</dc:title>
  <dc:creator>Verunka</dc:creator>
  <cp:lastModifiedBy>skola</cp:lastModifiedBy>
  <cp:revision>5</cp:revision>
  <dcterms:created xsi:type="dcterms:W3CDTF">2013-10-04T09:50:28Z</dcterms:created>
  <dcterms:modified xsi:type="dcterms:W3CDTF">2013-10-30T08:27:26Z</dcterms:modified>
</cp:coreProperties>
</file>