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4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1" r:id="rId15"/>
    <p:sldId id="272" r:id="rId16"/>
    <p:sldId id="273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C5BE-E979-4FA7-82B9-E0D999FF172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FC12C-D88F-4C48-88BD-6A9AD2BE5399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C5BE-E979-4FA7-82B9-E0D999FF172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FC12C-D88F-4C48-88BD-6A9AD2BE53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C5BE-E979-4FA7-82B9-E0D999FF172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FC12C-D88F-4C48-88BD-6A9AD2BE5399}" type="slidenum">
              <a:rPr lang="cs-CZ" smtClean="0"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C5BE-E979-4FA7-82B9-E0D999FF172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FC12C-D88F-4C48-88BD-6A9AD2BE53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C5BE-E979-4FA7-82B9-E0D999FF172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FC12C-D88F-4C48-88BD-6A9AD2BE5399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C5BE-E979-4FA7-82B9-E0D999FF172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FC12C-D88F-4C48-88BD-6A9AD2BE53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C5BE-E979-4FA7-82B9-E0D999FF172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FC12C-D88F-4C48-88BD-6A9AD2BE53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C5BE-E979-4FA7-82B9-E0D999FF172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FC12C-D88F-4C48-88BD-6A9AD2BE5399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C5BE-E979-4FA7-82B9-E0D999FF172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FC12C-D88F-4C48-88BD-6A9AD2BE53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C5BE-E979-4FA7-82B9-E0D999FF172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FC12C-D88F-4C48-88BD-6A9AD2BE53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C5BE-E979-4FA7-82B9-E0D999FF172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3FC12C-D88F-4C48-88BD-6A9AD2BE53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C78C5BE-E979-4FA7-82B9-E0D999FF172F}" type="datetimeFigureOut">
              <a:rPr lang="cs-CZ" smtClean="0"/>
              <a:t>28.10.2013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BA3FC12C-D88F-4C48-88BD-6A9AD2BE539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slide" Target="slide16.xml"/><Relationship Id="rId7" Type="http://schemas.openxmlformats.org/officeDocument/2006/relationships/image" Target="../media/image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slide" Target="slide15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7" Type="http://schemas.microsoft.com/office/2007/relationships/hdphoto" Target="../media/hdphoto2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slide" Target="slide1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7" Type="http://schemas.microsoft.com/office/2007/relationships/hdphoto" Target="../media/hdphoto1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12.jpeg"/><Relationship Id="rId4" Type="http://schemas.openxmlformats.org/officeDocument/2006/relationships/slide" Target="slide16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slide" Target="slide16.xml"/><Relationship Id="rId7" Type="http://schemas.openxmlformats.org/officeDocument/2006/relationships/image" Target="../media/image16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slide" Target="slide15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8.png"/><Relationship Id="rId7" Type="http://schemas.openxmlformats.org/officeDocument/2006/relationships/slide" Target="slide15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slide" Target="slide16.xml"/><Relationship Id="rId4" Type="http://schemas.microsoft.com/office/2007/relationships/hdphoto" Target="../media/hdphoto4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22.png"/><Relationship Id="rId7" Type="http://schemas.openxmlformats.org/officeDocument/2006/relationships/image" Target="../media/image23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16.xml"/><Relationship Id="rId5" Type="http://schemas.openxmlformats.org/officeDocument/2006/relationships/slide" Target="slide15.xml"/><Relationship Id="rId4" Type="http://schemas.microsoft.com/office/2007/relationships/hdphoto" Target="../media/hdphoto5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7" Type="http://schemas.microsoft.com/office/2007/relationships/hdphoto" Target="../media/hdphoto6.wdp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jpeg"/><Relationship Id="rId4" Type="http://schemas.openxmlformats.org/officeDocument/2006/relationships/slide" Target="slide1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image" Target="../media/image30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16.xml"/><Relationship Id="rId5" Type="http://schemas.openxmlformats.org/officeDocument/2006/relationships/slide" Target="slide15.xml"/><Relationship Id="rId4" Type="http://schemas.microsoft.com/office/2007/relationships/hdphoto" Target="../media/hdphoto7.wdp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32.png"/><Relationship Id="rId7" Type="http://schemas.openxmlformats.org/officeDocument/2006/relationships/slide" Target="slide15.xm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jpeg"/><Relationship Id="rId5" Type="http://schemas.openxmlformats.org/officeDocument/2006/relationships/slide" Target="slide16.xml"/><Relationship Id="rId4" Type="http://schemas.microsoft.com/office/2007/relationships/hdphoto" Target="../media/hdphoto8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openxmlformats.org/officeDocument/2006/relationships/image" Target="../media/image37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16.xml"/><Relationship Id="rId5" Type="http://schemas.openxmlformats.org/officeDocument/2006/relationships/slide" Target="slide15.xml"/><Relationship Id="rId4" Type="http://schemas.microsoft.com/office/2007/relationships/hdphoto" Target="../media/hdphoto9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7" Type="http://schemas.microsoft.com/office/2007/relationships/hdphoto" Target="../media/hdphoto10.wdp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slide" Target="slide15.xml"/><Relationship Id="rId4" Type="http://schemas.openxmlformats.org/officeDocument/2006/relationships/image" Target="../media/image39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jpeg"/><Relationship Id="rId3" Type="http://schemas.openxmlformats.org/officeDocument/2006/relationships/image" Target="../media/image41.jpeg"/><Relationship Id="rId7" Type="http://schemas.openxmlformats.org/officeDocument/2006/relationships/image" Target="../media/image45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eg"/><Relationship Id="rId5" Type="http://schemas.openxmlformats.org/officeDocument/2006/relationships/image" Target="../media/image43.wmf"/><Relationship Id="rId4" Type="http://schemas.openxmlformats.org/officeDocument/2006/relationships/image" Target="../media/image42.jpeg"/><Relationship Id="rId9" Type="http://schemas.openxmlformats.org/officeDocument/2006/relationships/image" Target="../media/image4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gawronova\AppData\Local\Microsoft\Windows\Temporary Internet Files\Content.IE5\CTYWV3P3\MP90040898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718" y="367379"/>
            <a:ext cx="9150718" cy="6490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2984" y="6163403"/>
            <a:ext cx="3159839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altLang="cs-CZ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altLang="cs-CZ" sz="1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1200" dirty="0"/>
          </a:p>
        </p:txBody>
      </p:sp>
      <p:sp>
        <p:nvSpPr>
          <p:cNvPr id="5" name="Obdélník 4"/>
          <p:cNvSpPr/>
          <p:nvPr/>
        </p:nvSpPr>
        <p:spPr>
          <a:xfrm>
            <a:off x="127940" y="4797152"/>
            <a:ext cx="8712967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srgbClr val="002060"/>
                </a:solidFill>
              </a:rPr>
              <a:t>Škola: Střední škola, Základní škola a Mateřská škola, Karviná, příspěvková organizace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67675" y="5915601"/>
            <a:ext cx="2799035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00" dirty="0" smtClean="0">
                <a:solidFill>
                  <a:srgbClr val="002060"/>
                </a:solidFill>
              </a:rPr>
              <a:t>Autor</a:t>
            </a:r>
            <a:r>
              <a:rPr lang="cs-CZ" sz="1600" dirty="0">
                <a:solidFill>
                  <a:srgbClr val="002060"/>
                </a:solidFill>
              </a:rPr>
              <a:t>:</a:t>
            </a:r>
            <a:r>
              <a:rPr lang="cs-CZ" sz="1600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206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1600" dirty="0">
                <a:solidFill>
                  <a:srgbClr val="002060"/>
                </a:solidFill>
              </a:rPr>
              <a:t>Mgr. Jana </a:t>
            </a:r>
            <a:r>
              <a:rPr lang="cs-CZ" sz="1600" dirty="0" err="1">
                <a:solidFill>
                  <a:srgbClr val="002060"/>
                </a:solidFill>
              </a:rPr>
              <a:t>Gawronová</a:t>
            </a:r>
            <a:endParaRPr lang="cs-CZ" sz="1600" dirty="0">
              <a:solidFill>
                <a:srgbClr val="00206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38404" y="6173086"/>
            <a:ext cx="2832827" cy="33855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600" dirty="0">
                <a:solidFill>
                  <a:srgbClr val="002060"/>
                </a:solidFill>
              </a:rPr>
              <a:t>Člověk a jeho svět - 1. ročník</a:t>
            </a:r>
          </a:p>
        </p:txBody>
      </p:sp>
      <p:sp>
        <p:nvSpPr>
          <p:cNvPr id="7" name="Obdélník 6"/>
          <p:cNvSpPr/>
          <p:nvPr/>
        </p:nvSpPr>
        <p:spPr>
          <a:xfrm>
            <a:off x="920739" y="1844824"/>
            <a:ext cx="7127368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u </a:t>
            </a:r>
            <a:r>
              <a:rPr lang="cs-CZ" sz="9600" b="1" cap="all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lÉKAŘE</a:t>
            </a:r>
            <a:endParaRPr lang="cs-CZ" sz="9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70C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88881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gawronova\AppData\Local\Microsoft\Windows\Temporary Internet Files\Content.IE5\HJYHGD52\MP9004393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728" y="2060848"/>
            <a:ext cx="2952328" cy="4445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ný popisek 7"/>
          <p:cNvSpPr/>
          <p:nvPr/>
        </p:nvSpPr>
        <p:spPr>
          <a:xfrm>
            <a:off x="2915816" y="692696"/>
            <a:ext cx="5904656" cy="3456384"/>
          </a:xfrm>
          <a:prstGeom prst="wedgeEllipseCallout">
            <a:avLst>
              <a:gd name="adj1" fmla="val -68092"/>
              <a:gd name="adj2" fmla="val 55285"/>
            </a:avLst>
          </a:prstGeom>
          <a:solidFill>
            <a:schemeClr val="bg1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47791" y="1820723"/>
            <a:ext cx="55446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rgbClr val="0070C0"/>
                </a:solidFill>
              </a:rPr>
              <a:t>Prohlédni si pozorně všechny obrázky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0070C0"/>
                </a:solidFill>
              </a:rPr>
              <a:t>Klikni na obrázek, který patří do výřezu fotografie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0070C0"/>
                </a:solidFill>
              </a:rPr>
              <a:t>Po správné odpovědi odkryj celý obraz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0070C0"/>
                </a:solidFill>
              </a:rPr>
              <a:t>Vyprávěj 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2353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C:\Users\gawronova\AppData\Local\Microsoft\Windows\Temporary Internet Files\Content.IE5\HRCHL32Q\MP900422108[1].jpg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52078"/>
            <a:ext cx="3371850" cy="4876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C:\Users\gawronova\AppData\Local\Microsoft\Windows\Temporary Internet Files\Content.IE5\HJYHGD52\MP900321088[1].jpg">
            <a:hlinkClick r:id="rId3" action="ppaction://hlinksldjump"/>
          </p:cNvPr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9" t="15342" r="12728" b="13126"/>
          <a:stretch/>
        </p:blipFill>
        <p:spPr bwMode="auto">
          <a:xfrm>
            <a:off x="3779912" y="632795"/>
            <a:ext cx="1619250" cy="263842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Obrázek 5" descr="C:\Users\gawronova\AppData\Local\Microsoft\Windows\Temporary Internet Files\Content.IE5\HRCHL32Q\MP900422108[1].jpg">
            <a:hlinkClick r:id="rId5" action="ppaction://hlinksldjump"/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436" r="49764" b="25436"/>
          <a:stretch/>
        </p:blipFill>
        <p:spPr bwMode="auto">
          <a:xfrm>
            <a:off x="5508104" y="3140968"/>
            <a:ext cx="1666240" cy="282892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7" name="Obrázek 6" descr="C:\Users\gawronova\AppData\Local\Microsoft\Windows\Temporary Internet Files\Content.IE5\XRTJKX14\MP900400498[1].jpg">
            <a:hlinkClick r:id="rId3" action="ppaction://hlinksldjump"/>
          </p:cNvPr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3" r="17351" b="14940"/>
          <a:stretch/>
        </p:blipFill>
        <p:spPr bwMode="auto">
          <a:xfrm>
            <a:off x="7308304" y="661426"/>
            <a:ext cx="1647825" cy="26574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195736" y="6093296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Vyprávěj </a:t>
            </a:r>
            <a:r>
              <a:rPr lang="cs-CZ" dirty="0">
                <a:solidFill>
                  <a:srgbClr val="0070C0"/>
                </a:solidFill>
              </a:rPr>
              <a:t>o jednotné preventivní prohlídce</a:t>
            </a:r>
          </a:p>
        </p:txBody>
      </p:sp>
      <p:pic>
        <p:nvPicPr>
          <p:cNvPr id="9" name="Obrázek 8" descr="C:\Users\gawronova\AppData\Local\Microsoft\Windows\Temporary Internet Files\Content.IE5\HRCHL32Q\MP900422108[1].jpg"/>
          <p:cNvPicPr/>
          <p:nvPr/>
        </p:nvPicPr>
        <p:blipFill rotWithShape="1">
          <a:blip r:embed="rId7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3798" r="49764" b="17319"/>
          <a:stretch/>
        </p:blipFill>
        <p:spPr bwMode="auto">
          <a:xfrm>
            <a:off x="179512" y="1556791"/>
            <a:ext cx="1666875" cy="282892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167860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gawronova\AppData\Local\Microsoft\Windows\Temporary Internet Files\Content.IE5\3T9LA0AS\MP900426558[1]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107" y="188640"/>
            <a:ext cx="5743575" cy="5743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C:\Users\gawronova\AppData\Local\Microsoft\Windows\Temporary Internet Files\Content.IE5\3T9LA0AS\MP900426558[1].jpg">
            <a:hlinkClick r:id="rId3" action="ppaction://hlinksldjump"/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79" t="70647" r="20398" b="4976"/>
          <a:stretch/>
        </p:blipFill>
        <p:spPr bwMode="auto">
          <a:xfrm>
            <a:off x="6156176" y="1268760"/>
            <a:ext cx="2781300" cy="14001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Obrázek 3" descr="C:\Users\gawronova\AppData\Local\Microsoft\Windows\Temporary Internet Files\Content.IE5\CTYWV3P3\MP900390533[1].jpg">
            <a:hlinkClick r:id="rId4" action="ppaction://hlinksldjump"/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0" t="18006" r="7291" b="38295"/>
          <a:stretch/>
        </p:blipFill>
        <p:spPr bwMode="auto">
          <a:xfrm>
            <a:off x="6146545" y="3212976"/>
            <a:ext cx="2778125" cy="14001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491880" y="6165335"/>
            <a:ext cx="30230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0070C0"/>
                </a:solidFill>
              </a:rPr>
              <a:t>Vyprávěj o návštěvě zubaře</a:t>
            </a:r>
          </a:p>
        </p:txBody>
      </p:sp>
      <p:pic>
        <p:nvPicPr>
          <p:cNvPr id="6" name="Obrázek 5" descr="C:\Users\gawronova\AppData\Local\Microsoft\Windows\Temporary Internet Files\Content.IE5\3T9LA0AS\MP900426558[1].jpg"/>
          <p:cNvPicPr/>
          <p:nvPr/>
        </p:nvPicPr>
        <p:blipFill rotWithShape="1">
          <a:blip r:embed="rId6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174" t="72140" r="22554" b="7629"/>
          <a:stretch/>
        </p:blipFill>
        <p:spPr bwMode="auto">
          <a:xfrm>
            <a:off x="1719553" y="4437112"/>
            <a:ext cx="2714625" cy="13335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318383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gawronova\AppData\Local\Microsoft\Windows\Temporary Internet Files\Content.IE5\XRTJKX14\MP900185162[1]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6" r="7672" b="24171"/>
          <a:stretch/>
        </p:blipFill>
        <p:spPr bwMode="auto">
          <a:xfrm>
            <a:off x="443539" y="594023"/>
            <a:ext cx="4291965" cy="49911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Obrázek 2" descr="C:\Users\gawronova\AppData\Local\Microsoft\Windows\Temporary Internet Files\Content.IE5\XRTJKX14\MP900185162[1].jpg">
            <a:hlinkClick r:id="rId3" action="ppaction://hlinksldjump"/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84" t="3546" r="48986" b="51713"/>
          <a:stretch/>
        </p:blipFill>
        <p:spPr bwMode="auto">
          <a:xfrm>
            <a:off x="7092280" y="2276872"/>
            <a:ext cx="1619250" cy="30480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Obrázek 3" descr="C:\Users\gawronova\AppData\Local\Microsoft\Windows\Temporary Internet Files\Content.IE5\TSZFL98D\MP900422308[1].jpg">
            <a:hlinkClick r:id="rId4" action="ppaction://hlinksldjump"/>
          </p:cNvPr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001" t="21194" r="21522" b="3472"/>
          <a:stretch/>
        </p:blipFill>
        <p:spPr bwMode="auto">
          <a:xfrm>
            <a:off x="5148064" y="1052736"/>
            <a:ext cx="1724025" cy="305752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563888" y="5877272"/>
            <a:ext cx="2253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0070C0"/>
                </a:solidFill>
              </a:rPr>
              <a:t>Vyprávěj o očkování</a:t>
            </a:r>
          </a:p>
        </p:txBody>
      </p:sp>
      <p:pic>
        <p:nvPicPr>
          <p:cNvPr id="7" name="Obrázek 6" descr="C:\Users\gawronova\AppData\Local\Microsoft\Windows\Temporary Internet Files\Content.IE5\HRCHL32Q\MP900422108[1].jpg"/>
          <p:cNvPicPr/>
          <p:nvPr/>
        </p:nvPicPr>
        <p:blipFill rotWithShape="1">
          <a:blip r:embed="rId6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3798" r="49764" b="17319"/>
          <a:stretch/>
        </p:blipFill>
        <p:spPr bwMode="auto">
          <a:xfrm>
            <a:off x="1038579" y="692696"/>
            <a:ext cx="1666875" cy="282892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920621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gawronova\AppData\Local\Microsoft\Windows\Temporary Internet Files\Content.IE5\M524AGZK\MP900400435[1]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115" y="1700808"/>
            <a:ext cx="5760720" cy="383730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C:\Users\gawronova\AppData\Local\Microsoft\Windows\Temporary Internet Files\Content.IE5\V3WYEXJH\MP900400456[1].jpg">
            <a:hlinkClick r:id="rId3" action="ppaction://hlinksldjump"/>
          </p:cNvPr>
          <p:cNvPicPr/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53" t="47146" r="7437"/>
          <a:stretch/>
        </p:blipFill>
        <p:spPr bwMode="auto">
          <a:xfrm>
            <a:off x="6156176" y="802367"/>
            <a:ext cx="2628900" cy="130492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Obrázek 3" descr="C:\Users\gawronova\AppData\Local\Microsoft\Windows\Temporary Internet Files\Content.IE5\M524AGZK\MP900400435[1].jpg">
            <a:hlinkClick r:id="rId5" action="ppaction://hlinksldjump"/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20" t="50124" r="23305" b="18114"/>
          <a:stretch/>
        </p:blipFill>
        <p:spPr bwMode="auto">
          <a:xfrm>
            <a:off x="6191913" y="2420888"/>
            <a:ext cx="2752725" cy="135509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Obrázek 4" descr="C:\Users\gawronova\AppData\Local\Microsoft\Windows\Temporary Internet Files\Content.IE5\VYMD265T\MP900408908[1].jpg">
            <a:hlinkClick r:id="rId3" action="ppaction://hlinksldjump"/>
          </p:cNvPr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62" r="3439" b="9122"/>
          <a:stretch/>
        </p:blipFill>
        <p:spPr bwMode="auto">
          <a:xfrm>
            <a:off x="6272875" y="4109363"/>
            <a:ext cx="2590800" cy="14287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347864" y="5877272"/>
            <a:ext cx="30486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0070C0"/>
                </a:solidFill>
              </a:rPr>
              <a:t>Vyprávěj o záchranářích      </a:t>
            </a:r>
          </a:p>
        </p:txBody>
      </p:sp>
      <p:pic>
        <p:nvPicPr>
          <p:cNvPr id="7" name="Obrázek 6" descr="C:\Users\gawronova\AppData\Local\Microsoft\Windows\Temporary Internet Files\Content.IE5\M524AGZK\MP900400435[1].jpg"/>
          <p:cNvPicPr/>
          <p:nvPr/>
        </p:nvPicPr>
        <p:blipFill rotWithShape="1">
          <a:blip r:embed="rId7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720" t="50124" r="23305" b="18114"/>
          <a:stretch/>
        </p:blipFill>
        <p:spPr bwMode="auto">
          <a:xfrm>
            <a:off x="2267744" y="3619460"/>
            <a:ext cx="2753995" cy="135318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97236326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gawronova\AppData\Local\Microsoft\Windows\Temporary Internet Files\Content.IE5\CTYWV3P3\MP900426551[1]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4" b="15754"/>
          <a:stretch/>
        </p:blipFill>
        <p:spPr bwMode="auto">
          <a:xfrm>
            <a:off x="107504" y="260648"/>
            <a:ext cx="5743575" cy="48006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Obrázek 2" descr="C:\Users\gawronova\AppData\Local\Microsoft\Windows\Temporary Internet Files\Content.IE5\CTYWV3P3\MP900426551[1].jpg"/>
          <p:cNvPicPr/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515" t="55887" r="34163" b="18242"/>
          <a:stretch/>
        </p:blipFill>
        <p:spPr bwMode="auto">
          <a:xfrm>
            <a:off x="1835696" y="3429000"/>
            <a:ext cx="2030095" cy="148653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Obrázek 3" descr="C:\Users\gawronova\AppData\Local\Microsoft\Windows\Temporary Internet Files\Content.IE5\XRTJKX14\MP900442417[1].jpg">
            <a:hlinkClick r:id="rId5" action="ppaction://hlinksldjump"/>
          </p:cNvPr>
          <p:cNvPicPr/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307" t="11922" b="9489"/>
          <a:stretch/>
        </p:blipFill>
        <p:spPr bwMode="auto">
          <a:xfrm rot="5400000">
            <a:off x="6825908" y="263119"/>
            <a:ext cx="1464945" cy="23241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Obrázek 4" descr="C:\Users\gawronova\AppData\Local\Microsoft\Windows\Temporary Internet Files\Content.IE5\CTYWV3P3\MP900426551[1].jpg">
            <a:hlinkClick r:id="rId7" action="ppaction://hlinksldjump"/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15" t="55887" r="34163" b="18242"/>
          <a:stretch/>
        </p:blipFill>
        <p:spPr bwMode="auto">
          <a:xfrm>
            <a:off x="5849832" y="2660948"/>
            <a:ext cx="2028825" cy="14859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Obrázek 5" descr="C:\Users\gawronova\AppData\Local\Microsoft\Windows\Temporary Internet Files\Content.IE5\CTYWV3P3\MP900411759[1].jpg">
            <a:hlinkClick r:id="rId5" action="ppaction://hlinksldjump"/>
          </p:cNvPr>
          <p:cNvPicPr/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868"/>
          <a:stretch/>
        </p:blipFill>
        <p:spPr bwMode="auto">
          <a:xfrm rot="16200000">
            <a:off x="6928845" y="3741420"/>
            <a:ext cx="1301750" cy="234823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979291" y="5826798"/>
            <a:ext cx="31512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0070C0"/>
                </a:solidFill>
              </a:rPr>
              <a:t>Vyprávěj o ošetření zlomenin</a:t>
            </a:r>
          </a:p>
        </p:txBody>
      </p:sp>
    </p:spTree>
    <p:extLst>
      <p:ext uri="{BB962C8B-B14F-4D97-AF65-F5344CB8AC3E}">
        <p14:creationId xmlns:p14="http://schemas.microsoft.com/office/powerpoint/2010/main" val="3795753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gawronova\AppData\Local\Microsoft\Windows\Temporary Internet Files\Content.IE5\O2F1AHA9\MP900448398[1]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3707" y="188640"/>
            <a:ext cx="5753100" cy="38385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C:\Users\gawronova\AppData\Local\Microsoft\Windows\Temporary Internet Files\Content.IE5\O2F1AHA9\MP900448398[1].jpg"/>
          <p:cNvPicPr/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098" t="11661" r="42882" b="43921"/>
          <a:stretch/>
        </p:blipFill>
        <p:spPr bwMode="auto">
          <a:xfrm>
            <a:off x="3072616" y="1412776"/>
            <a:ext cx="2703195" cy="17062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Obrázek 3" descr="C:\Users\gawronova\AppData\Local\Microsoft\Windows\Temporary Internet Files\Content.IE5\O2F1AHA9\MP900448398[1].jpg">
            <a:hlinkClick r:id="rId5" action="ppaction://hlinksldjump"/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98" t="11661" r="42882" b="43921"/>
          <a:stretch/>
        </p:blipFill>
        <p:spPr bwMode="auto">
          <a:xfrm>
            <a:off x="380239" y="4293096"/>
            <a:ext cx="2705100" cy="17049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Obrázek 4" descr="C:\Users\gawronova\AppData\Local\Microsoft\Windows\Temporary Internet Files\Content.IE5\HRCHL32Q\MP900321096[1].jpg">
            <a:hlinkClick r:id="rId6" action="ppaction://hlinksldjump"/>
          </p:cNvPr>
          <p:cNvPicPr/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28" t="16788" r="8334" b="9490"/>
          <a:stretch/>
        </p:blipFill>
        <p:spPr bwMode="auto">
          <a:xfrm>
            <a:off x="3275856" y="4293096"/>
            <a:ext cx="2800350" cy="171450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Obrázek 5" descr="C:\Users\gawronova\AppData\Local\Microsoft\Windows\Temporary Internet Files\Content.IE5\K55WIBEM\MP900321045[1].jpg">
            <a:hlinkClick r:id="rId6" action="ppaction://hlinksldjump"/>
          </p:cNvPr>
          <p:cNvPicPr/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35978" r="-9123" b="9634"/>
          <a:stretch/>
        </p:blipFill>
        <p:spPr bwMode="auto">
          <a:xfrm>
            <a:off x="6276344" y="4264521"/>
            <a:ext cx="2847975" cy="17335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933695" y="6309320"/>
            <a:ext cx="34846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0070C0"/>
                </a:solidFill>
              </a:rPr>
              <a:t>Vyprávěj o dětské lékařské péči </a:t>
            </a:r>
          </a:p>
        </p:txBody>
      </p:sp>
    </p:spTree>
    <p:extLst>
      <p:ext uri="{BB962C8B-B14F-4D97-AF65-F5344CB8AC3E}">
        <p14:creationId xmlns:p14="http://schemas.microsoft.com/office/powerpoint/2010/main" val="2573152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gawronova\AppData\Local\Microsoft\Windows\Temporary Internet Files\Content.IE5\HJYHGD52\MP900427618[1]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73"/>
          <a:stretch/>
        </p:blipFill>
        <p:spPr bwMode="auto">
          <a:xfrm>
            <a:off x="539552" y="260648"/>
            <a:ext cx="5743575" cy="54292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Obrázek 2" descr="C:\Users\gawronova\AppData\Local\Microsoft\Windows\Temporary Internet Files\Content.IE5\HJYHGD52\MP900427618[1].jpg">
            <a:hlinkClick r:id="rId3" action="ppaction://hlinksldjump"/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173" t="54892" r="26368" b="8292"/>
          <a:stretch/>
        </p:blipFill>
        <p:spPr bwMode="auto">
          <a:xfrm>
            <a:off x="6472895" y="860723"/>
            <a:ext cx="2381250" cy="21145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Obrázek 3" descr="C:\Users\gawronova\AppData\Local\Microsoft\Windows\Temporary Internet Files\Content.IE5\TDBBKKSM\MP900431810[1].jpg">
            <a:hlinkClick r:id="rId4" action="ppaction://hlinksldjump"/>
          </p:cNvPr>
          <p:cNvPicPr/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31" t="28640" b="1456"/>
          <a:stretch/>
        </p:blipFill>
        <p:spPr bwMode="auto">
          <a:xfrm>
            <a:off x="6472895" y="3356992"/>
            <a:ext cx="2355497" cy="223224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987824" y="5954960"/>
            <a:ext cx="37026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0070C0"/>
                </a:solidFill>
              </a:rPr>
              <a:t>Vyprávěj, jak se chováme při rýmě</a:t>
            </a:r>
          </a:p>
        </p:txBody>
      </p:sp>
      <p:pic>
        <p:nvPicPr>
          <p:cNvPr id="6" name="Obrázek 5" descr="C:\Users\gawronova\AppData\Local\Microsoft\Windows\Temporary Internet Files\Content.IE5\HJYHGD52\MP900427618[1].jpg"/>
          <p:cNvPicPr/>
          <p:nvPr/>
        </p:nvPicPr>
        <p:blipFill rotWithShape="1">
          <a:blip r:embed="rId6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173" t="54892" r="26368" b="8292"/>
          <a:stretch/>
        </p:blipFill>
        <p:spPr bwMode="auto">
          <a:xfrm>
            <a:off x="2771800" y="3140968"/>
            <a:ext cx="2383155" cy="21126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561794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gawronova\AppData\Local\Microsoft\Windows\Temporary Internet Files\Content.IE5\HRCHL32Q\MP900431113[1]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97"/>
          <a:stretch/>
        </p:blipFill>
        <p:spPr bwMode="auto">
          <a:xfrm>
            <a:off x="179512" y="188640"/>
            <a:ext cx="5743575" cy="532447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Obrázek 2" descr="C:\Users\gawronova\AppData\Local\Microsoft\Windows\Temporary Internet Files\Content.IE5\HRCHL32Q\MP900431113[1].jpg"/>
          <p:cNvPicPr/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1244" t="49088" r="8180" b="17911"/>
          <a:stretch/>
        </p:blipFill>
        <p:spPr bwMode="auto">
          <a:xfrm>
            <a:off x="3051299" y="2636912"/>
            <a:ext cx="2562860" cy="208407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Obrázek 3" descr="C:\Users\gawronova\AppData\Local\Microsoft\Windows\Temporary Internet Files\Content.IE5\HRCHL32Q\MP900431113[1].jpg">
            <a:hlinkClick r:id="rId5" action="ppaction://hlinksldjump"/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244" t="49088" r="8180" b="17911"/>
          <a:stretch/>
        </p:blipFill>
        <p:spPr bwMode="auto">
          <a:xfrm>
            <a:off x="6159743" y="766520"/>
            <a:ext cx="2562225" cy="208343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Obrázek 4" descr="C:\Users\gawronova\AppData\Local\Microsoft\Windows\Temporary Internet Files\Content.IE5\CTYWV3P3\MP900390530[1].jpg">
            <a:hlinkClick r:id="rId6" action="ppaction://hlinksldjump"/>
          </p:cNvPr>
          <p:cNvPicPr/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75" t="22372" r="2867" b="3729"/>
          <a:stretch/>
        </p:blipFill>
        <p:spPr bwMode="auto">
          <a:xfrm>
            <a:off x="6191675" y="2996952"/>
            <a:ext cx="2609850" cy="20764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835696" y="5805264"/>
            <a:ext cx="590964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70C0"/>
                </a:solidFill>
              </a:rPr>
              <a:t>Vyprávěj, jak o tebe maminka pečuje, když jsi nemocný</a:t>
            </a:r>
          </a:p>
        </p:txBody>
      </p:sp>
    </p:spTree>
    <p:extLst>
      <p:ext uri="{BB962C8B-B14F-4D97-AF65-F5344CB8AC3E}">
        <p14:creationId xmlns:p14="http://schemas.microsoft.com/office/powerpoint/2010/main" val="3771761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gawronova\AppData\Local\Microsoft\Windows\Temporary Internet Files\Content.IE5\TSZFL98D\MP900439333[1]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6672"/>
            <a:ext cx="3829050" cy="5408295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C:\Users\gawronova\AppData\Local\Microsoft\Windows\Temporary Internet Files\Content.IE5\TSZFL98D\MP900439333[1].jpg"/>
          <p:cNvPicPr/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41542" t="61463" r="17164"/>
          <a:stretch/>
        </p:blipFill>
        <p:spPr bwMode="auto">
          <a:xfrm>
            <a:off x="2174471" y="3584873"/>
            <a:ext cx="1579880" cy="208407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Obrázek 3" descr="C:\Users\gawronova\AppData\Local\Microsoft\Windows\Temporary Internet Files\Content.IE5\M524AGZK\MP900390515[1].jpg">
            <a:hlinkClick r:id="rId5" action="ppaction://hlinksldjump"/>
          </p:cNvPr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38" b="9375"/>
          <a:stretch/>
        </p:blipFill>
        <p:spPr bwMode="auto">
          <a:xfrm>
            <a:off x="5292080" y="697423"/>
            <a:ext cx="1609725" cy="21145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Obrázek 4" descr="C:\Users\gawronova\AppData\Local\Microsoft\Windows\Temporary Internet Files\Content.IE5\TSZFL98D\MP900439333[1].jpg">
            <a:hlinkClick r:id="rId7" action="ppaction://hlinksldjump"/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542" t="61463" r="17164"/>
          <a:stretch/>
        </p:blipFill>
        <p:spPr bwMode="auto">
          <a:xfrm>
            <a:off x="7164287" y="2332101"/>
            <a:ext cx="1514475" cy="212217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Obrázek 5" descr="C:\Users\gawronova\AppData\Local\Microsoft\Windows\Temporary Internet Files\Content.IE5\K55WIBEM\MP900430456[1].jpg">
            <a:hlinkClick r:id="rId5" action="ppaction://hlinksldjump"/>
          </p:cNvPr>
          <p:cNvPicPr/>
          <p:nvPr/>
        </p:nvPicPr>
        <p:blipFill rotWithShape="1">
          <a:blip r:embed="rId8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002" t="9618" r="34991" b="6964"/>
          <a:stretch/>
        </p:blipFill>
        <p:spPr bwMode="auto">
          <a:xfrm>
            <a:off x="5148064" y="3584873"/>
            <a:ext cx="1409700" cy="212280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906751" y="6237312"/>
            <a:ext cx="38950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0070C0"/>
                </a:solidFill>
              </a:rPr>
              <a:t>Vyprávěj, jak se měří tělesná teplota</a:t>
            </a:r>
          </a:p>
        </p:txBody>
      </p:sp>
    </p:spTree>
    <p:extLst>
      <p:ext uri="{BB962C8B-B14F-4D97-AF65-F5344CB8AC3E}">
        <p14:creationId xmlns:p14="http://schemas.microsoft.com/office/powerpoint/2010/main" val="1072227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gawronova\AppData\Local\Microsoft\Windows\Temporary Internet Files\Content.IE5\HRCHL32Q\MP900448643[1]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52736"/>
            <a:ext cx="5838190" cy="4381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C:\Users\gawronova\AppData\Local\Microsoft\Windows\Temporary Internet Files\Content.IE5\HRCHL32Q\MP900448643[1].jpg"/>
          <p:cNvPicPr/>
          <p:nvPr/>
        </p:nvPicPr>
        <p:blipFill rotWithShape="1">
          <a:blip r:embed="rId3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108" t="14097" r="51565" b="26652"/>
          <a:stretch/>
        </p:blipFill>
        <p:spPr bwMode="auto">
          <a:xfrm>
            <a:off x="611560" y="1962056"/>
            <a:ext cx="2379345" cy="256286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4" name="Obrázek 3" descr="C:\Users\gawronova\AppData\Local\Microsoft\Windows\Temporary Internet Files\Content.IE5\HRCHL32Q\MP900448643[1].jpg">
            <a:hlinkClick r:id="rId5" action="ppaction://hlinksldjump"/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08" t="14097" r="51565" b="26652"/>
          <a:stretch/>
        </p:blipFill>
        <p:spPr bwMode="auto">
          <a:xfrm>
            <a:off x="6372200" y="818282"/>
            <a:ext cx="2380615" cy="256222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Obrázek 4" descr="C:\Users\gawronova\AppData\Local\Microsoft\Windows\Temporary Internet Files\Content.IE5\CTYWV3P3\MP900448668[1].jpg">
            <a:hlinkClick r:id="rId6" action="ppaction://hlinksldjump"/>
          </p:cNvPr>
          <p:cNvPicPr/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87" r="15041"/>
          <a:stretch/>
        </p:blipFill>
        <p:spPr bwMode="auto">
          <a:xfrm>
            <a:off x="6372200" y="3645024"/>
            <a:ext cx="2581275" cy="256984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Obdélník 5"/>
          <p:cNvSpPr/>
          <p:nvPr/>
        </p:nvSpPr>
        <p:spPr>
          <a:xfrm>
            <a:off x="905134" y="5895224"/>
            <a:ext cx="51845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70C0"/>
                </a:solidFill>
              </a:rPr>
              <a:t>Vyprávěj, jak se chováme v lékařské ordinaci</a:t>
            </a:r>
          </a:p>
        </p:txBody>
      </p:sp>
    </p:spTree>
    <p:extLst>
      <p:ext uri="{BB962C8B-B14F-4D97-AF65-F5344CB8AC3E}">
        <p14:creationId xmlns:p14="http://schemas.microsoft.com/office/powerpoint/2010/main" val="3761580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gawronova\AppData\Local\Microsoft\Windows\Temporary Internet Files\Content.IE5\TSZFL98D\MP900426458[1]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52" b="7701"/>
          <a:stretch/>
        </p:blipFill>
        <p:spPr bwMode="auto">
          <a:xfrm>
            <a:off x="611560" y="332656"/>
            <a:ext cx="4562475" cy="551370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3" name="Obrázek 2" descr="C:\Users\gawronova\AppData\Local\Microsoft\Windows\Temporary Internet Files\Content.IE5\JJHG4SPL\MP900448714[1].jpg">
            <a:hlinkClick r:id="rId3" action="ppaction://hlinksldjump"/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0725" y="980728"/>
            <a:ext cx="2457450" cy="184404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 descr="C:\Users\gawronova\AppData\Local\Microsoft\Windows\Temporary Internet Files\Content.IE5\TSZFL98D\MP900426458[1].jpg">
            <a:hlinkClick r:id="rId5" action="ppaction://hlinksldjump"/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39" t="54224" r="31106" b="17097"/>
          <a:stretch/>
        </p:blipFill>
        <p:spPr bwMode="auto">
          <a:xfrm>
            <a:off x="5800725" y="3063077"/>
            <a:ext cx="2667000" cy="180022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627784" y="6071267"/>
            <a:ext cx="47525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70C0"/>
                </a:solidFill>
              </a:rPr>
              <a:t>Vyprávěj o tom, jak ošetříš drobná poranění</a:t>
            </a:r>
          </a:p>
        </p:txBody>
      </p:sp>
      <p:pic>
        <p:nvPicPr>
          <p:cNvPr id="6" name="Obrázek 5" descr="C:\Users\gawronova\AppData\Local\Microsoft\Windows\Temporary Internet Files\Content.IE5\TSZFL98D\MP900426458[1].jpg"/>
          <p:cNvPicPr/>
          <p:nvPr/>
        </p:nvPicPr>
        <p:blipFill rotWithShape="1">
          <a:blip r:embed="rId6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rightnessContrast bright="-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439" t="54224" r="31106" b="17097"/>
          <a:stretch/>
        </p:blipFill>
        <p:spPr bwMode="auto">
          <a:xfrm>
            <a:off x="1905000" y="3284984"/>
            <a:ext cx="2667000" cy="179959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54185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C:\Users\gawronova\AppData\Local\Microsoft\Windows\Temporary Internet Files\Content.IE5\HJYHGD52\MP900321088[1].jpg"/>
          <p:cNvPicPr>
            <a:picLocks noGrp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9" t="15342" r="12728" b="13126"/>
          <a:stretch/>
        </p:blipFill>
        <p:spPr bwMode="auto">
          <a:xfrm>
            <a:off x="3970016" y="4832353"/>
            <a:ext cx="1682104" cy="171936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026" name="Picture 2" descr="C:\Users\gawronova\AppData\Local\Microsoft\Windows\Temporary Internet Files\Content.IE5\JJHG4SPL\MP90040212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787215" y="1252282"/>
            <a:ext cx="2038616" cy="3056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gawronova\AppData\Local\Microsoft\Windows\Temporary Internet Files\Content.IE5\CTYWV3P3\MP90044848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3319" y="4939609"/>
            <a:ext cx="2175406" cy="1450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gawronova\AppData\Local\Microsoft\Windows\Temporary Internet Files\Content.IE5\M524AGZK\MC900416010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4278" y="4964989"/>
            <a:ext cx="2522970" cy="1424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gawronova\AppData\Local\Microsoft\Windows\Temporary Internet Files\Content.IE5\VYMD265T\MP90042219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82" y="3046142"/>
            <a:ext cx="1991663" cy="1327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gawronova\AppData\Local\Microsoft\Windows\Temporary Internet Files\Content.IE5\JJHG4SPL\MP90044870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6588" y="3154258"/>
            <a:ext cx="1919760" cy="1439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gawronova\AppData\Local\Microsoft\Windows\Temporary Internet Files\Content.IE5\3T9LA0AS\MP90043933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0800" y="488420"/>
            <a:ext cx="1528106" cy="2157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gawronova\AppData\Local\Microsoft\Windows\Temporary Internet Files\Content.IE5\VYMD265T\MP90040965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3932" y="1250074"/>
            <a:ext cx="2092412" cy="1396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2421366" y="666546"/>
            <a:ext cx="446943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70C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2000" dirty="0">
                <a:solidFill>
                  <a:srgbClr val="0070C0"/>
                </a:solidFill>
              </a:rPr>
              <a:t>Co už známe ...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17769" y="3780434"/>
            <a:ext cx="4403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o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8349502" y="6097491"/>
            <a:ext cx="45878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635227" y="2054814"/>
            <a:ext cx="51809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ú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1103932" y="5743548"/>
            <a:ext cx="4924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5782880" y="3792432"/>
            <a:ext cx="46679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l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8477056" y="2134167"/>
            <a:ext cx="4403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t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3529632" y="5905382"/>
            <a:ext cx="4403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i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5" name="Obdélník 34"/>
          <p:cNvSpPr/>
          <p:nvPr/>
        </p:nvSpPr>
        <p:spPr>
          <a:xfrm>
            <a:off x="8506927" y="4050232"/>
            <a:ext cx="4403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00B0F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l</a:t>
            </a:r>
            <a:endParaRPr lang="cs-CZ" sz="3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rgbClr val="00B0F0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98602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  <p:bldP spid="28" grpId="0"/>
      <p:bldP spid="29" grpId="0"/>
      <p:bldP spid="30" grpId="0"/>
      <p:bldP spid="31" grpId="0"/>
      <p:bldP spid="32" grpId="0"/>
      <p:bldP spid="34" grpId="0"/>
      <p:bldP spid="3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Domů 4">
            <a:hlinkClick r:id="" action="ppaction://hlinkshowjump?jump=lastslideviewed" highlightClick="1">
              <a:snd r:embed="rId2" name="applause.wav"/>
            </a:hlinkClick>
          </p:cNvPr>
          <p:cNvSpPr/>
          <p:nvPr/>
        </p:nvSpPr>
        <p:spPr>
          <a:xfrm>
            <a:off x="899592" y="5157192"/>
            <a:ext cx="1008112" cy="936104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gawronova\AppData\Local\Microsoft\Windows\Temporary Internet Files\Content.IE5\QFAZ83OW\MC900441322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526160" y="5332856"/>
            <a:ext cx="2091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správně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3059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Domů 3">
            <a:hlinkClick r:id="" action="ppaction://hlinkshowjump?jump=lastslideviewed" highlightClick="1">
              <a:snd r:embed="rId2" name="voltage.wav"/>
            </a:hlinkClick>
          </p:cNvPr>
          <p:cNvSpPr/>
          <p:nvPr/>
        </p:nvSpPr>
        <p:spPr>
          <a:xfrm>
            <a:off x="899592" y="5157192"/>
            <a:ext cx="1008112" cy="936104"/>
          </a:xfrm>
          <a:prstGeom prst="actionButtonHo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B0F0"/>
              </a:solidFill>
            </a:endParaRPr>
          </a:p>
        </p:txBody>
      </p:sp>
      <p:pic>
        <p:nvPicPr>
          <p:cNvPr id="3074" name="Picture 2" descr="C:\Users\gawronova\AppData\Local\Microsoft\Windows\Temporary Internet Files\Content.IE5\P8QL0GYM\MC90044132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05740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9832" y="5224844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špatně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8168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196752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altLang="cs-CZ" b="1" dirty="0">
                <a:latin typeface="Arial" pitchFamily="34" charset="0"/>
                <a:ea typeface="Calibri" pitchFamily="34" charset="0"/>
                <a:cs typeface="Arial" pitchFamily="34" charset="0"/>
              </a:rPr>
              <a:t>VY_32_INOVACE_25_U </a:t>
            </a:r>
            <a:r>
              <a:rPr lang="cs-CZ" altLang="cs-CZ" b="1" dirty="0" smtClean="0">
                <a:latin typeface="Arial" pitchFamily="34" charset="0"/>
                <a:ea typeface="Calibri" pitchFamily="34" charset="0"/>
                <a:cs typeface="Arial" pitchFamily="34" charset="0"/>
              </a:rPr>
              <a:t>LÉKAŘE_ČS_GAWRONOV</a:t>
            </a:r>
            <a:r>
              <a:rPr lang="cs-CZ" altLang="cs-CZ" b="1" dirty="0" smtClean="0">
                <a:latin typeface="Calibri"/>
                <a:ea typeface="Calibri" pitchFamily="34" charset="0"/>
                <a:cs typeface="Arial" pitchFamily="34" charset="0"/>
              </a:rPr>
              <a:t>Á</a:t>
            </a:r>
          </a:p>
          <a:p>
            <a:r>
              <a:rPr lang="cs-CZ" b="1" dirty="0" smtClean="0">
                <a:latin typeface="+mj-lt"/>
                <a:cs typeface="Arial" pitchFamily="34" charset="0"/>
              </a:rPr>
              <a:t>Ověřeno: 22. 10. 2013</a:t>
            </a:r>
            <a:endParaRPr lang="cs-CZ" dirty="0">
              <a:latin typeface="+mj-lt"/>
            </a:endParaRP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>
          <a:xfrm>
            <a:off x="457200" y="2492896"/>
            <a:ext cx="8229600" cy="3633267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1828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9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88720" indent="-13716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Font typeface="Arial" pitchFamily="34" charset="0"/>
              <a:buNone/>
            </a:pPr>
            <a:r>
              <a:rPr lang="cs-CZ" sz="1900" b="1" dirty="0" smtClean="0">
                <a:latin typeface="Calibri" pitchFamily="34" charset="0"/>
                <a:cs typeface="Calibri" pitchFamily="34" charset="0"/>
              </a:rPr>
              <a:t>Klíčová slova: </a:t>
            </a:r>
          </a:p>
          <a:p>
            <a:pPr marL="0" indent="0">
              <a:spcBef>
                <a:spcPts val="0"/>
              </a:spcBef>
              <a:buFont typeface="Arial" pitchFamily="34" charset="0"/>
              <a:buNone/>
            </a:pPr>
            <a:r>
              <a:rPr lang="cs-CZ" sz="19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Ochrana zdraví, lékař, nemoc, úraz</a:t>
            </a:r>
            <a:br>
              <a:rPr lang="cs-CZ" sz="19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</a:br>
            <a:endParaRPr lang="cs-CZ" sz="19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spcBef>
                <a:spcPts val="0"/>
              </a:spcBef>
              <a:buFont typeface="Arial" pitchFamily="34" charset="0"/>
              <a:buNone/>
            </a:pPr>
            <a:r>
              <a:rPr lang="cs-CZ" sz="1900" b="1" dirty="0" smtClean="0">
                <a:latin typeface="Calibri" pitchFamily="34" charset="0"/>
                <a:cs typeface="Calibri" pitchFamily="34" charset="0"/>
              </a:rPr>
              <a:t>Anotace: </a:t>
            </a:r>
          </a:p>
          <a:p>
            <a:pPr marL="0" indent="0">
              <a:spcBef>
                <a:spcPts val="0"/>
              </a:spcBef>
              <a:buFont typeface="Arial" pitchFamily="34" charset="0"/>
              <a:buNone/>
            </a:pPr>
            <a:r>
              <a:rPr lang="cs-CZ" sz="19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Prostřednictvím prezentace PowerPoint  „U lékaře“ se žáci seznámí s různými oblastmi lékařské péče a ochrany zdraví.</a:t>
            </a:r>
          </a:p>
          <a:p>
            <a:pPr marL="0" indent="0">
              <a:spcBef>
                <a:spcPts val="0"/>
              </a:spcBef>
              <a:buFont typeface="Arial" pitchFamily="34" charset="0"/>
              <a:buNone/>
            </a:pPr>
            <a:endParaRPr lang="cs-CZ" sz="19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spcBef>
                <a:spcPts val="0"/>
              </a:spcBef>
              <a:buFont typeface="Arial" pitchFamily="34" charset="0"/>
              <a:buNone/>
            </a:pPr>
            <a:r>
              <a:rPr lang="cs-CZ" sz="19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Zdroj:</a:t>
            </a:r>
          </a:p>
          <a:p>
            <a:pPr marL="0" indent="0">
              <a:spcBef>
                <a:spcPts val="0"/>
              </a:spcBef>
              <a:buFont typeface="Arial" pitchFamily="34" charset="0"/>
              <a:buNone/>
            </a:pPr>
            <a:r>
              <a:rPr lang="cs-CZ" sz="19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http://office,microsoft.com/cs-cz/images/</a:t>
            </a:r>
          </a:p>
          <a:p>
            <a:pPr marL="0" indent="0">
              <a:spcBef>
                <a:spcPts val="0"/>
              </a:spcBef>
              <a:buFont typeface="Arial" pitchFamily="34" charset="0"/>
              <a:buNone/>
            </a:pPr>
            <a:endParaRPr lang="cs-CZ" sz="19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spcBef>
                <a:spcPts val="0"/>
              </a:spcBef>
              <a:buFont typeface="Arial" pitchFamily="34" charset="0"/>
              <a:buNone/>
            </a:pPr>
            <a:endParaRPr lang="cs-CZ" sz="18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spcBef>
                <a:spcPts val="0"/>
              </a:spcBef>
              <a:buFont typeface="Arial" pitchFamily="34" charset="0"/>
              <a:buNone/>
            </a:pPr>
            <a:endParaRPr lang="cs-CZ" sz="18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spcBef>
                <a:spcPts val="0"/>
              </a:spcBef>
              <a:buFont typeface="Arial" pitchFamily="34" charset="0"/>
              <a:buNone/>
            </a:pPr>
            <a:endParaRPr lang="cs-CZ" sz="18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spcBef>
                <a:spcPts val="0"/>
              </a:spcBef>
              <a:buFont typeface="Arial" pitchFamily="34" charset="0"/>
              <a:buNone/>
            </a:pPr>
            <a:r>
              <a:rPr lang="cs-CZ" sz="1300" b="1" dirty="0" smtClean="0">
                <a:latin typeface="Calibri" pitchFamily="34" charset="0"/>
                <a:cs typeface="Calibri" pitchFamily="34" charset="0"/>
              </a:rPr>
              <a:t>Reflexe: </a:t>
            </a:r>
          </a:p>
          <a:p>
            <a:pPr marL="0" indent="0">
              <a:spcBef>
                <a:spcPts val="0"/>
              </a:spcBef>
              <a:buFont typeface="Arial" pitchFamily="34" charset="0"/>
              <a:buNone/>
            </a:pPr>
            <a:r>
              <a:rPr lang="cs-CZ" sz="1300" dirty="0" smtClean="0">
                <a:latin typeface="Calibri" pitchFamily="34" charset="0"/>
                <a:cs typeface="Calibri" pitchFamily="34" charset="0"/>
              </a:rPr>
              <a:t>Odkaz na pracovní listy (obrazový materiál) - VY_32_INOVACE_26_U LÉKAŘE_ČS_JANA GAWRONOVÁ</a:t>
            </a:r>
          </a:p>
          <a:p>
            <a:pPr marL="0" indent="0">
              <a:spcBef>
                <a:spcPts val="0"/>
              </a:spcBef>
              <a:buFont typeface="Arial" pitchFamily="34" charset="0"/>
              <a:buNone/>
            </a:pPr>
            <a:endParaRPr lang="cs-CZ" sz="1800" b="1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spcBef>
                <a:spcPts val="0"/>
              </a:spcBef>
              <a:buFont typeface="Arial" pitchFamily="34" charset="0"/>
              <a:buNone/>
            </a:pPr>
            <a:endParaRPr lang="cs-CZ" sz="1800" b="1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spcBef>
                <a:spcPts val="0"/>
              </a:spcBef>
              <a:buFont typeface="Arial" pitchFamily="34" charset="0"/>
              <a:buNone/>
            </a:pPr>
            <a:endParaRPr lang="cs-CZ" sz="1800" b="1" dirty="0" smtClean="0">
              <a:latin typeface="Calibri" pitchFamily="34" charset="0"/>
              <a:cs typeface="Calibri" pitchFamily="34" charset="0"/>
            </a:endParaRP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2475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355</TotalTime>
  <Words>150</Words>
  <Application>Microsoft Office PowerPoint</Application>
  <PresentationFormat>Předvádění na obrazovce (4:3)</PresentationFormat>
  <Paragraphs>48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Přehlednost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 lékaře</dc:title>
  <dc:creator>gawronova</dc:creator>
  <cp:lastModifiedBy>gawronova</cp:lastModifiedBy>
  <cp:revision>34</cp:revision>
  <dcterms:created xsi:type="dcterms:W3CDTF">2013-10-24T12:16:35Z</dcterms:created>
  <dcterms:modified xsi:type="dcterms:W3CDTF">2013-10-28T14:15:44Z</dcterms:modified>
</cp:coreProperties>
</file>