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35299B5-CBF5-4749-B78C-EFCB8F62FF32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FD2297C-1E5E-4F15-AAE9-4BC94FEFA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99608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Železniční svršek, kolejnice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Srpen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382701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85633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hlinkClick r:id="rId2" action="ppaction://hlinksldjump"/>
              </a:rPr>
              <a:t>ŽELEZNIČNÍ SVRŠEK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717032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340768"/>
            <a:ext cx="639045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/>
              <a:t>Má za úlohu </a:t>
            </a:r>
            <a:r>
              <a:rPr lang="cs-CZ" sz="4000" b="1" dirty="0"/>
              <a:t>zajistit</a:t>
            </a:r>
            <a:r>
              <a:rPr lang="cs-CZ" sz="4000" dirty="0"/>
              <a:t> spolehlivé </a:t>
            </a:r>
            <a:r>
              <a:rPr lang="cs-CZ" sz="4000" b="1" dirty="0"/>
              <a:t>vedení</a:t>
            </a:r>
            <a:r>
              <a:rPr lang="cs-CZ" sz="4000" dirty="0"/>
              <a:t> železničních vozidel během jízdy a </a:t>
            </a:r>
            <a:r>
              <a:rPr lang="cs-CZ" sz="4000" b="1" dirty="0"/>
              <a:t>přenášet síly</a:t>
            </a:r>
            <a:r>
              <a:rPr lang="cs-CZ" sz="4000" dirty="0"/>
              <a:t> z vozů na železniční spodek. 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399032"/>
          </a:xfrm>
        </p:spPr>
        <p:txBody>
          <a:bodyPr/>
          <a:lstStyle/>
          <a:p>
            <a:r>
              <a:rPr lang="cs-CZ" b="1" dirty="0" smtClean="0"/>
              <a:t>K železničnímu svršku patří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b="1" dirty="0" smtClean="0"/>
              <a:t>1. kolejové pole</a:t>
            </a:r>
            <a:r>
              <a:rPr lang="cs-CZ" b="1" dirty="0" smtClean="0"/>
              <a:t> </a:t>
            </a:r>
            <a:r>
              <a:rPr lang="cs-CZ" dirty="0" smtClean="0"/>
              <a:t>– tvoří je:	</a:t>
            </a:r>
          </a:p>
          <a:p>
            <a:pPr>
              <a:buNone/>
            </a:pPr>
            <a:r>
              <a:rPr lang="cs-CZ" dirty="0" smtClean="0"/>
              <a:t>a)	kolejnice</a:t>
            </a:r>
          </a:p>
          <a:p>
            <a:pPr>
              <a:buNone/>
            </a:pPr>
            <a:r>
              <a:rPr lang="cs-CZ" dirty="0" smtClean="0"/>
              <a:t>b)	pražce</a:t>
            </a:r>
          </a:p>
          <a:p>
            <a:pPr marL="578358" indent="-514350">
              <a:buNone/>
            </a:pPr>
            <a:r>
              <a:rPr lang="cs-CZ" dirty="0" smtClean="0"/>
              <a:t>c)    drobné kolejivo</a:t>
            </a:r>
          </a:p>
          <a:p>
            <a:pPr marL="578358" indent="-514350">
              <a:buNone/>
            </a:pPr>
            <a:endParaRPr lang="cs-CZ" dirty="0" smtClean="0"/>
          </a:p>
          <a:p>
            <a:pPr>
              <a:buNone/>
            </a:pPr>
            <a:r>
              <a:rPr lang="cs-CZ" sz="3600" b="1" dirty="0" smtClean="0"/>
              <a:t>2. kolejové lože </a:t>
            </a:r>
            <a:r>
              <a:rPr lang="cs-CZ" sz="3600" dirty="0" smtClean="0"/>
              <a:t>(podloží)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b="1" dirty="0" smtClean="0"/>
              <a:t>3. výhybky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0" y="1988840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4581128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0" y="5805264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314325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142" y="5267101"/>
            <a:ext cx="2424113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124744"/>
            <a:ext cx="8215711" cy="36009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KOLEJNICE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/>
              <a:t>Slouží k vedení vozů a k přenášení sil z vozů na pražce</a:t>
            </a:r>
            <a:r>
              <a:rPr lang="cs-CZ" sz="2400" dirty="0" smtClean="0"/>
              <a:t>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2400" dirty="0" smtClean="0"/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2400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/>
              <a:t>                                       </a:t>
            </a:r>
            <a:r>
              <a:rPr lang="cs-CZ" sz="2400" b="1" dirty="0" smtClean="0">
                <a:hlinkClick r:id="rId2" action="ppaction://hlinksldjump"/>
              </a:rPr>
              <a:t>HISTORIE</a:t>
            </a:r>
            <a:endParaRPr lang="cs-CZ" sz="2400" b="1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1916832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7776864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/>
              <a:t> </a:t>
            </a:r>
            <a:r>
              <a:rPr lang="cs-CZ" sz="2800" dirty="0" smtClean="0"/>
              <a:t>V</a:t>
            </a:r>
            <a:r>
              <a:rPr lang="cs-CZ" sz="2000" dirty="0" smtClean="0"/>
              <a:t>yvinuly </a:t>
            </a:r>
            <a:r>
              <a:rPr lang="cs-CZ" sz="2000" dirty="0"/>
              <a:t>se z původních dřevěných vodících trámců, později pobitých plechem. </a:t>
            </a:r>
            <a:endParaRPr lang="cs-CZ" sz="20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V </a:t>
            </a:r>
            <a:r>
              <a:rPr lang="cs-CZ" sz="2000" dirty="0"/>
              <a:t>roce </a:t>
            </a:r>
            <a:r>
              <a:rPr lang="cs-CZ" sz="2000" b="1" dirty="0"/>
              <a:t>1716</a:t>
            </a:r>
            <a:r>
              <a:rPr lang="cs-CZ" sz="2000" dirty="0"/>
              <a:t> se začaly používat </a:t>
            </a:r>
            <a:r>
              <a:rPr lang="cs-CZ" sz="2000" b="1" dirty="0"/>
              <a:t>železné úhlové kolejnice </a:t>
            </a:r>
            <a:r>
              <a:rPr lang="cs-CZ" sz="2000" dirty="0"/>
              <a:t>(ve tvaru -písmene L). Nejprve byly montovány na podélné pražce, později i na pražce příčné. </a:t>
            </a:r>
            <a:endParaRPr lang="cs-CZ" sz="20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O</a:t>
            </a:r>
            <a:r>
              <a:rPr lang="cs-CZ" sz="2000" dirty="0" smtClean="0"/>
              <a:t>d </a:t>
            </a:r>
            <a:r>
              <a:rPr lang="cs-CZ" sz="2000" dirty="0"/>
              <a:t>r. </a:t>
            </a:r>
            <a:r>
              <a:rPr lang="cs-CZ" sz="2000" b="1" dirty="0"/>
              <a:t>1789</a:t>
            </a:r>
            <a:r>
              <a:rPr lang="cs-CZ" sz="2000" dirty="0"/>
              <a:t> se začaly používat </a:t>
            </a:r>
            <a:r>
              <a:rPr lang="cs-CZ" sz="2000" b="1" dirty="0"/>
              <a:t>železné hřibové kolejnice</a:t>
            </a:r>
            <a:r>
              <a:rPr lang="cs-CZ" sz="2000" dirty="0"/>
              <a:t>, které již měli hlavu a stojnu. </a:t>
            </a:r>
            <a:endParaRPr lang="cs-CZ" sz="20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T</a:t>
            </a:r>
            <a:r>
              <a:rPr lang="cs-CZ" sz="2000" dirty="0" smtClean="0"/>
              <a:t>yto </a:t>
            </a:r>
            <a:r>
              <a:rPr lang="cs-CZ" sz="2000" dirty="0"/>
              <a:t>kolejnice se staly východiskem ke kolejnicím v dnešním tvaru</a:t>
            </a:r>
            <a:r>
              <a:rPr lang="cs-CZ" sz="2000" dirty="0" smtClean="0"/>
              <a:t>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O</a:t>
            </a:r>
            <a:r>
              <a:rPr lang="cs-CZ" sz="2000" dirty="0" smtClean="0"/>
              <a:t>d </a:t>
            </a:r>
            <a:r>
              <a:rPr lang="cs-CZ" sz="2000" dirty="0"/>
              <a:t>r. </a:t>
            </a:r>
            <a:r>
              <a:rPr lang="cs-CZ" sz="2000" b="1" dirty="0"/>
              <a:t>1830</a:t>
            </a:r>
            <a:r>
              <a:rPr lang="cs-CZ" sz="2000" dirty="0"/>
              <a:t> se začaly používat kolejnice prakticky stále stejného tvaru, se širokou základnou - patou. </a:t>
            </a:r>
            <a:endParaRPr lang="cs-CZ" sz="20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J</a:t>
            </a:r>
            <a:r>
              <a:rPr lang="cs-CZ" sz="2000" dirty="0" smtClean="0"/>
              <a:t>ejich </a:t>
            </a:r>
            <a:r>
              <a:rPr lang="cs-CZ" sz="2000" dirty="0"/>
              <a:t>rozměry a hmotnost se sice v průběhu uplynulých 180 let měnily, ale </a:t>
            </a:r>
            <a:r>
              <a:rPr lang="cs-CZ" sz="2000" b="1" dirty="0"/>
              <a:t>základní profil zůstal</a:t>
            </a:r>
            <a:r>
              <a:rPr lang="cs-CZ" sz="2000" dirty="0"/>
              <a:t>. 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76456" cy="5112568"/>
          </a:xfrm>
        </p:spPr>
        <p:txBody>
          <a:bodyPr>
            <a:normAutofit fontScale="85000" lnSpcReduction="20000"/>
          </a:bodyPr>
          <a:lstStyle/>
          <a:p>
            <a:pPr marL="578358" lvl="0" indent="-514350">
              <a:buNone/>
            </a:pPr>
            <a:r>
              <a:rPr lang="cs-CZ" sz="3800" b="1" dirty="0" smtClean="0"/>
              <a:t>1. Širokopatní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(„vignolovy“ po</a:t>
            </a:r>
            <a:r>
              <a:rPr lang="cs-CZ" i="1" dirty="0" smtClean="0"/>
              <a:t> </a:t>
            </a:r>
            <a:r>
              <a:rPr lang="cs-CZ" dirty="0" smtClean="0"/>
              <a:t>angličanu Vignolovi, který je v Evropě použil jako první), používané na železničních tratích</a:t>
            </a:r>
          </a:p>
          <a:p>
            <a:pPr marL="578358" lvl="0" indent="-514350">
              <a:buNone/>
            </a:pPr>
            <a:endParaRPr lang="cs-CZ" dirty="0" smtClean="0"/>
          </a:p>
          <a:p>
            <a:pPr lvl="0">
              <a:buNone/>
            </a:pPr>
            <a:r>
              <a:rPr lang="cs-CZ" sz="4200" b="1" dirty="0" smtClean="0"/>
              <a:t>2</a:t>
            </a:r>
            <a:r>
              <a:rPr lang="cs-CZ" b="1" dirty="0" smtClean="0"/>
              <a:t>. </a:t>
            </a:r>
            <a:r>
              <a:rPr lang="cs-CZ" sz="3800" b="1" dirty="0" smtClean="0"/>
              <a:t>Žlábkové nebo náběžné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určené pro městskou dopravu (tramvajové dráhy)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sz="4200" b="1" dirty="0" smtClean="0"/>
              <a:t>3. </a:t>
            </a:r>
            <a:r>
              <a:rPr lang="cs-CZ" sz="3800" b="1" dirty="0" smtClean="0"/>
              <a:t>Dvouhlavové </a:t>
            </a:r>
          </a:p>
          <a:p>
            <a:pPr lvl="0">
              <a:buNone/>
            </a:pPr>
            <a:r>
              <a:rPr lang="cs-CZ" dirty="0" smtClean="0"/>
              <a:t>    méně používané, </a:t>
            </a:r>
          </a:p>
          <a:p>
            <a:pPr lvl="0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KOLEJNICE SE SKLÁDÁ Z PATY, STOJNY A HLAVY.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332656"/>
            <a:ext cx="7690247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Dělení kolejnic podle tvaru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179512" y="1844824"/>
            <a:ext cx="36004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79512" y="3573016"/>
            <a:ext cx="36004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51520" y="4941168"/>
            <a:ext cx="36004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96136" y="1264422"/>
            <a:ext cx="2458616" cy="569218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Žlábková</a:t>
            </a:r>
            <a:br>
              <a:rPr lang="cs-CZ" sz="2000" dirty="0" smtClean="0"/>
            </a:br>
            <a:r>
              <a:rPr lang="cs-CZ" sz="2000" dirty="0" smtClean="0"/>
              <a:t>kolejnice</a:t>
            </a:r>
            <a:endParaRPr lang="cs-CZ" sz="2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250" y="1996854"/>
            <a:ext cx="3107347" cy="3199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11558"/>
            <a:ext cx="2808312" cy="3112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339752" y="1340768"/>
            <a:ext cx="108012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132247" y="2797696"/>
            <a:ext cx="108012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699217" y="3573016"/>
            <a:ext cx="108012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419872" y="117969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r>
              <a:rPr lang="cs-CZ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HLAVA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78087" y="263486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r>
              <a:rPr lang="cs-CZ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STOJNA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15916" y="336164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</a:t>
            </a:r>
            <a:r>
              <a:rPr lang="cs-CZ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PATA</a:t>
            </a:r>
            <a:endParaRPr lang="cs-CZ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902939" y="1364365"/>
            <a:ext cx="2458616" cy="569218"/>
          </a:xfrm>
          <a:prstGeom prst="rect">
            <a:avLst/>
          </a:prstGeom>
        </p:spPr>
        <p:txBody>
          <a:bodyPr vert="horz" anchor="ctr">
            <a:normAutofit fontScale="90000" lnSpcReduction="20000"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/>
              <a:t>Širokopatní kolejnice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5769539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99032"/>
          </a:xfrm>
        </p:spPr>
        <p:txBody>
          <a:bodyPr/>
          <a:lstStyle/>
          <a:p>
            <a:pPr algn="ctr"/>
            <a:r>
              <a:rPr lang="cs-CZ" b="1" dirty="0" smtClean="0"/>
              <a:t>Kolejnice se vyrábí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89654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3900" dirty="0" smtClean="0"/>
              <a:t>a) litinové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dřívější výroba, vyráběny jako krátké</a:t>
            </a:r>
          </a:p>
          <a:p>
            <a:endParaRPr lang="cs-CZ" dirty="0" smtClean="0"/>
          </a:p>
          <a:p>
            <a:pPr>
              <a:buNone/>
            </a:pPr>
            <a:r>
              <a:rPr lang="cs-CZ" sz="3900" dirty="0" smtClean="0"/>
              <a:t>b) ocelové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dnešní výroba, délka 20-30 m, pro větší délku se svařují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TYPY (TVARY) KOLEJNIC SE OZNAČUJÍ PÍSMENY A</a:t>
            </a:r>
          </a:p>
          <a:p>
            <a:pPr algn="ctr">
              <a:buNone/>
            </a:pPr>
            <a:r>
              <a:rPr lang="cs-CZ" dirty="0" smtClean="0"/>
              <a:t>ČÍSLY, KTERÉ VYJADŘUJÍ HMOTNOST BĚŽNÉHO</a:t>
            </a:r>
          </a:p>
          <a:p>
            <a:pPr algn="ctr">
              <a:buNone/>
            </a:pPr>
            <a:r>
              <a:rPr lang="cs-CZ" dirty="0" smtClean="0"/>
              <a:t>METRU NAPŘ. NORMÁLNÍ ROZCHOD-S49, R 65,</a:t>
            </a:r>
          </a:p>
          <a:p>
            <a:pPr algn="ctr">
              <a:buNone/>
            </a:pPr>
            <a:r>
              <a:rPr lang="cs-CZ" dirty="0" smtClean="0"/>
              <a:t>TRAMVAJOVÉ NP1, NP2, ATD.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0" y="1556792"/>
            <a:ext cx="50405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0" y="2852936"/>
            <a:ext cx="57606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k čemu slouží železniční svršek?</a:t>
            </a:r>
          </a:p>
          <a:p>
            <a:r>
              <a:rPr lang="cs-CZ" dirty="0" smtClean="0"/>
              <a:t>2.	Vyjmenuj z čeho se skládá železniční 	svršek?</a:t>
            </a:r>
          </a:p>
          <a:p>
            <a:r>
              <a:rPr lang="cs-CZ" dirty="0" smtClean="0"/>
              <a:t>3.	Vyjmenuj co tvoří kolejové pole?</a:t>
            </a:r>
          </a:p>
          <a:p>
            <a:r>
              <a:rPr lang="cs-CZ" dirty="0" smtClean="0"/>
              <a:t>4.	Vyjmenuj typy kolejnic?</a:t>
            </a:r>
          </a:p>
          <a:p>
            <a:pPr marL="6400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5873322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061123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6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33C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0033CC"/>
      </a:hlink>
      <a:folHlink>
        <a:srgbClr val="0033CC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62</TotalTime>
  <Words>371</Words>
  <Application>Microsoft Office PowerPoint</Application>
  <PresentationFormat>Předvádění na obrazovce (4:3)</PresentationFormat>
  <Paragraphs>83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Anotace:</vt:lpstr>
      <vt:lpstr>ŽELEZNIČNÍ SVRŠEK</vt:lpstr>
      <vt:lpstr>Prezentace aplikace PowerPoint</vt:lpstr>
      <vt:lpstr>K železničnímu svršku patří</vt:lpstr>
      <vt:lpstr>Prezentace aplikace PowerPoint</vt:lpstr>
      <vt:lpstr>Prezentace aplikace PowerPoint</vt:lpstr>
      <vt:lpstr>Dělení kolejnic podle tvaru</vt:lpstr>
      <vt:lpstr>Žlábková kolejnice</vt:lpstr>
      <vt:lpstr>Kolejnice se vyrábí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ŽELEZNIČNÍ SVRŠEK</dc:title>
  <dc:creator>Verunka</dc:creator>
  <cp:lastModifiedBy>SMITKA František</cp:lastModifiedBy>
  <cp:revision>6</cp:revision>
  <dcterms:created xsi:type="dcterms:W3CDTF">2013-09-16T12:32:43Z</dcterms:created>
  <dcterms:modified xsi:type="dcterms:W3CDTF">2013-10-31T09:02:50Z</dcterms:modified>
</cp:coreProperties>
</file>