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4F7B58-EF33-4348-9516-22F82CCB726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F9948D-7A81-4E70-B83B-858B016B3F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854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F9948D-7A81-4E70-B83B-858B016B3F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CB27E52-F3B5-4CD3-9B8F-93D2CC42B88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6640F86-F773-4202-8747-76EFCC3C6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CB27E52-F3B5-4CD3-9B8F-93D2CC42B88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40F86-F773-4202-8747-76EFCC3C6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CB27E52-F3B5-4CD3-9B8F-93D2CC42B88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6640F86-F773-4202-8747-76EFCC3C61D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CB27E52-F3B5-4CD3-9B8F-93D2CC42B88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6640F86-F773-4202-8747-76EFCC3C6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CB27E52-F3B5-4CD3-9B8F-93D2CC42B88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6640F86-F773-4202-8747-76EFCC3C6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7E52-F3B5-4CD3-9B8F-93D2CC42B88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40F86-F773-4202-8747-76EFCC3C6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CB27E52-F3B5-4CD3-9B8F-93D2CC42B88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6640F86-F773-4202-8747-76EFCC3C6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CB27E52-F3B5-4CD3-9B8F-93D2CC42B88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6640F86-F773-4202-8747-76EFCC3C6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CB27E52-F3B5-4CD3-9B8F-93D2CC42B88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6640F86-F773-4202-8747-76EFCC3C6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7E52-F3B5-4CD3-9B8F-93D2CC42B88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40F86-F773-4202-8747-76EFCC3C6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7E52-F3B5-4CD3-9B8F-93D2CC42B88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40F86-F773-4202-8747-76EFCC3C6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CB27E52-F3B5-4CD3-9B8F-93D2CC42B88E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6640F86-F773-4202-8747-76EFCC3C6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3299669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VY_32_INOVACE_13_A_08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Pražce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kolejové lože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Září</a:t>
                      </a:r>
                      <a:r>
                        <a:rPr lang="cs-CZ" baseline="0" smtClean="0">
                          <a:latin typeface="Times New Roman" pitchFamily="18" charset="0"/>
                          <a:cs typeface="Times New Roman" pitchFamily="18" charset="0"/>
                        </a:rPr>
                        <a:t>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950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678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060848"/>
            <a:ext cx="8062912" cy="1470025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hlinkClick r:id="rId2" action="ppaction://hlinksldjump"/>
              </a:rPr>
              <a:t>PRAŽCE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717032"/>
            <a:ext cx="8062912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843046"/>
            <a:ext cx="3456384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802444" y="864003"/>
            <a:ext cx="7342075" cy="49859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ražce jsou mezičlánkem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mezi kolejnicemi a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kolejovým ložem.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ají za úkol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přenášet síly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 kolejnic na kolejové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lože,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zajišťovat rozchod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směrovou polohu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koleje.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polečně s kolejnicemi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a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drobným kolejivem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vytvářejí pražce rošt, který tuhostí a pružností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musí vytvořit předpoklad pro bezpečnou jízdu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vlaků na tratích.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ChangeArrowheads="1"/>
          </p:cNvSpPr>
          <p:nvPr/>
        </p:nvSpPr>
        <p:spPr bwMode="auto">
          <a:xfrm>
            <a:off x="395536" y="332656"/>
            <a:ext cx="8965916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VÝVOJ PRAŽCŮ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A) POUŽÍVÁNI JEDNOTLIVÝCH PODPOR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V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místech, která vyžadují zvláštního přístupu a ve výjimečných podmínkách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(např. dezinfekční stanice kde je malá rychlost pojezdu.)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B) PODÉLNÉ PRAŽCE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lang="cs-CZ" sz="20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ezajišťovali potřebný rozchod, dnes se používají v případech, kdy je 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nutné zachovat volný prostor mezi kolejnicemi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(např. popelové jámy, 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prohlížecí jámy apod.)</a:t>
            </a:r>
            <a:endParaRPr lang="cs-CZ" sz="20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Vždy se však jedná o krátké úseky koleje; které jsou pojížděny jen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nízkou rychlostí.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C) PŘÍČNÉ PRAŽCE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Používané na všech tratích.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908720"/>
            <a:ext cx="536408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ravoúhlá spojovací čára 8"/>
          <p:cNvCxnSpPr/>
          <p:nvPr/>
        </p:nvCxnSpPr>
        <p:spPr>
          <a:xfrm>
            <a:off x="0" y="1412776"/>
            <a:ext cx="53955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ravoúhlá spojovací čára 9"/>
          <p:cNvCxnSpPr/>
          <p:nvPr/>
        </p:nvCxnSpPr>
        <p:spPr>
          <a:xfrm>
            <a:off x="0" y="3068960"/>
            <a:ext cx="539552" cy="288032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ravoúhlá spojovací čára 10"/>
          <p:cNvCxnSpPr/>
          <p:nvPr/>
        </p:nvCxnSpPr>
        <p:spPr>
          <a:xfrm>
            <a:off x="0" y="5517232"/>
            <a:ext cx="539552" cy="288032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>
            <a:spLocks noChangeArrowheads="1"/>
          </p:cNvSpPr>
          <p:nvPr/>
        </p:nvSpPr>
        <p:spPr bwMode="auto">
          <a:xfrm>
            <a:off x="467544" y="476672"/>
            <a:ext cx="8430513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MATERIÁL PRAŽCŮ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1. KÁMEN </a:t>
            </a:r>
            <a:endParaRPr lang="cs-CZ" sz="20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Koňské železnice počátkem 19. století.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2.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DŘEVO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Vyráběny z kvalitního a dobře impregnovaného bukového nebo z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dubového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dřeva.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 vlečky přípustné i pražců borových a modřínových</a:t>
            </a: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řevěné pražce se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používají dodnes, zejména v místech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styků kolejnic a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 výhybkách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3. OCEL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0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nás se moc nepoužívají, nesmějí být v kolejových obvodech.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4.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BETON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 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Klasický železobeton nebo předpjatý beton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052736"/>
            <a:ext cx="536408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ravoúhlá spojovací čára 3"/>
          <p:cNvCxnSpPr/>
          <p:nvPr/>
        </p:nvCxnSpPr>
        <p:spPr>
          <a:xfrm>
            <a:off x="0" y="1628800"/>
            <a:ext cx="53955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ravoúhlá spojovací čára 4"/>
          <p:cNvCxnSpPr/>
          <p:nvPr/>
        </p:nvCxnSpPr>
        <p:spPr>
          <a:xfrm>
            <a:off x="0" y="2564904"/>
            <a:ext cx="53955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ravoúhlá spojovací čára 5"/>
          <p:cNvCxnSpPr/>
          <p:nvPr/>
        </p:nvCxnSpPr>
        <p:spPr>
          <a:xfrm>
            <a:off x="0" y="4653136"/>
            <a:ext cx="53955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ravoúhlá spojovací čára 6"/>
          <p:cNvCxnSpPr/>
          <p:nvPr/>
        </p:nvCxnSpPr>
        <p:spPr>
          <a:xfrm>
            <a:off x="0" y="5589240"/>
            <a:ext cx="53955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467544" y="866909"/>
            <a:ext cx="6673622" cy="4278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127125" algn="l"/>
              </a:tabLst>
            </a:pPr>
            <a:r>
              <a:rPr kumimoji="0" lang="cs-CZ" sz="32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ROZMĚRY PRAŽCŮ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127125" algn="l"/>
              </a:tabLst>
            </a:pPr>
            <a:endParaRPr kumimoji="0" lang="cs-CZ" sz="32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1127125" algn="l"/>
              </a:tabLst>
            </a:pPr>
            <a:endParaRPr lang="cs-CZ" sz="800" dirty="0">
              <a:latin typeface="Arial" pitchFamily="34" charset="0"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1127125" algn="l"/>
              </a:tabLst>
            </a:pPr>
            <a:r>
              <a:rPr lang="cs-CZ" sz="2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ÉLKA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1127125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2.500 mm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rabicParenR"/>
              <a:tabLst>
                <a:tab pos="1127125" algn="l"/>
              </a:tabLst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1127125" algn="l"/>
              </a:tabLst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1127125" algn="l"/>
              </a:tabLs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VÝŠKA 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150 – 180 mm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1127125" algn="l"/>
              </a:tabLst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1127125" algn="l"/>
              </a:tabLst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1127125" algn="l"/>
              </a:tabLs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ŠÍŘKA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 různá pro horní a dolní plochu (150 mm H, 200mm D).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484784"/>
            <a:ext cx="536408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ravoúhlá spojovací čára 3"/>
          <p:cNvCxnSpPr/>
          <p:nvPr/>
        </p:nvCxnSpPr>
        <p:spPr>
          <a:xfrm>
            <a:off x="0" y="2132856"/>
            <a:ext cx="53955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ravoúhlá spojovací čára 4"/>
          <p:cNvCxnSpPr/>
          <p:nvPr/>
        </p:nvCxnSpPr>
        <p:spPr>
          <a:xfrm>
            <a:off x="0" y="3284984"/>
            <a:ext cx="53955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ravoúhlá spojovací čára 5"/>
          <p:cNvCxnSpPr/>
          <p:nvPr/>
        </p:nvCxnSpPr>
        <p:spPr>
          <a:xfrm>
            <a:off x="0" y="4581128"/>
            <a:ext cx="53955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1"/>
          <p:cNvSpPr>
            <a:spLocks noChangeArrowheads="1"/>
          </p:cNvSpPr>
          <p:nvPr/>
        </p:nvSpPr>
        <p:spPr bwMode="auto">
          <a:xfrm>
            <a:off x="1979712" y="2564904"/>
            <a:ext cx="514115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2" action="ppaction://hlinksldjump"/>
              </a:rPr>
              <a:t>DROBNÉ KOLEJIVO</a:t>
            </a:r>
            <a:endParaRPr kumimoji="0" lang="cs-CZ" sz="40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988840"/>
            <a:ext cx="799288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/>
              <a:t>Je souhrnný název materiálu sloužícího k </a:t>
            </a:r>
            <a:r>
              <a:rPr lang="cs-CZ" sz="2800" b="1" dirty="0"/>
              <a:t>upevnění kolejnic </a:t>
            </a:r>
            <a:r>
              <a:rPr lang="cs-CZ" sz="2800" dirty="0"/>
              <a:t>k pražcům a </a:t>
            </a:r>
            <a:r>
              <a:rPr lang="cs-CZ" sz="2800" dirty="0" smtClean="0"/>
              <a:t>u stykované </a:t>
            </a:r>
            <a:r>
              <a:rPr lang="cs-CZ" sz="2800" dirty="0"/>
              <a:t>koleje ke </a:t>
            </a:r>
            <a:r>
              <a:rPr lang="cs-CZ" sz="2800" b="1" dirty="0"/>
              <a:t>vzájemnému spojení jednotlivých kolejnic.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1"/>
          <p:cNvSpPr>
            <a:spLocks noChangeArrowheads="1"/>
          </p:cNvSpPr>
          <p:nvPr/>
        </p:nvSpPr>
        <p:spPr bwMode="auto">
          <a:xfrm>
            <a:off x="258864" y="980728"/>
            <a:ext cx="8653331" cy="4524315"/>
          </a:xfrm>
          <a:prstGeom prst="rect">
            <a:avLst/>
          </a:prstGeom>
          <a:noFill/>
          <a:ln w="76200">
            <a:solidFill>
              <a:schemeClr val="accent1"/>
            </a:solidFill>
            <a:miter lim="800000"/>
            <a:headEnd/>
            <a:tailEnd/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 DROBNÉMU KOLEJIVU PATŘÍ ZEJMÉNA:</a:t>
            </a:r>
          </a:p>
          <a:p>
            <a:pPr marL="0" marR="0" lvl="0" indent="1809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odkladnice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rtule (vruty pro připevnění podkladnic k pražcům)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věrky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odložky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rouby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atice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olejnicové spojky (příložky) – ploché, úhlové,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dvojúhlové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řeby (v současnosti používané v ČR jen u historických tratí (JHMD)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"/>
          <p:cNvSpPr>
            <a:spLocks noChangeArrowheads="1"/>
          </p:cNvSpPr>
          <p:nvPr/>
        </p:nvSpPr>
        <p:spPr bwMode="auto">
          <a:xfrm>
            <a:off x="2483768" y="2636912"/>
            <a:ext cx="448392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2" action="ppaction://hlinksldjump"/>
              </a:rPr>
              <a:t>KOLEJOVÉ LOŽE</a:t>
            </a:r>
            <a:endParaRPr kumimoji="0" lang="cs-CZ" sz="40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"/>
          <p:cNvSpPr>
            <a:spLocks noChangeArrowheads="1"/>
          </p:cNvSpPr>
          <p:nvPr/>
        </p:nvSpPr>
        <p:spPr bwMode="auto">
          <a:xfrm>
            <a:off x="590055" y="955466"/>
            <a:ext cx="8068234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Slouží k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přenášení tlaku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z pražců na pláň železničního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spodku, k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vedení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pražců v příčném, podélném i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výškovém směru, k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odvádění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a propouštění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srážkové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vody.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Aby mohlo plnit požadavky na něj kladené, musí být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kolejové lože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dostatečně pevné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a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únosné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, ale musí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být i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vhodně</a:t>
            </a:r>
            <a:r>
              <a:rPr lang="cs-CZ" sz="2400" b="1" dirty="0"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propustné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.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836712"/>
            <a:ext cx="8388424" cy="5201424"/>
          </a:xfrm>
          <a:prstGeom prst="rect">
            <a:avLst/>
          </a:prstGeom>
          <a:ln w="57150">
            <a:solidFill>
              <a:schemeClr val="accent1"/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MŮŽE BÝT VYTVOŘENO NÁSLEDUJÍCÍMI MATERIÁLY</a:t>
            </a:r>
          </a:p>
          <a:p>
            <a:pPr algn="ctr"/>
            <a:endParaRPr lang="cs-CZ" sz="3200" dirty="0"/>
          </a:p>
          <a:p>
            <a:r>
              <a:rPr lang="cs-CZ" sz="2000" dirty="0" smtClean="0"/>
              <a:t>                                 </a:t>
            </a:r>
            <a:r>
              <a:rPr lang="cs-CZ" sz="2800" dirty="0" smtClean="0"/>
              <a:t>š</a:t>
            </a:r>
            <a:r>
              <a:rPr lang="cs-CZ" sz="2000" dirty="0" smtClean="0"/>
              <a:t>těrkem              drcené </a:t>
            </a:r>
            <a:r>
              <a:rPr lang="cs-CZ" sz="2000" dirty="0"/>
              <a:t>kamenivo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                   </a:t>
            </a:r>
            <a:r>
              <a:rPr lang="cs-CZ" sz="2800" dirty="0" smtClean="0"/>
              <a:t>š</a:t>
            </a:r>
            <a:r>
              <a:rPr lang="cs-CZ" sz="2000" dirty="0" smtClean="0"/>
              <a:t>kvárou               jen </a:t>
            </a:r>
            <a:r>
              <a:rPr lang="cs-CZ" sz="2000" dirty="0"/>
              <a:t>dočasně při rekonstrukci</a:t>
            </a:r>
          </a:p>
          <a:p>
            <a:r>
              <a:rPr lang="cs-CZ" sz="2000" dirty="0" smtClean="0"/>
              <a:t>                                 </a:t>
            </a:r>
            <a:r>
              <a:rPr lang="cs-CZ" sz="2800" dirty="0" smtClean="0"/>
              <a:t>p</a:t>
            </a:r>
            <a:r>
              <a:rPr lang="cs-CZ" sz="2000" dirty="0" smtClean="0"/>
              <a:t>ískem </a:t>
            </a:r>
            <a:r>
              <a:rPr lang="cs-CZ" sz="2000" dirty="0"/>
              <a:t>a </a:t>
            </a:r>
            <a:r>
              <a:rPr lang="cs-CZ" sz="2800" dirty="0"/>
              <a:t>s</a:t>
            </a:r>
            <a:r>
              <a:rPr lang="cs-CZ" sz="2000" dirty="0"/>
              <a:t>truskou  </a:t>
            </a:r>
            <a:r>
              <a:rPr lang="cs-CZ" sz="2000" dirty="0" smtClean="0"/>
              <a:t>       na vlečkách</a:t>
            </a:r>
          </a:p>
          <a:p>
            <a:pPr>
              <a:buFontTx/>
              <a:buChar char="-"/>
            </a:pPr>
            <a:endParaRPr lang="cs-CZ" sz="2000" dirty="0"/>
          </a:p>
          <a:p>
            <a:pPr>
              <a:buFontTx/>
              <a:buChar char="-"/>
            </a:pPr>
            <a:endParaRPr lang="cs-CZ" sz="2000" dirty="0"/>
          </a:p>
          <a:p>
            <a:pPr algn="ctr"/>
            <a:r>
              <a:rPr lang="cs-CZ" sz="2800" dirty="0" smtClean="0"/>
              <a:t>DRUHY PROVEDENÍ KOLEJOVÉHO LOŽE</a:t>
            </a:r>
          </a:p>
          <a:p>
            <a:pPr algn="ctr"/>
            <a:endParaRPr lang="cs-CZ" sz="2800" dirty="0" smtClean="0"/>
          </a:p>
          <a:p>
            <a:r>
              <a:rPr lang="cs-CZ" dirty="0" smtClean="0"/>
              <a:t>                                  1. </a:t>
            </a:r>
            <a:r>
              <a:rPr lang="cs-CZ" sz="2800" dirty="0" smtClean="0"/>
              <a:t>O</a:t>
            </a:r>
            <a:r>
              <a:rPr lang="cs-CZ" dirty="0" smtClean="0"/>
              <a:t>tevřené                 na </a:t>
            </a:r>
            <a:r>
              <a:rPr lang="cs-CZ" dirty="0"/>
              <a:t>širé trati</a:t>
            </a:r>
          </a:p>
          <a:p>
            <a:r>
              <a:rPr lang="cs-CZ" dirty="0" smtClean="0"/>
              <a:t>                                  2. </a:t>
            </a:r>
            <a:r>
              <a:rPr lang="cs-CZ" sz="2800" dirty="0" smtClean="0"/>
              <a:t>Z</a:t>
            </a:r>
            <a:r>
              <a:rPr lang="cs-CZ" dirty="0" smtClean="0"/>
              <a:t>apuštěné               ve </a:t>
            </a:r>
            <a:r>
              <a:rPr lang="cs-CZ" dirty="0"/>
              <a:t>stanicích, tunelech</a:t>
            </a:r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4067944" y="2636912"/>
            <a:ext cx="4320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5076056" y="3501008"/>
            <a:ext cx="4320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067944" y="3068960"/>
            <a:ext cx="4320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355976" y="5301208"/>
            <a:ext cx="4320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355976" y="5805264"/>
            <a:ext cx="4320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015210"/>
            <a:ext cx="5419258" cy="141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303" y="3573016"/>
            <a:ext cx="6143415" cy="1601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148630" y="2926685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Zemský povrch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4" name="Přímá spojnice se šipkou 3"/>
          <p:cNvCxnSpPr>
            <a:endCxn id="2" idx="1"/>
          </p:cNvCxnSpPr>
          <p:nvPr/>
        </p:nvCxnSpPr>
        <p:spPr>
          <a:xfrm>
            <a:off x="6156176" y="2276872"/>
            <a:ext cx="992454" cy="972979"/>
          </a:xfrm>
          <a:prstGeom prst="straightConnector1">
            <a:avLst/>
          </a:prstGeom>
          <a:ln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6652403" y="3429000"/>
            <a:ext cx="496227" cy="504056"/>
          </a:xfrm>
          <a:prstGeom prst="straightConnector1">
            <a:avLst/>
          </a:prstGeom>
          <a:ln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7544" y="1398605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OTEVŘENÉ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2210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ZAPUŠTĚNÉ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21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Popiš k čemu slouží pražce?</a:t>
            </a:r>
          </a:p>
          <a:p>
            <a:r>
              <a:rPr lang="cs-CZ" dirty="0" smtClean="0"/>
              <a:t>2.	Vyjmenuj typy pražců?</a:t>
            </a:r>
          </a:p>
          <a:p>
            <a:r>
              <a:rPr lang="cs-CZ" dirty="0" smtClean="0"/>
              <a:t>3.	Vyjmenuj co patří do drobného 	kolejiva?</a:t>
            </a:r>
          </a:p>
          <a:p>
            <a:r>
              <a:rPr lang="cs-CZ" dirty="0" smtClean="0"/>
              <a:t>4.	Popiš k čemu slouží kolejové lože?</a:t>
            </a:r>
          </a:p>
          <a:p>
            <a:r>
              <a:rPr lang="cs-CZ" dirty="0" smtClean="0"/>
              <a:t>5.	Vyjmenuj a popiš </a:t>
            </a:r>
            <a:r>
              <a:rPr lang="cs-CZ" smtClean="0"/>
              <a:t>užití kolejového 	lože?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66977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2625725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>
              <a:buNone/>
            </a:pPr>
            <a:endParaRPr lang="cs-CZ" sz="1600" i="1" dirty="0" smtClean="0"/>
          </a:p>
          <a:p>
            <a:pPr>
              <a:buNone/>
            </a:pPr>
            <a:r>
              <a:rPr lang="cs-CZ" sz="1600" i="1" dirty="0" smtClean="0"/>
              <a:t>wikipedia.org</a:t>
            </a:r>
            <a:r>
              <a:rPr lang="cs-CZ" sz="1600" dirty="0" smtClean="0"/>
              <a:t> </a:t>
            </a:r>
            <a:r>
              <a:rPr lang="cs-CZ" sz="1600" dirty="0"/>
              <a:t>[online]. [cit. </a:t>
            </a:r>
            <a:r>
              <a:rPr lang="cs-CZ" sz="1600" dirty="0" smtClean="0"/>
              <a:t>30. 9. 2013</a:t>
            </a:r>
            <a:r>
              <a:rPr lang="cs-CZ" sz="1600" dirty="0"/>
              <a:t>]. Dostupný na WWW http://</a:t>
            </a:r>
            <a:r>
              <a:rPr lang="cs-CZ" sz="1600" dirty="0" smtClean="0"/>
              <a:t>upload.wikimedia.org/wikipedia/commons/thumb/9/9a/Zeleznicni_prazce_a_koleje.jpg/120px-Zeleznicni_prazce_a_koleje.jpg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6970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33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FF0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00"/>
      </a:hlink>
      <a:folHlink>
        <a:srgbClr val="FFFF0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90</TotalTime>
  <Words>462</Words>
  <Application>Microsoft Office PowerPoint</Application>
  <PresentationFormat>Předvádění na obrazovce (4:3)</PresentationFormat>
  <Paragraphs>126</Paragraphs>
  <Slides>16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Talent</vt:lpstr>
      <vt:lpstr>Prezentace aplikace PowerPoint</vt:lpstr>
      <vt:lpstr>Anotace:</vt:lpstr>
      <vt:lpstr>PRAŽCE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PRAŽCE</dc:title>
  <dc:creator>Verunka</dc:creator>
  <cp:lastModifiedBy>SMITKA František</cp:lastModifiedBy>
  <cp:revision>8</cp:revision>
  <dcterms:created xsi:type="dcterms:W3CDTF">2013-09-16T09:11:49Z</dcterms:created>
  <dcterms:modified xsi:type="dcterms:W3CDTF">2013-10-31T09:18:33Z</dcterms:modified>
</cp:coreProperties>
</file>