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65" r:id="rId2"/>
    <p:sldId id="266" r:id="rId3"/>
    <p:sldId id="256" r:id="rId4"/>
    <p:sldId id="257" r:id="rId5"/>
    <p:sldId id="258" r:id="rId6"/>
    <p:sldId id="267" r:id="rId7"/>
    <p:sldId id="259" r:id="rId8"/>
    <p:sldId id="260" r:id="rId9"/>
    <p:sldId id="261" r:id="rId10"/>
    <p:sldId id="262" r:id="rId11"/>
    <p:sldId id="263" r:id="rId12"/>
    <p:sldId id="264" r:id="rId13"/>
    <p:sldId id="268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37AF8A-783C-4673-9955-23F73527D620}" type="datetimeFigureOut">
              <a:rPr lang="cs-CZ" smtClean="0"/>
              <a:pPr/>
              <a:t>31.10.2013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E24533-DB5F-444B-975B-FDA33E39454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58908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E24533-DB5F-444B-975B-FDA33E394542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E24533-DB5F-444B-975B-FDA33E394542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E24533-DB5F-444B-975B-FDA33E394542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A9F9002B-B24B-43FB-BEDE-EB68460891F1}" type="datetimeFigureOut">
              <a:rPr lang="cs-CZ" smtClean="0"/>
              <a:pPr/>
              <a:t>31.10.2013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C6A27C9A-B501-47A4-BFC8-A7E85C0203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A9F9002B-B24B-43FB-BEDE-EB68460891F1}" type="datetimeFigureOut">
              <a:rPr lang="cs-CZ" smtClean="0"/>
              <a:pPr/>
              <a:t>31.10.2013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27C9A-B501-47A4-BFC8-A7E85C0203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A9F9002B-B24B-43FB-BEDE-EB68460891F1}" type="datetimeFigureOut">
              <a:rPr lang="cs-CZ" smtClean="0"/>
              <a:pPr/>
              <a:t>31.10.2013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C6A27C9A-B501-47A4-BFC8-A7E85C0203D2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A9F9002B-B24B-43FB-BEDE-EB68460891F1}" type="datetimeFigureOut">
              <a:rPr lang="cs-CZ" smtClean="0"/>
              <a:pPr/>
              <a:t>31.10.2013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C6A27C9A-B501-47A4-BFC8-A7E85C0203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A9F9002B-B24B-43FB-BEDE-EB68460891F1}" type="datetimeFigureOut">
              <a:rPr lang="cs-CZ" smtClean="0"/>
              <a:pPr/>
              <a:t>31.10.2013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C6A27C9A-B501-47A4-BFC8-A7E85C0203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9002B-B24B-43FB-BEDE-EB68460891F1}" type="datetimeFigureOut">
              <a:rPr lang="cs-CZ" smtClean="0"/>
              <a:pPr/>
              <a:t>31.10.2013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27C9A-B501-47A4-BFC8-A7E85C0203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A9F9002B-B24B-43FB-BEDE-EB68460891F1}" type="datetimeFigureOut">
              <a:rPr lang="cs-CZ" smtClean="0"/>
              <a:pPr/>
              <a:t>31.10.2013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C6A27C9A-B501-47A4-BFC8-A7E85C0203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A9F9002B-B24B-43FB-BEDE-EB68460891F1}" type="datetimeFigureOut">
              <a:rPr lang="cs-CZ" smtClean="0"/>
              <a:pPr/>
              <a:t>31.10.2013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C6A27C9A-B501-47A4-BFC8-A7E85C0203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A9F9002B-B24B-43FB-BEDE-EB68460891F1}" type="datetimeFigureOut">
              <a:rPr lang="cs-CZ" smtClean="0"/>
              <a:pPr/>
              <a:t>31.10.2013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C6A27C9A-B501-47A4-BFC8-A7E85C0203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9002B-B24B-43FB-BEDE-EB68460891F1}" type="datetimeFigureOut">
              <a:rPr lang="cs-CZ" smtClean="0"/>
              <a:pPr/>
              <a:t>31.10.2013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27C9A-B501-47A4-BFC8-A7E85C0203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9002B-B24B-43FB-BEDE-EB68460891F1}" type="datetimeFigureOut">
              <a:rPr lang="cs-CZ" smtClean="0"/>
              <a:pPr/>
              <a:t>31.10.2013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27C9A-B501-47A4-BFC8-A7E85C0203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A9F9002B-B24B-43FB-BEDE-EB68460891F1}" type="datetimeFigureOut">
              <a:rPr lang="cs-CZ" smtClean="0"/>
              <a:pPr/>
              <a:t>31.10.2013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C6A27C9A-B501-47A4-BFC8-A7E85C0203D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1" descr="OPVK_hor_zakladni_logolink_RGB_cz.jpg"/>
          <p:cNvPicPr>
            <a:picLocks noChangeAspect="1" noChangeArrowheads="1"/>
          </p:cNvPicPr>
          <p:nvPr/>
        </p:nvPicPr>
        <p:blipFill>
          <a:blip r:embed="rId2">
            <a:lum bright="10000" contrast="16000"/>
          </a:blip>
          <a:srcRect/>
          <a:stretch>
            <a:fillRect/>
          </a:stretch>
        </p:blipFill>
        <p:spPr bwMode="auto">
          <a:xfrm>
            <a:off x="1285875" y="28575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999" sy="999" algn="ctr" rotWithShape="0">
              <a:srgbClr val="000000"/>
            </a:outerShdw>
          </a:effectLst>
        </p:spPr>
      </p:pic>
      <p:graphicFrame>
        <p:nvGraphicFramePr>
          <p:cNvPr id="14" name="Tabulk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8474558"/>
              </p:ext>
            </p:extLst>
          </p:nvPr>
        </p:nvGraphicFramePr>
        <p:xfrm>
          <a:off x="1000100" y="2357430"/>
          <a:ext cx="6929486" cy="3640476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500066">
                <a:tc gridSpan="2"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Střední odborná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škola a Střední odborné učiliště,  </a:t>
                      </a:r>
                      <a:r>
                        <a:rPr lang="cs-CZ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Vocelova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1338</a:t>
                      </a:r>
                    </a:p>
                    <a:p>
                      <a:pPr algn="ctr"/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Hradec Králové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CZ.1.07/1.5.00/34.0245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Číslo DUM: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VY_32_INOVACE_13_A_09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Tematická oblast: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Základy a technologie železniční dopravy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Téma: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Výhybky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Autor: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Ing. František </a:t>
                      </a:r>
                      <a:r>
                        <a:rPr lang="cs-CZ" dirty="0" err="1" smtClean="0">
                          <a:latin typeface="Times New Roman" pitchFamily="18" charset="0"/>
                          <a:cs typeface="Times New Roman" pitchFamily="18" charset="0"/>
                        </a:rPr>
                        <a:t>Smitka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Datum vytvoření: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Září 2013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0201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obrázek 1" descr="OPVK_hor_zakladni_logolink_RGB_cz.jpg"/>
          <p:cNvPicPr>
            <a:picLocks noChangeAspect="1" noChangeArrowheads="1"/>
          </p:cNvPicPr>
          <p:nvPr/>
        </p:nvPicPr>
        <p:blipFill>
          <a:blip r:embed="rId2">
            <a:lum bright="10000" contrast="16000"/>
          </a:blip>
          <a:srcRect/>
          <a:stretch>
            <a:fillRect/>
          </a:stretch>
        </p:blipFill>
        <p:spPr bwMode="auto">
          <a:xfrm>
            <a:off x="1116013" y="404813"/>
            <a:ext cx="6896100" cy="1503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999" sy="999" algn="ctr" rotWithShape="0">
              <a:srgbClr val="000000"/>
            </a:outerShdw>
          </a:effectLst>
        </p:spPr>
      </p:pic>
      <p:sp>
        <p:nvSpPr>
          <p:cNvPr id="3075" name="Nadpis 3"/>
          <p:cNvSpPr>
            <a:spLocks noGrp="1"/>
          </p:cNvSpPr>
          <p:nvPr>
            <p:ph type="title"/>
          </p:nvPr>
        </p:nvSpPr>
        <p:spPr>
          <a:xfrm>
            <a:off x="357188" y="2071688"/>
            <a:ext cx="6872287" cy="571500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cs-CZ" altLang="cs-CZ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</p:txBody>
      </p:sp>
      <p:sp>
        <p:nvSpPr>
          <p:cNvPr id="3076" name="Zástupný symbol pro obsah 4"/>
          <p:cNvSpPr>
            <a:spLocks noGrp="1"/>
          </p:cNvSpPr>
          <p:nvPr>
            <p:ph idx="1"/>
          </p:nvPr>
        </p:nvSpPr>
        <p:spPr>
          <a:xfrm>
            <a:off x="285750" y="2857500"/>
            <a:ext cx="8389938" cy="3163888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Materiál je určen pro 1. ročník studijního oboru Provoz a ekonomika dopravy, předmětu Doprava a přeprava, inovuje výuku použitím multimediálních pomůcek – prezentace s názornými obrázky doplněných textem podporujícím výklad učitele</a:t>
            </a:r>
          </a:p>
          <a:p>
            <a:pPr eaLnBrk="1" hangingPunct="1">
              <a:buFont typeface="Arial" charset="0"/>
              <a:buNone/>
            </a:pPr>
            <a:endParaRPr lang="cs-CZ" alt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Arial" charset="0"/>
              <a:buNone/>
            </a:pPr>
            <a:r>
              <a:rPr lang="cs-CZ" altLang="cs-CZ" sz="4400" dirty="0" smtClean="0">
                <a:latin typeface="Times New Roman" pitchFamily="18" charset="0"/>
                <a:cs typeface="Times New Roman" pitchFamily="18" charset="0"/>
              </a:rPr>
              <a:t>Metodický pokyn</a:t>
            </a:r>
          </a:p>
          <a:p>
            <a:pPr eaLnBrk="1" hangingPunct="1">
              <a:buFont typeface="Arial" charset="0"/>
              <a:buNone/>
            </a:pPr>
            <a:r>
              <a:rPr lang="cs-CZ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Materiál používá učitel při výkladu – pro větší názornost a atraktivnost výuky a zároveň jej mohou využívat žáci pro domácí přípravu na výuku.</a:t>
            </a:r>
          </a:p>
          <a:p>
            <a:pPr eaLnBrk="1" hangingPunct="1">
              <a:buFont typeface="Arial" charset="0"/>
              <a:buNone/>
            </a:pPr>
            <a:r>
              <a:rPr lang="cs-CZ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Pro možnost plného využití materiálu je potřebné být připojen k internetu.</a:t>
            </a:r>
            <a:endParaRPr lang="cs-CZ" sz="28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eaLnBrk="1" hangingPunct="1">
              <a:buFont typeface="Arial" charset="0"/>
              <a:buNone/>
            </a:pPr>
            <a:endParaRPr lang="cs-CZ" alt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3255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2132856"/>
            <a:ext cx="8062912" cy="1470025"/>
          </a:xfrm>
        </p:spPr>
        <p:txBody>
          <a:bodyPr>
            <a:normAutofit/>
          </a:bodyPr>
          <a:lstStyle/>
          <a:p>
            <a:pPr algn="ctr"/>
            <a:r>
              <a:rPr lang="cs-CZ" sz="8000" b="1" dirty="0" smtClean="0">
                <a:hlinkClick r:id="rId2" action="ppaction://hlinksldjump"/>
              </a:rPr>
              <a:t>VÝHYBKY</a:t>
            </a:r>
            <a:endParaRPr lang="cs-CZ" sz="80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4005064"/>
            <a:ext cx="8062912" cy="1752600"/>
          </a:xfrm>
        </p:spPr>
        <p:txBody>
          <a:bodyPr/>
          <a:lstStyle/>
          <a:p>
            <a:endParaRPr lang="cs-CZ" dirty="0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634138" y="2081172"/>
            <a:ext cx="8050601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Jsou </a:t>
            </a: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součástí železničního svršku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a </a:t>
            </a: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slouží pro 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</a:b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plynulý přechod 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kolejových vozidel</a:t>
            </a: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z </a:t>
            </a:r>
            <a:b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</a:b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jedné koleje na druhou bez přerušení jízdy.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620688"/>
            <a:ext cx="8686800" cy="1399032"/>
          </a:xfrm>
        </p:spPr>
        <p:txBody>
          <a:bodyPr>
            <a:normAutofit fontScale="90000"/>
          </a:bodyPr>
          <a:lstStyle/>
          <a:p>
            <a:pPr algn="ctr"/>
            <a:r>
              <a:rPr lang="x-none" sz="3600" b="1" smtClean="0"/>
              <a:t>Výhybka se skládá ze tří hlavních částí: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06958" indent="-742950">
              <a:buNone/>
            </a:pPr>
            <a:r>
              <a:rPr lang="cs-CZ" sz="3600" dirty="0" smtClean="0"/>
              <a:t>1. VÝMĚNA</a:t>
            </a:r>
          </a:p>
          <a:p>
            <a:pPr marL="806958" indent="-742950">
              <a:buNone/>
            </a:pPr>
            <a:endParaRPr lang="cs-CZ" sz="3600" dirty="0" smtClean="0"/>
          </a:p>
          <a:p>
            <a:pPr marL="806958" indent="-742950">
              <a:buNone/>
            </a:pPr>
            <a:r>
              <a:rPr lang="cs-CZ" sz="3600" dirty="0" smtClean="0"/>
              <a:t>2. STŘEDNÍ ČÁST</a:t>
            </a:r>
          </a:p>
          <a:p>
            <a:pPr marL="806958" indent="-742950">
              <a:buNone/>
            </a:pPr>
            <a:endParaRPr lang="cs-CZ" sz="3600" dirty="0" smtClean="0"/>
          </a:p>
          <a:p>
            <a:pPr marL="806958" indent="-742950">
              <a:buNone/>
            </a:pPr>
            <a:r>
              <a:rPr lang="cs-CZ" sz="3600" dirty="0" smtClean="0"/>
              <a:t>3. SRDCOVKOVÁ ČÁST</a:t>
            </a:r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0" y="2492896"/>
            <a:ext cx="594015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čára 5"/>
          <p:cNvCxnSpPr/>
          <p:nvPr/>
        </p:nvCxnSpPr>
        <p:spPr>
          <a:xfrm>
            <a:off x="0" y="3789040"/>
            <a:ext cx="594015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0" y="5157192"/>
            <a:ext cx="594015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12776"/>
            <a:ext cx="8192971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6300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260648"/>
            <a:ext cx="7992888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71750" lvl="4" indent="-742950">
              <a:buAutoNum type="arabicPeriod"/>
            </a:pPr>
            <a:r>
              <a:rPr lang="cs-CZ" sz="4000" b="1" dirty="0" smtClean="0"/>
              <a:t>VÝMĚNA</a:t>
            </a:r>
          </a:p>
          <a:p>
            <a:pPr marL="742950" indent="-742950" algn="ctr"/>
            <a:endParaRPr lang="cs-CZ" sz="4000" b="1" dirty="0" smtClean="0"/>
          </a:p>
          <a:p>
            <a:r>
              <a:rPr lang="cs-CZ" sz="2400" dirty="0" smtClean="0"/>
              <a:t>JE ČÁST VÝHYBKY, NA KTERÉ DOCHÁZÍ K ROZVĚTVENÍ           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             KOLEJE DO DVOU SMĚRŮ. </a:t>
            </a:r>
          </a:p>
          <a:p>
            <a:endParaRPr lang="cs-CZ" sz="2400" dirty="0" smtClean="0"/>
          </a:p>
          <a:p>
            <a:endParaRPr lang="cs-CZ" sz="2400" dirty="0"/>
          </a:p>
          <a:p>
            <a:r>
              <a:rPr lang="cs-CZ" sz="2400" b="1" dirty="0" smtClean="0"/>
              <a:t>HLAVNÍ ČÁSTI VÝMĚNY TVOŘÍ:</a:t>
            </a:r>
            <a:endParaRPr lang="cs-CZ" sz="2400" dirty="0" smtClean="0"/>
          </a:p>
          <a:p>
            <a:r>
              <a:rPr lang="cs-CZ" sz="2400" b="1" dirty="0" smtClean="0"/>
              <a:t>a) </a:t>
            </a:r>
            <a:r>
              <a:rPr lang="cs-CZ" sz="2400" dirty="0" smtClean="0"/>
              <a:t>jazyky</a:t>
            </a:r>
            <a:endParaRPr lang="cs-CZ" sz="2400" dirty="0"/>
          </a:p>
          <a:p>
            <a:r>
              <a:rPr lang="cs-CZ" sz="2400" b="1" dirty="0" smtClean="0"/>
              <a:t>b) </a:t>
            </a:r>
            <a:r>
              <a:rPr lang="cs-CZ" sz="2400" dirty="0" smtClean="0"/>
              <a:t>opornice</a:t>
            </a:r>
            <a:endParaRPr lang="cs-CZ" sz="2400" dirty="0"/>
          </a:p>
          <a:p>
            <a:r>
              <a:rPr lang="cs-CZ" sz="2400" b="1" dirty="0" smtClean="0"/>
              <a:t>c) </a:t>
            </a:r>
            <a:r>
              <a:rPr lang="cs-CZ" sz="2400" dirty="0" smtClean="0"/>
              <a:t>přestavník </a:t>
            </a:r>
            <a:r>
              <a:rPr lang="cs-CZ" sz="2400" dirty="0"/>
              <a:t>(někdy též výměník) </a:t>
            </a:r>
          </a:p>
          <a:p>
            <a:r>
              <a:rPr lang="cs-CZ" sz="2400" b="1" dirty="0" smtClean="0"/>
              <a:t>d) </a:t>
            </a:r>
            <a:r>
              <a:rPr lang="cs-CZ" sz="2400" dirty="0" smtClean="0"/>
              <a:t>přestavná </a:t>
            </a:r>
            <a:r>
              <a:rPr lang="cs-CZ" sz="2400" dirty="0"/>
              <a:t>táhla</a:t>
            </a:r>
          </a:p>
          <a:p>
            <a:pPr marL="457200" indent="-457200"/>
            <a:r>
              <a:rPr lang="cs-CZ" sz="2400" b="1" dirty="0" smtClean="0"/>
              <a:t>e) </a:t>
            </a:r>
            <a:r>
              <a:rPr lang="cs-CZ" sz="2400" dirty="0" smtClean="0"/>
              <a:t>výměnové návěstidlo</a:t>
            </a:r>
          </a:p>
          <a:p>
            <a:pPr marL="457200" indent="-457200"/>
            <a:endParaRPr lang="cs-CZ" sz="2400" dirty="0"/>
          </a:p>
          <a:p>
            <a:pPr marL="457200" indent="-457200"/>
            <a:r>
              <a:rPr lang="cs-CZ" sz="2400" b="1" dirty="0" smtClean="0">
                <a:hlinkClick r:id="rId3" action="ppaction://hlinksldjump"/>
              </a:rPr>
              <a:t>POPIS PRÁCE VÝHYBKY</a:t>
            </a:r>
            <a:endParaRPr lang="cs-CZ" sz="2400" b="1" dirty="0"/>
          </a:p>
        </p:txBody>
      </p:sp>
      <p:cxnSp>
        <p:nvCxnSpPr>
          <p:cNvPr id="3" name="Přímá spojovací čára 2"/>
          <p:cNvCxnSpPr/>
          <p:nvPr/>
        </p:nvCxnSpPr>
        <p:spPr>
          <a:xfrm>
            <a:off x="0" y="980728"/>
            <a:ext cx="914400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ravoúhlá spojovací čára 8"/>
          <p:cNvCxnSpPr/>
          <p:nvPr/>
        </p:nvCxnSpPr>
        <p:spPr>
          <a:xfrm rot="16200000" flipH="1">
            <a:off x="431540" y="1088740"/>
            <a:ext cx="504056" cy="288032"/>
          </a:xfrm>
          <a:prstGeom prst="bentConnector3">
            <a:avLst>
              <a:gd name="adj1" fmla="val 50000"/>
            </a:avLst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>
            <a:off x="0" y="3356992"/>
            <a:ext cx="612068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836712"/>
            <a:ext cx="748883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/>
              <a:t>Jazyk tvoří jedinou pohyblivou konstrukci jízdní dráhy kola</a:t>
            </a:r>
            <a:r>
              <a:rPr lang="cs-CZ" sz="2000" dirty="0" smtClean="0"/>
              <a:t>.</a:t>
            </a:r>
          </a:p>
          <a:p>
            <a:r>
              <a:rPr lang="cs-CZ" sz="2000" dirty="0" smtClean="0"/>
              <a:t> </a:t>
            </a:r>
            <a:br>
              <a:rPr lang="cs-CZ" sz="2000" dirty="0" smtClean="0"/>
            </a:br>
            <a:r>
              <a:rPr lang="cs-CZ" sz="2000" dirty="0" smtClean="0"/>
              <a:t>Poloha </a:t>
            </a:r>
            <a:r>
              <a:rPr lang="cs-CZ" sz="2000" dirty="0"/>
              <a:t>jazyků určuje směr dalšího pohybu dvojkolí při jízdě proti hrotu jazyka. </a:t>
            </a:r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Jazyky </a:t>
            </a:r>
            <a:r>
              <a:rPr lang="cs-CZ" sz="2000" dirty="0"/>
              <a:t>bývají obvykle spojené táhlem. </a:t>
            </a:r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Jazyky </a:t>
            </a:r>
            <a:r>
              <a:rPr lang="cs-CZ" sz="2000" dirty="0"/>
              <a:t>jsou obvykle uloženy na stoličkových podkladnicích</a:t>
            </a:r>
            <a:r>
              <a:rPr lang="cs-CZ" sz="2000" dirty="0" smtClean="0"/>
              <a:t>.</a:t>
            </a:r>
          </a:p>
          <a:p>
            <a:r>
              <a:rPr lang="cs-CZ" sz="2000" dirty="0" smtClean="0"/>
              <a:t> </a:t>
            </a:r>
          </a:p>
          <a:p>
            <a:r>
              <a:rPr lang="cs-CZ" sz="2000" dirty="0" smtClean="0"/>
              <a:t>Za </a:t>
            </a:r>
            <a:r>
              <a:rPr lang="cs-CZ" sz="2000" dirty="0"/>
              <a:t>normálních okolností vždy jeden jazyk doléhá na opornici</a:t>
            </a:r>
            <a:r>
              <a:rPr lang="cs-CZ" sz="2000" dirty="0" smtClean="0"/>
              <a:t>.</a:t>
            </a:r>
          </a:p>
          <a:p>
            <a:endParaRPr lang="cs-CZ" sz="2000" dirty="0" smtClean="0"/>
          </a:p>
          <a:p>
            <a:r>
              <a:rPr lang="cs-CZ" sz="2000" dirty="0" smtClean="0"/>
              <a:t> </a:t>
            </a:r>
            <a:r>
              <a:rPr lang="cs-CZ" sz="2000" dirty="0"/>
              <a:t>K přestavení jazyků slouží ruční nebo motorický přestavník</a:t>
            </a:r>
            <a:r>
              <a:rPr lang="cs-CZ" sz="2000" dirty="0" smtClean="0"/>
              <a:t>.</a:t>
            </a:r>
          </a:p>
          <a:p>
            <a:endParaRPr lang="cs-CZ" sz="2000" dirty="0" smtClean="0"/>
          </a:p>
          <a:p>
            <a:r>
              <a:rPr lang="cs-CZ" sz="2000" dirty="0" smtClean="0"/>
              <a:t> </a:t>
            </a:r>
            <a:r>
              <a:rPr lang="cs-CZ" sz="2000" dirty="0"/>
              <a:t>K jejich zajištění v patřičné poloze výměnový závěr. </a:t>
            </a:r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Pokud </a:t>
            </a:r>
            <a:r>
              <a:rPr lang="cs-CZ" sz="2000" dirty="0"/>
              <a:t>jsou výhybky zabezpečené, jsou navíc opatřeny zámky nebo závěry. </a:t>
            </a:r>
          </a:p>
        </p:txBody>
      </p:sp>
      <p:cxnSp>
        <p:nvCxnSpPr>
          <p:cNvPr id="5" name="Přímá spojovací šipka 4"/>
          <p:cNvCxnSpPr/>
          <p:nvPr/>
        </p:nvCxnSpPr>
        <p:spPr>
          <a:xfrm>
            <a:off x="0" y="1052736"/>
            <a:ext cx="611560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šipka 5"/>
          <p:cNvCxnSpPr/>
          <p:nvPr/>
        </p:nvCxnSpPr>
        <p:spPr>
          <a:xfrm>
            <a:off x="0" y="2564904"/>
            <a:ext cx="611560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šipka 6"/>
          <p:cNvCxnSpPr/>
          <p:nvPr/>
        </p:nvCxnSpPr>
        <p:spPr>
          <a:xfrm>
            <a:off x="0" y="3212976"/>
            <a:ext cx="611560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>
            <a:off x="0" y="3789040"/>
            <a:ext cx="611560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>
            <a:off x="0" y="4725144"/>
            <a:ext cx="611560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>
            <a:off x="0" y="5373216"/>
            <a:ext cx="611560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>
            <a:off x="0" y="5949280"/>
            <a:ext cx="611560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>
            <a:off x="0" y="1700808"/>
            <a:ext cx="611560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bdélník 14"/>
          <p:cNvSpPr/>
          <p:nvPr/>
        </p:nvSpPr>
        <p:spPr>
          <a:xfrm>
            <a:off x="2627784" y="332656"/>
            <a:ext cx="35541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/>
            <a:r>
              <a:rPr lang="cs-CZ" sz="2400" b="1" dirty="0" smtClean="0">
                <a:hlinkClick r:id="rId2" action="ppaction://hlinksldjump"/>
              </a:rPr>
              <a:t>POPIS PRÁCE VÝHYBKY</a:t>
            </a:r>
            <a:endParaRPr lang="cs-CZ" sz="24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260648"/>
            <a:ext cx="7992888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71750" lvl="4" indent="-742950"/>
            <a:r>
              <a:rPr lang="cs-CZ" sz="4000" b="1" dirty="0" smtClean="0"/>
              <a:t>2. STŘEDNÍ ČÁST</a:t>
            </a:r>
          </a:p>
          <a:p>
            <a:pPr marL="742950" indent="-742950" algn="ctr"/>
            <a:endParaRPr lang="cs-CZ" sz="4000" b="1" dirty="0" smtClean="0"/>
          </a:p>
          <a:p>
            <a:endParaRPr lang="cs-CZ" sz="2400" dirty="0" smtClean="0"/>
          </a:p>
          <a:p>
            <a:r>
              <a:rPr lang="cs-CZ" sz="2400" dirty="0" smtClean="0"/>
              <a:t>STŘEDNÍ ČÁST VÝHYBKY TVOŘÍ VLASTNĚ SPLÍTKU        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                             KOLEJÍ. </a:t>
            </a:r>
          </a:p>
          <a:p>
            <a:endParaRPr lang="cs-CZ" sz="2400" dirty="0"/>
          </a:p>
          <a:p>
            <a:r>
              <a:rPr lang="cs-CZ" sz="2400" dirty="0" smtClean="0"/>
              <a:t>PROPOJUJE VÝMĚNU A SRDCOVKOVOU ČÁST.</a:t>
            </a:r>
          </a:p>
          <a:p>
            <a:endParaRPr lang="cs-CZ" sz="2400" dirty="0"/>
          </a:p>
          <a:p>
            <a:endParaRPr lang="cs-CZ" sz="2400" b="1" dirty="0"/>
          </a:p>
        </p:txBody>
      </p:sp>
      <p:cxnSp>
        <p:nvCxnSpPr>
          <p:cNvPr id="3" name="Přímá spojovací čára 2"/>
          <p:cNvCxnSpPr/>
          <p:nvPr/>
        </p:nvCxnSpPr>
        <p:spPr>
          <a:xfrm>
            <a:off x="0" y="980728"/>
            <a:ext cx="914400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ravoúhlá spojovací čára 8"/>
          <p:cNvCxnSpPr/>
          <p:nvPr/>
        </p:nvCxnSpPr>
        <p:spPr>
          <a:xfrm rot="16200000" flipH="1">
            <a:off x="503548" y="1160748"/>
            <a:ext cx="648072" cy="288032"/>
          </a:xfrm>
          <a:prstGeom prst="bentConnector3">
            <a:avLst>
              <a:gd name="adj1" fmla="val 50000"/>
            </a:avLst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260648"/>
            <a:ext cx="8748464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71750" lvl="4" indent="-742950"/>
            <a:r>
              <a:rPr lang="cs-CZ" sz="4000" b="1" dirty="0" smtClean="0"/>
              <a:t>3. SRDCOVKOVÁ ČÁST</a:t>
            </a:r>
          </a:p>
          <a:p>
            <a:pPr marL="742950" indent="-742950" algn="ctr"/>
            <a:endParaRPr lang="cs-CZ" sz="4000" b="1" dirty="0" smtClean="0"/>
          </a:p>
          <a:p>
            <a:r>
              <a:rPr lang="cs-CZ" sz="2400" dirty="0" smtClean="0"/>
              <a:t>      V SRDCOVKOVÉ ČÁSTI DOCHÁZÍ K PŘEKŘÍŽENÍ     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 KOLEJNIC A DEFINITIVNÍMU ODDĚLENÍ KOLEJÍ DVOU     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                           RŮZNÝCH SMĚRŮ.          </a:t>
            </a:r>
          </a:p>
          <a:p>
            <a:endParaRPr lang="cs-CZ" sz="2400" dirty="0" smtClean="0"/>
          </a:p>
          <a:p>
            <a:endParaRPr lang="cs-CZ" sz="2400" dirty="0"/>
          </a:p>
          <a:p>
            <a:r>
              <a:rPr lang="cs-CZ" sz="2400" b="1" dirty="0" smtClean="0"/>
              <a:t>     TUTO ČÁST TVOŘÍ:</a:t>
            </a:r>
            <a:endParaRPr lang="cs-CZ" sz="2400" dirty="0" smtClean="0"/>
          </a:p>
          <a:p>
            <a:r>
              <a:rPr lang="cs-CZ" sz="2400" dirty="0" smtClean="0"/>
              <a:t>a) srdcovka</a:t>
            </a:r>
            <a:endParaRPr lang="cs-CZ" sz="2400" dirty="0"/>
          </a:p>
          <a:p>
            <a:r>
              <a:rPr lang="cs-CZ" sz="2400" dirty="0" smtClean="0"/>
              <a:t>b) přídržnice</a:t>
            </a:r>
            <a:endParaRPr lang="cs-CZ" sz="2400" dirty="0"/>
          </a:p>
          <a:p>
            <a:r>
              <a:rPr lang="cs-CZ" sz="2400" dirty="0" smtClean="0"/>
              <a:t>c) </a:t>
            </a:r>
            <a:r>
              <a:rPr lang="cs-CZ" sz="2400" dirty="0"/>
              <a:t>v</a:t>
            </a:r>
            <a:r>
              <a:rPr lang="cs-CZ" sz="2400" dirty="0" smtClean="0"/>
              <a:t>nější kolejnice</a:t>
            </a:r>
          </a:p>
          <a:p>
            <a:endParaRPr lang="cs-CZ" sz="2400" dirty="0" smtClean="0"/>
          </a:p>
          <a:p>
            <a:endParaRPr lang="cs-CZ" sz="2400" dirty="0"/>
          </a:p>
          <a:p>
            <a:r>
              <a:rPr lang="cs-CZ" sz="2400" b="1" dirty="0" smtClean="0">
                <a:hlinkClick r:id="rId3" action="ppaction://hlinksldjump"/>
              </a:rPr>
              <a:t>POPIS SRDCOVKOVÉ ČÁSTI</a:t>
            </a:r>
            <a:endParaRPr lang="cs-CZ" sz="2400" b="1" dirty="0" smtClean="0"/>
          </a:p>
          <a:p>
            <a:endParaRPr lang="cs-CZ" sz="2400" dirty="0"/>
          </a:p>
          <a:p>
            <a:endParaRPr lang="cs-CZ" sz="2400" dirty="0"/>
          </a:p>
        </p:txBody>
      </p:sp>
      <p:cxnSp>
        <p:nvCxnSpPr>
          <p:cNvPr id="3" name="Přímá spojovací čára 2"/>
          <p:cNvCxnSpPr/>
          <p:nvPr/>
        </p:nvCxnSpPr>
        <p:spPr>
          <a:xfrm>
            <a:off x="0" y="908720"/>
            <a:ext cx="914400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ravoúhlá spojovací čára 8"/>
          <p:cNvCxnSpPr/>
          <p:nvPr/>
        </p:nvCxnSpPr>
        <p:spPr>
          <a:xfrm rot="16200000" flipH="1">
            <a:off x="503548" y="1016732"/>
            <a:ext cx="504056" cy="288032"/>
          </a:xfrm>
          <a:prstGeom prst="bentConnector3">
            <a:avLst>
              <a:gd name="adj1" fmla="val 50000"/>
            </a:avLst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/>
          <p:nvPr/>
        </p:nvCxnSpPr>
        <p:spPr>
          <a:xfrm>
            <a:off x="0" y="3717032"/>
            <a:ext cx="514806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1484784"/>
            <a:ext cx="867645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/>
              <a:t>  Srdcovka </a:t>
            </a:r>
            <a:r>
              <a:rPr lang="cs-CZ" sz="2000" dirty="0"/>
              <a:t>tvoří místo, kde kolo přejíždí mezeru (prohlubeň) pro </a:t>
            </a:r>
            <a:r>
              <a:rPr lang="cs-CZ" sz="2000" dirty="0" smtClean="0"/>
              <a:t>  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okolek </a:t>
            </a:r>
            <a:r>
              <a:rPr lang="cs-CZ" sz="2000" dirty="0"/>
              <a:t>kola vozidla, které se pohybuje ve druhém směru</a:t>
            </a:r>
            <a:r>
              <a:rPr lang="cs-CZ" sz="2000" dirty="0" smtClean="0"/>
              <a:t>.</a:t>
            </a:r>
          </a:p>
          <a:p>
            <a:endParaRPr lang="cs-CZ" sz="2000" dirty="0"/>
          </a:p>
          <a:p>
            <a:r>
              <a:rPr lang="cs-CZ" sz="2000" dirty="0" smtClean="0"/>
              <a:t>  Aby </a:t>
            </a:r>
            <a:r>
              <a:rPr lang="cs-CZ" sz="2000" dirty="0"/>
              <a:t>nedošlo k nárazu, případně vyšplhání okolku na hrot srdcovky, </a:t>
            </a:r>
            <a:r>
              <a:rPr lang="cs-CZ" sz="2000" dirty="0" smtClean="0"/>
              <a:t>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je </a:t>
            </a:r>
            <a:r>
              <a:rPr lang="cs-CZ" sz="2000" dirty="0"/>
              <a:t>druhé kolo téhož dvojkolí vedeno přídržnicí, která mu nedovolí </a:t>
            </a:r>
            <a:r>
              <a:rPr lang="cs-CZ" sz="2000" dirty="0" smtClean="0"/>
              <a:t> 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vzdálit </a:t>
            </a:r>
            <a:r>
              <a:rPr lang="cs-CZ" sz="2000" dirty="0"/>
              <a:t>se od vnější kolejnice. </a:t>
            </a:r>
            <a:endParaRPr lang="cs-CZ" sz="2000" dirty="0" smtClean="0"/>
          </a:p>
          <a:p>
            <a:endParaRPr lang="cs-CZ" sz="2000" dirty="0"/>
          </a:p>
          <a:p>
            <a:r>
              <a:rPr lang="cs-CZ" sz="2000" dirty="0" smtClean="0"/>
              <a:t>  Tam</a:t>
            </a:r>
            <a:r>
              <a:rPr lang="cs-CZ" sz="2000" dirty="0"/>
              <a:t>, kde je to účelné z důvodu požadavku na kvalitu chodu, se 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 zřizují </a:t>
            </a:r>
            <a:r>
              <a:rPr lang="cs-CZ" sz="2000" dirty="0"/>
              <a:t>srdcovky s pohyblivými hroty. </a:t>
            </a:r>
            <a:endParaRPr lang="cs-CZ" sz="2000" dirty="0" smtClean="0"/>
          </a:p>
          <a:p>
            <a:r>
              <a:rPr lang="cs-CZ" sz="2000" dirty="0" smtClean="0"/>
              <a:t> </a:t>
            </a:r>
            <a:endParaRPr lang="cs-CZ" sz="2000" dirty="0"/>
          </a:p>
          <a:p>
            <a:r>
              <a:rPr lang="cs-CZ" sz="2000" dirty="0" smtClean="0"/>
              <a:t>   V </a:t>
            </a:r>
            <a:r>
              <a:rPr lang="cs-CZ" sz="2000" dirty="0"/>
              <a:t>takovém případě přídržnice odpadají.</a:t>
            </a:r>
          </a:p>
        </p:txBody>
      </p:sp>
      <p:cxnSp>
        <p:nvCxnSpPr>
          <p:cNvPr id="3" name="Přímá spojovací šipka 2"/>
          <p:cNvCxnSpPr/>
          <p:nvPr/>
        </p:nvCxnSpPr>
        <p:spPr>
          <a:xfrm>
            <a:off x="0" y="1700808"/>
            <a:ext cx="611560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Přímá spojovací šipka 3"/>
          <p:cNvCxnSpPr/>
          <p:nvPr/>
        </p:nvCxnSpPr>
        <p:spPr>
          <a:xfrm>
            <a:off x="0" y="2636912"/>
            <a:ext cx="611560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ovací šipka 4"/>
          <p:cNvCxnSpPr/>
          <p:nvPr/>
        </p:nvCxnSpPr>
        <p:spPr>
          <a:xfrm>
            <a:off x="0" y="3861048"/>
            <a:ext cx="611560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šipka 5"/>
          <p:cNvCxnSpPr/>
          <p:nvPr/>
        </p:nvCxnSpPr>
        <p:spPr>
          <a:xfrm>
            <a:off x="0" y="4797152"/>
            <a:ext cx="611560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bdélník 6"/>
          <p:cNvSpPr/>
          <p:nvPr/>
        </p:nvSpPr>
        <p:spPr>
          <a:xfrm>
            <a:off x="2555776" y="476672"/>
            <a:ext cx="41440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hlinkClick r:id="rId2" action="ppaction://hlinksldjump"/>
              </a:rPr>
              <a:t>POPIS SRDCOVKOVÉ ČÁSTI</a:t>
            </a:r>
            <a:endParaRPr lang="cs-CZ" sz="2400" b="1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251520" y="188641"/>
          <a:ext cx="8568952" cy="6568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68952"/>
              </a:tblGrid>
              <a:tr h="303107">
                <a:tc>
                  <a:txBody>
                    <a:bodyPr/>
                    <a:lstStyle/>
                    <a:p>
                      <a:pPr algn="ctr"/>
                      <a:r>
                        <a:rPr kumimoji="0" lang="cs-CZ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PODLE KONSTRUKCE ROZEZNÁVÁME VÝHYBKY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 marL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6177612">
                <a:tc>
                  <a:txBody>
                    <a:bodyPr/>
                    <a:lstStyle/>
                    <a:p>
                      <a:pPr marL="342900" marR="0" indent="-34290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x-none" sz="16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JEDNODUCHÉ</a:t>
                      </a:r>
                      <a:endParaRPr kumimoji="0" lang="cs-CZ" sz="16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</a:t>
                      </a:r>
                      <a:r>
                        <a:rPr kumimoji="0" lang="x-none" sz="16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jednostranné</a:t>
                      </a:r>
                      <a:r>
                        <a:rPr kumimoji="0" lang="cs-CZ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kumimoji="0" lang="cs-CZ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kumimoji="0" lang="x-none" sz="16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umožňují odbočení jen na jednu stranu</a:t>
                      </a:r>
                      <a:endParaRPr kumimoji="0" lang="cs-CZ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x-none" sz="16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  <a:r>
                        <a:rPr kumimoji="0" lang="cs-CZ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            - </a:t>
                      </a:r>
                      <a:r>
                        <a:rPr kumimoji="0" lang="x-none" sz="16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pravostranné,</a:t>
                      </a:r>
                      <a:endParaRPr kumimoji="0" lang="cs-CZ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x-none" sz="16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  <a:r>
                        <a:rPr kumimoji="0" lang="cs-CZ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            - </a:t>
                      </a:r>
                      <a:r>
                        <a:rPr kumimoji="0" lang="x-none" sz="16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levostranné </a:t>
                      </a:r>
                      <a:endParaRPr kumimoji="0" lang="cs-CZ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kumimoji="0" lang="cs-CZ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</a:t>
                      </a:r>
                      <a:r>
                        <a:rPr kumimoji="0" lang="x-none" sz="16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oboustranné</a:t>
                      </a:r>
                      <a:r>
                        <a:rPr kumimoji="0" lang="cs-CZ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- </a:t>
                      </a:r>
                      <a:r>
                        <a:rPr kumimoji="0" lang="x-none" sz="16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neumožňují jízdu přímým směrem</a:t>
                      </a:r>
                      <a:endParaRPr kumimoji="0" lang="cs-CZ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cs-CZ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                            - </a:t>
                      </a:r>
                      <a:r>
                        <a:rPr kumimoji="0" lang="x-none" sz="16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symetrické s jedním bodem odbočení</a:t>
                      </a:r>
                      <a:endParaRPr kumimoji="0" lang="cs-CZ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cs-CZ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                            - </a:t>
                      </a:r>
                      <a:r>
                        <a:rPr kumimoji="0" lang="x-none" sz="16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nesymetrické se dvěma body odbočení</a:t>
                      </a:r>
                      <a:endParaRPr kumimoji="0" lang="cs-CZ" sz="1800" b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kumimoji="0" lang="cs-CZ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</a:t>
                      </a:r>
                      <a:r>
                        <a:rPr kumimoji="0" lang="cs-CZ" sz="16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JEDNODUCHÉ S PŘESTAVITELNOU SRDCOVKOU</a:t>
                      </a:r>
                    </a:p>
                    <a:p>
                      <a:pPr algn="ctr"/>
                      <a:r>
                        <a:rPr kumimoji="0" lang="cs-CZ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Zvyšují rychlost průjezdu</a:t>
                      </a:r>
                      <a:r>
                        <a:rPr kumimoji="0"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ctr"/>
                      <a:endParaRPr kumimoji="0" lang="cs-CZ" sz="16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kumimoji="0" lang="cs-CZ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</a:t>
                      </a:r>
                      <a:r>
                        <a:rPr kumimoji="0" lang="cs-CZ" sz="16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KŘIŽOVATKOVÉ</a:t>
                      </a:r>
                    </a:p>
                    <a:p>
                      <a:pPr algn="ctr"/>
                      <a:r>
                        <a:rPr kumimoji="0" lang="x-none" sz="16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Umožňují křížení dvou kolejí v úrovni terénu a jízdu po každé z těchto kolejí, nahrazují 4 jednoduché výhybky</a:t>
                      </a:r>
                      <a:r>
                        <a:rPr kumimoji="0" lang="cs-CZ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ctr"/>
                      <a:endParaRPr kumimoji="0" lang="cs-CZ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x-none" sz="16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</a:t>
                      </a:r>
                      <a:r>
                        <a:rPr kumimoji="0" lang="cs-CZ" sz="16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x-none" sz="16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KŘIŽOVATKOVÉ S PŘESTAVITELNÝMI SRDCOVKAM</a:t>
                      </a:r>
                      <a:r>
                        <a:rPr kumimoji="0" lang="cs-CZ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6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x-none" sz="16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</a:t>
                      </a:r>
                      <a:r>
                        <a:rPr kumimoji="0" lang="cs-CZ" sz="16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x-none" sz="16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ŠTÍHLÉ A OBLOUKOVÉ VÝHYBKY</a:t>
                      </a:r>
                      <a:endParaRPr kumimoji="0" lang="cs-CZ" sz="16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6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kumimoji="0" lang="cs-CZ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</a:t>
                      </a:r>
                      <a:r>
                        <a:rPr kumimoji="0" lang="cs-CZ" sz="16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SAMOVRATNÉ VÝHYBKY</a:t>
                      </a:r>
                      <a:r>
                        <a:rPr kumimoji="0" lang="cs-CZ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kumimoji="0" lang="cs-CZ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kumimoji="0" lang="cs-CZ" sz="16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</a:t>
                      </a:r>
                      <a:r>
                        <a:rPr kumimoji="0" lang="x-none" sz="16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oužívají se méně frekventovaných tratích s nižší rychlostí výhybka má speciální typ přestavníku, který umožňuje při jízdě po hrotu výhybky její přestavení ze základní polohy působením prvního dvojkolí vozidla a následnou bezpečnou jízdu vlaku.</a:t>
                      </a:r>
                      <a:endParaRPr kumimoji="0" lang="cs-CZ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kumimoji="0" lang="x-none" sz="16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kumimoji="0" lang="cs-CZ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cs-CZ" b="0" dirty="0">
                        <a:solidFill>
                          <a:schemeClr val="bg1"/>
                        </a:solidFill>
                      </a:endParaRPr>
                    </a:p>
                  </a:txBody>
                  <a:tcPr marL="0" marR="10800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cxnSp>
        <p:nvCxnSpPr>
          <p:cNvPr id="4" name="Přímá spojovací šipka 3"/>
          <p:cNvCxnSpPr/>
          <p:nvPr/>
        </p:nvCxnSpPr>
        <p:spPr>
          <a:xfrm>
            <a:off x="251520" y="908720"/>
            <a:ext cx="288032" cy="0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šipka 6"/>
          <p:cNvCxnSpPr/>
          <p:nvPr/>
        </p:nvCxnSpPr>
        <p:spPr>
          <a:xfrm>
            <a:off x="251520" y="1988840"/>
            <a:ext cx="288032" cy="0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251520" y="2564904"/>
            <a:ext cx="856895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251520" y="4149080"/>
            <a:ext cx="856895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251520" y="4581128"/>
            <a:ext cx="856895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251520" y="5085184"/>
            <a:ext cx="856895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251520" y="3068960"/>
            <a:ext cx="856895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mtClean="0">
                <a:latin typeface="Times New Roman" pitchFamily="18" charset="0"/>
                <a:cs typeface="Times New Roman" pitchFamily="18" charset="0"/>
              </a:rPr>
              <a:t>Kontrolní otázky:	</a:t>
            </a:r>
            <a:endParaRPr lang="cs-CZ" smtClean="0"/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	Popiš k čemu slouží výhybky?</a:t>
            </a:r>
          </a:p>
          <a:p>
            <a:r>
              <a:rPr lang="cs-CZ" dirty="0" smtClean="0"/>
              <a:t>2.	Vyjmenuj části výhybky?</a:t>
            </a:r>
          </a:p>
          <a:p>
            <a:r>
              <a:rPr lang="cs-CZ" dirty="0" smtClean="0"/>
              <a:t>3.	Popiš co je výměna a k čemu slouží?</a:t>
            </a:r>
          </a:p>
          <a:p>
            <a:r>
              <a:rPr lang="cs-CZ" dirty="0" smtClean="0"/>
              <a:t>4.	Popiš co tvoří srdcovkovou část?</a:t>
            </a:r>
          </a:p>
          <a:p>
            <a:r>
              <a:rPr lang="cs-CZ" dirty="0"/>
              <a:t>5</a:t>
            </a:r>
            <a:r>
              <a:rPr lang="cs-CZ" dirty="0" smtClean="0"/>
              <a:t>.	Vyjmenuj druhy výhybek?</a:t>
            </a:r>
          </a:p>
        </p:txBody>
      </p:sp>
    </p:spTree>
    <p:extLst>
      <p:ext uri="{BB962C8B-B14F-4D97-AF65-F5344CB8AC3E}">
        <p14:creationId xmlns:p14="http://schemas.microsoft.com/office/powerpoint/2010/main" val="3478382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3"/>
          <p:cNvSpPr>
            <a:spLocks noGrp="1"/>
          </p:cNvSpPr>
          <p:nvPr>
            <p:ph type="title"/>
          </p:nvPr>
        </p:nvSpPr>
        <p:spPr>
          <a:xfrm>
            <a:off x="323850" y="1196975"/>
            <a:ext cx="6872288" cy="571500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cs-CZ" altLang="cs-CZ" smtClean="0">
                <a:latin typeface="Times New Roman" pitchFamily="18" charset="0"/>
                <a:cs typeface="Times New Roman" pitchFamily="18" charset="0"/>
              </a:rPr>
              <a:t>Použité zdroje:</a:t>
            </a:r>
          </a:p>
        </p:txBody>
      </p:sp>
      <p:sp>
        <p:nvSpPr>
          <p:cNvPr id="5123" name="Zástupný symbol pro obsah 4"/>
          <p:cNvSpPr>
            <a:spLocks noGrp="1"/>
          </p:cNvSpPr>
          <p:nvPr>
            <p:ph idx="1"/>
          </p:nvPr>
        </p:nvSpPr>
        <p:spPr>
          <a:xfrm>
            <a:off x="539552" y="2564904"/>
            <a:ext cx="7115175" cy="2625725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buFont typeface="Arial" charset="0"/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ŽEMLIČKA, Zdeněk; MYNAŘÍK, Jaroslav. </a:t>
            </a:r>
            <a:r>
              <a:rPr lang="cs-CZ" sz="1800" i="1" dirty="0" smtClean="0">
                <a:latin typeface="Times New Roman" pitchFamily="18" charset="0"/>
                <a:cs typeface="Times New Roman" pitchFamily="18" charset="0"/>
              </a:rPr>
              <a:t>Doprava a přeprava 1. díl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. Praha: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Nadatur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, 2008, ISBN 80-7270-030-8 (BROŽ.). </a:t>
            </a:r>
          </a:p>
          <a:p>
            <a:pPr eaLnBrk="1" hangingPunct="1">
              <a:buFont typeface="Arial" charset="0"/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ŠIROKÝ, Jaromír. </a:t>
            </a:r>
            <a:r>
              <a:rPr lang="cs-CZ" sz="1800" i="1" dirty="0" smtClean="0">
                <a:latin typeface="Times New Roman" pitchFamily="18" charset="0"/>
                <a:cs typeface="Times New Roman" pitchFamily="18" charset="0"/>
              </a:rPr>
              <a:t>Základy technologie a řízení dopravy, Vyd. 1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. Pardubice: Institut Jana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Pernera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, 2007, ISBN 978-80-7194-983-1 (BROŽ). </a:t>
            </a:r>
          </a:p>
          <a:p>
            <a:pPr>
              <a:buNone/>
            </a:pPr>
            <a:endParaRPr lang="cs-CZ" sz="1800" i="1" dirty="0" smtClean="0"/>
          </a:p>
          <a:p>
            <a:pPr>
              <a:buNone/>
            </a:pPr>
            <a:r>
              <a:rPr lang="cs-CZ" sz="1800" i="1" dirty="0" smtClean="0"/>
              <a:t>wikipedia.org</a:t>
            </a:r>
            <a:r>
              <a:rPr lang="cs-CZ" sz="1800" dirty="0" smtClean="0"/>
              <a:t> </a:t>
            </a:r>
            <a:r>
              <a:rPr lang="cs-CZ" sz="1800" dirty="0"/>
              <a:t>[online]. [cit. </a:t>
            </a:r>
            <a:r>
              <a:rPr lang="cs-CZ" sz="1800" dirty="0" smtClean="0"/>
              <a:t>31.9.2013</a:t>
            </a:r>
            <a:r>
              <a:rPr lang="cs-CZ" sz="1800" dirty="0"/>
              <a:t>]. Dostupný na WWW: http://upload.wikimedia.org/wikipedia/commons/6/64/Turnout_components.jpg </a:t>
            </a: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Arial" charset="0"/>
              <a:buNone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Arial" charset="0"/>
              <a:buNone/>
            </a:pPr>
            <a:r>
              <a:rPr lang="cs-CZ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Pokud není uvedeno jinak, použitý materiál je z vlastních zdrojů autora.</a:t>
            </a:r>
            <a:endParaRPr lang="cs-CZ" altLang="cs-CZ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7778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Vlastní 35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00FCF6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00FCF6"/>
      </a:hlink>
      <a:folHlink>
        <a:srgbClr val="00FCF6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112</TotalTime>
  <Words>455</Words>
  <Application>Microsoft Office PowerPoint</Application>
  <PresentationFormat>Předvádění na obrazovce (4:3)</PresentationFormat>
  <Paragraphs>127</Paragraphs>
  <Slides>14</Slides>
  <Notes>3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Talent</vt:lpstr>
      <vt:lpstr>Prezentace aplikace PowerPoint</vt:lpstr>
      <vt:lpstr>Anotace:</vt:lpstr>
      <vt:lpstr>VÝHYBKY</vt:lpstr>
      <vt:lpstr>Prezentace aplikace PowerPoint</vt:lpstr>
      <vt:lpstr>Výhybka se skládá ze tří hlavních částí: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Kontrolní otázky: </vt:lpstr>
      <vt:lpstr>Použité zdroje: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VÝHYBKY</dc:title>
  <dc:creator>Verunka</dc:creator>
  <cp:lastModifiedBy>SMITKA František</cp:lastModifiedBy>
  <cp:revision>4</cp:revision>
  <dcterms:created xsi:type="dcterms:W3CDTF">2013-09-16T10:33:13Z</dcterms:created>
  <dcterms:modified xsi:type="dcterms:W3CDTF">2013-10-31T09:23:05Z</dcterms:modified>
</cp:coreProperties>
</file>