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70" r:id="rId6"/>
    <p:sldId id="258" r:id="rId7"/>
    <p:sldId id="259" r:id="rId8"/>
    <p:sldId id="267" r:id="rId9"/>
    <p:sldId id="260" r:id="rId10"/>
    <p:sldId id="261" r:id="rId11"/>
    <p:sldId id="262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0BA081A-BDEE-4660-9659-A9CF90699DD9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48CE18A-3372-4A31-A01A-B6A9C4B94F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a/a9/Lokomotive_556.0_Luschna.jpg/800px-Lokomotive_556.0_Luschn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1625757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Mobilní základna ŽD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Říjen</a:t>
                      </a:r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463565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601456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0" y="1916832"/>
            <a:ext cx="9083256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/>
              <a:t>MOBILNÍ ZÁKLADNA </a:t>
            </a:r>
            <a:br>
              <a:rPr lang="cs-CZ" sz="5400" b="1" dirty="0" smtClean="0"/>
            </a:br>
            <a:r>
              <a:rPr lang="cs-CZ" sz="5400" b="1" dirty="0" smtClean="0"/>
              <a:t>(DOPRAVNÍ PROSTŘEDKY)</a:t>
            </a:r>
            <a:endParaRPr lang="cs-CZ" sz="5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352928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/>
              <a:t>Železniční vozidla jsou vozidla kolejová, která obecně dělíme na</a:t>
            </a:r>
            <a:r>
              <a:rPr lang="cs-CZ" sz="3200" dirty="0" smtClean="0"/>
              <a:t>:</a:t>
            </a:r>
          </a:p>
          <a:p>
            <a:pPr algn="ctr"/>
            <a:endParaRPr lang="cs-CZ" sz="3200" dirty="0"/>
          </a:p>
          <a:p>
            <a:pPr algn="ctr"/>
            <a:endParaRPr lang="cs-CZ" sz="3200" dirty="0"/>
          </a:p>
          <a:p>
            <a:pPr marL="514350" indent="-514350">
              <a:buAutoNum type="arabicPeriod"/>
            </a:pPr>
            <a:r>
              <a:rPr lang="cs-CZ" sz="2800" dirty="0" smtClean="0"/>
              <a:t>HNACÍ             </a:t>
            </a:r>
            <a:br>
              <a:rPr lang="cs-CZ" sz="2800" dirty="0" smtClean="0"/>
            </a:br>
            <a:r>
              <a:rPr lang="cs-CZ" sz="2000" dirty="0" smtClean="0"/>
              <a:t>jsou opatřena </a:t>
            </a:r>
            <a:r>
              <a:rPr lang="cs-CZ" sz="2000" dirty="0"/>
              <a:t>pohonnou jednotkou a jsou určena pro tažení či tlačení </a:t>
            </a:r>
            <a:r>
              <a:rPr lang="cs-CZ" sz="2000" dirty="0" smtClean="0"/>
              <a:t>vozů</a:t>
            </a:r>
          </a:p>
          <a:p>
            <a:pPr marL="457200" indent="-457200"/>
            <a:endParaRPr lang="cs-CZ" sz="2000" dirty="0" smtClean="0"/>
          </a:p>
          <a:p>
            <a:r>
              <a:rPr lang="cs-CZ" sz="2800" dirty="0" smtClean="0"/>
              <a:t>2. PŘÍPOJNÁ (HNANÁ)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000" dirty="0" smtClean="0"/>
              <a:t>jsou </a:t>
            </a:r>
            <a:r>
              <a:rPr lang="cs-CZ" sz="2000" dirty="0"/>
              <a:t>bez vlastního pohonu a jsou určena pro přepravu zboží a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osob</a:t>
            </a:r>
          </a:p>
          <a:p>
            <a:endParaRPr lang="cs-CZ" sz="2800" dirty="0" smtClean="0"/>
          </a:p>
          <a:p>
            <a:r>
              <a:rPr lang="cs-CZ" sz="2800" dirty="0" smtClean="0"/>
              <a:t>3. SPECIÁLNÍ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000" dirty="0" smtClean="0"/>
              <a:t>slouží </a:t>
            </a:r>
            <a:r>
              <a:rPr lang="cs-CZ" sz="2000" dirty="0"/>
              <a:t>pro zabezpečení provozu a jiné speciální úkoly</a:t>
            </a: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0" y="2996952"/>
            <a:ext cx="683568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0" y="6021288"/>
            <a:ext cx="683568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4437112"/>
            <a:ext cx="683568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0" y="2780928"/>
            <a:ext cx="48600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4149080"/>
            <a:ext cx="48600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0" y="5733256"/>
            <a:ext cx="48600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2657872" cy="199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89040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758969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75608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Železniční vozidla dělíme podle různých hledisek. Nejdůležitější hledisko je dělení </a:t>
            </a:r>
            <a:r>
              <a:rPr lang="cs-CZ" sz="2400" b="1" dirty="0"/>
              <a:t>podle funkce</a:t>
            </a:r>
            <a:r>
              <a:rPr lang="cs-CZ" dirty="0" smtClean="0"/>
              <a:t>.</a:t>
            </a:r>
          </a:p>
          <a:p>
            <a:pPr algn="ctr"/>
            <a:endParaRPr lang="cs-CZ" dirty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4283968" y="908720"/>
            <a:ext cx="36004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611560" y="1595021"/>
            <a:ext cx="8136904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PODLE FUNKCE</a:t>
            </a:r>
            <a:endParaRPr lang="cs-CZ" b="1" dirty="0"/>
          </a:p>
          <a:p>
            <a:r>
              <a:rPr lang="cs-CZ" dirty="0"/>
              <a:t>a) Hnací  </a:t>
            </a:r>
            <a:r>
              <a:rPr lang="cs-CZ" dirty="0" smtClean="0"/>
              <a:t>         - lokomotivy</a:t>
            </a:r>
            <a:r>
              <a:rPr lang="cs-CZ" dirty="0"/>
              <a:t>, motorové vozy, hnací jednotky</a:t>
            </a:r>
          </a:p>
          <a:p>
            <a:r>
              <a:rPr lang="cs-CZ" dirty="0"/>
              <a:t>b) Přípojné  </a:t>
            </a:r>
            <a:r>
              <a:rPr lang="cs-CZ" dirty="0" smtClean="0"/>
              <a:t>     - osobní</a:t>
            </a:r>
            <a:r>
              <a:rPr lang="cs-CZ" dirty="0"/>
              <a:t>, nákladní, služební vozy</a:t>
            </a:r>
          </a:p>
          <a:p>
            <a:r>
              <a:rPr lang="cs-CZ" dirty="0"/>
              <a:t>c) Speciální  </a:t>
            </a:r>
            <a:r>
              <a:rPr lang="cs-CZ" dirty="0" smtClean="0"/>
              <a:t>   - vozy </a:t>
            </a:r>
            <a:r>
              <a:rPr lang="cs-CZ" dirty="0"/>
              <a:t>pro údržbu kolejového vedení, měřící, nehodové,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pro </a:t>
            </a:r>
            <a:r>
              <a:rPr lang="cs-CZ" dirty="0"/>
              <a:t>údržbu tratí, </a:t>
            </a:r>
            <a:r>
              <a:rPr lang="cs-CZ" dirty="0" smtClean="0"/>
              <a:t>sněhové </a:t>
            </a:r>
            <a:r>
              <a:rPr lang="cs-CZ" dirty="0"/>
              <a:t>pluhy a </a:t>
            </a:r>
            <a:r>
              <a:rPr lang="cs-CZ" dirty="0" smtClean="0"/>
              <a:t>frézy</a:t>
            </a:r>
          </a:p>
          <a:p>
            <a:endParaRPr lang="cs-CZ" dirty="0"/>
          </a:p>
          <a:p>
            <a:r>
              <a:rPr lang="cs-CZ" sz="2400" b="1" dirty="0" smtClean="0"/>
              <a:t>2. PODLE KONSTRUKCE POJEZDOVÉ DRÁHY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(ŽELEZNIČNÍ TRATI)</a:t>
            </a:r>
          </a:p>
          <a:p>
            <a:r>
              <a:rPr lang="cs-CZ" dirty="0" smtClean="0"/>
              <a:t>a) Adhezní</a:t>
            </a:r>
          </a:p>
          <a:p>
            <a:r>
              <a:rPr lang="cs-CZ" dirty="0" smtClean="0"/>
              <a:t>b</a:t>
            </a:r>
            <a:r>
              <a:rPr lang="cs-CZ" dirty="0"/>
              <a:t>) </a:t>
            </a:r>
            <a:r>
              <a:rPr lang="cs-CZ" dirty="0" smtClean="0"/>
              <a:t>Ozubnicová</a:t>
            </a:r>
          </a:p>
          <a:p>
            <a:endParaRPr lang="cs-CZ" dirty="0"/>
          </a:p>
          <a:p>
            <a:r>
              <a:rPr lang="cs-CZ" sz="2400" b="1" dirty="0" smtClean="0"/>
              <a:t>3. PODLE ROZCHODU KOLEJNIC</a:t>
            </a:r>
            <a:endParaRPr lang="cs-CZ" sz="2400" b="1" dirty="0"/>
          </a:p>
          <a:p>
            <a:r>
              <a:rPr lang="cs-CZ" dirty="0"/>
              <a:t>a) s normálním rozchodem 1435 mm</a:t>
            </a:r>
          </a:p>
          <a:p>
            <a:r>
              <a:rPr lang="cs-CZ" dirty="0"/>
              <a:t>b) s úzkým rozchodem např. 600, 760 mm atd.</a:t>
            </a:r>
          </a:p>
          <a:p>
            <a:r>
              <a:rPr lang="cs-CZ" dirty="0"/>
              <a:t>c) se širokým rozchodem např. 1524, 1600 mm atd.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1988840"/>
            <a:ext cx="69482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0" y="3717032"/>
            <a:ext cx="69482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0" y="5301208"/>
            <a:ext cx="69482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ravoúhlá spojovací čára 12"/>
          <p:cNvCxnSpPr/>
          <p:nvPr/>
        </p:nvCxnSpPr>
        <p:spPr>
          <a:xfrm rot="16200000" flipH="1">
            <a:off x="107504" y="1844824"/>
            <a:ext cx="504056" cy="216024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ravoúhlá spojovací čára 16"/>
          <p:cNvCxnSpPr/>
          <p:nvPr/>
        </p:nvCxnSpPr>
        <p:spPr>
          <a:xfrm rot="16200000" flipH="1">
            <a:off x="107504" y="3573016"/>
            <a:ext cx="504056" cy="216024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ravoúhlá spojovací čára 17"/>
          <p:cNvCxnSpPr/>
          <p:nvPr/>
        </p:nvCxnSpPr>
        <p:spPr>
          <a:xfrm rot="16200000" flipH="1">
            <a:off x="107504" y="5229200"/>
            <a:ext cx="504056" cy="216024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399032"/>
          </a:xfrm>
        </p:spPr>
        <p:txBody>
          <a:bodyPr/>
          <a:lstStyle/>
          <a:p>
            <a:pPr algn="ctr"/>
            <a:r>
              <a:rPr lang="cs-CZ" b="1" dirty="0" smtClean="0"/>
              <a:t>HNACÍ VOZIDLA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820472" cy="5328592"/>
          </a:xfrm>
        </p:spPr>
        <p:txBody>
          <a:bodyPr>
            <a:normAutofit fontScale="62500" lnSpcReduction="20000"/>
          </a:bodyPr>
          <a:lstStyle/>
          <a:p>
            <a:pPr algn="ctr">
              <a:buNone/>
            </a:pPr>
            <a:r>
              <a:rPr lang="x-none" sz="2900" b="1" smtClean="0"/>
              <a:t>HNACÍ VOZIDLA (VOZY) MŮŽEME ROZDĚLIT DLE NĚKOLIKA </a:t>
            </a:r>
            <a:r>
              <a:rPr lang="cs-CZ" sz="2900" b="1" dirty="0" smtClean="0"/>
              <a:t>HLEDISEK:</a:t>
            </a:r>
            <a:endParaRPr lang="cs-CZ" sz="2000" b="1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900" b="1" dirty="0" smtClean="0"/>
              <a:t>         1. </a:t>
            </a:r>
            <a:r>
              <a:rPr lang="x-none" sz="2900" b="1" smtClean="0"/>
              <a:t>PODLE KONSTRUKCE</a:t>
            </a:r>
            <a:r>
              <a:rPr lang="cs-CZ" sz="2900" b="1" dirty="0" smtClean="0"/>
              <a:t>                      2. PODLE DRUHU TRAKCE (POHONU)</a:t>
            </a:r>
          </a:p>
          <a:p>
            <a:pPr>
              <a:buNone/>
            </a:pPr>
            <a:r>
              <a:rPr lang="cs-CZ" sz="2600" dirty="0" smtClean="0"/>
              <a:t>           a) Lokomotivy                                  a) Motorová</a:t>
            </a:r>
          </a:p>
          <a:p>
            <a:pPr>
              <a:buNone/>
            </a:pPr>
            <a:r>
              <a:rPr lang="cs-CZ" sz="2600" dirty="0" smtClean="0"/>
              <a:t>           b) Motorové vozy                            b) Elektrická</a:t>
            </a:r>
          </a:p>
          <a:p>
            <a:pPr>
              <a:buNone/>
            </a:pPr>
            <a:r>
              <a:rPr lang="cs-CZ" sz="2600" dirty="0" smtClean="0"/>
              <a:t>           c) Jednotky                                      c) Parní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                    d) Turbínová</a:t>
            </a:r>
          </a:p>
          <a:p>
            <a:pPr>
              <a:buNone/>
            </a:pPr>
            <a:r>
              <a:rPr lang="cs-CZ" sz="2600" dirty="0" smtClean="0"/>
              <a:t>                                                                      e) Akumulátorová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</a:t>
            </a:r>
            <a:r>
              <a:rPr lang="cs-CZ" sz="2900" b="1" dirty="0" smtClean="0"/>
              <a:t>3. PODLE POUŽITÍ                                4. PODLE PŘÍVODU ENERGIE</a:t>
            </a:r>
          </a:p>
          <a:p>
            <a:pPr>
              <a:buNone/>
            </a:pPr>
            <a:r>
              <a:rPr lang="cs-CZ" sz="2600" dirty="0" smtClean="0"/>
              <a:t>           a) Osobní                                        a) Nezávislá -  motorová, parní, turbínová trakce</a:t>
            </a:r>
          </a:p>
          <a:p>
            <a:pPr>
              <a:buNone/>
            </a:pPr>
            <a:r>
              <a:rPr lang="cs-CZ" sz="2600" dirty="0" smtClean="0"/>
              <a:t>           b) Nákladní                                     b) </a:t>
            </a:r>
            <a:r>
              <a:rPr lang="cs-CZ" sz="2600" dirty="0" err="1" smtClean="0"/>
              <a:t>Polozávislá</a:t>
            </a:r>
            <a:r>
              <a:rPr lang="cs-CZ" sz="2600" dirty="0" smtClean="0"/>
              <a:t>   - akumulátorová, setrvačníková</a:t>
            </a:r>
          </a:p>
          <a:p>
            <a:pPr>
              <a:buNone/>
            </a:pPr>
            <a:r>
              <a:rPr lang="cs-CZ" sz="2600" dirty="0" smtClean="0"/>
              <a:t>	                                                              c) Závislá           -  elektrické trakce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</a:t>
            </a: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                                                  </a:t>
            </a:r>
            <a:r>
              <a:rPr lang="cs-CZ" sz="2900" b="1" dirty="0" smtClean="0"/>
              <a:t>5. PODLE POHONU DVOJKOLÍ</a:t>
            </a:r>
          </a:p>
          <a:p>
            <a:pPr>
              <a:buNone/>
            </a:pPr>
            <a:r>
              <a:rPr lang="cs-CZ" sz="2600" dirty="0" smtClean="0"/>
              <a:t>                                      a) S individuálním pohonem</a:t>
            </a:r>
          </a:p>
          <a:p>
            <a:pPr>
              <a:buNone/>
            </a:pPr>
            <a:r>
              <a:rPr lang="cs-CZ" sz="2600" dirty="0" smtClean="0"/>
              <a:t>                                      b) Se skupinovým pohonem</a:t>
            </a:r>
          </a:p>
          <a:p>
            <a:pPr algn="ctr">
              <a:buNone/>
            </a:pPr>
            <a:r>
              <a:rPr lang="x-none" sz="2000" smtClean="0"/>
              <a:t> </a:t>
            </a: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83568" y="1844824"/>
            <a:ext cx="302433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644008" y="1844824"/>
            <a:ext cx="449999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644008" y="3789040"/>
            <a:ext cx="381642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11560" y="3789040"/>
            <a:ext cx="30963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411760" y="5373216"/>
            <a:ext cx="39604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64704"/>
            <a:ext cx="2657872" cy="199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1484784"/>
            <a:ext cx="2464329" cy="1848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001" y="4005064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747891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399032"/>
          </a:xfrm>
        </p:spPr>
        <p:txBody>
          <a:bodyPr/>
          <a:lstStyle/>
          <a:p>
            <a:pPr algn="ctr"/>
            <a:r>
              <a:rPr lang="x-none" b="1" smtClean="0"/>
              <a:t>HNANÉ VOZIDLA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820472" cy="439248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2900" b="1" dirty="0" smtClean="0"/>
              <a:t>JSOU TO ZÁKLADNÍ PROSTŘEDKY, KTERÉ SE BEZPROSTŘEDNĚ PODÍLEJÍ NA</a:t>
            </a:r>
          </a:p>
          <a:p>
            <a:pPr>
              <a:buNone/>
            </a:pPr>
            <a:r>
              <a:rPr lang="cs-CZ" sz="2900" b="1" dirty="0" smtClean="0"/>
              <a:t>VÝROBĚ PRODUKTU ŽELEZNIČNÍ DOPRAVY. </a:t>
            </a:r>
          </a:p>
          <a:p>
            <a:pPr>
              <a:buNone/>
            </a:pPr>
            <a:endParaRPr lang="cs-CZ" sz="2900" b="1" dirty="0" smtClean="0"/>
          </a:p>
          <a:p>
            <a:pPr>
              <a:buNone/>
            </a:pPr>
            <a:r>
              <a:rPr lang="cs-CZ" sz="2900" b="1" dirty="0" smtClean="0"/>
              <a:t>SLOUŽÍ K PŘEPRAVĚ NÁKLADU AOSOB NĚKDY JE NAZÝVÁME ŽELEZNIČNÍ</a:t>
            </a:r>
          </a:p>
          <a:p>
            <a:pPr>
              <a:buNone/>
            </a:pPr>
            <a:r>
              <a:rPr lang="cs-CZ" sz="2900" b="1" dirty="0" smtClean="0"/>
              <a:t>VAGONY.</a:t>
            </a:r>
          </a:p>
          <a:p>
            <a:pPr>
              <a:buNone/>
            </a:pPr>
            <a:endParaRPr lang="cs-CZ" sz="2900" b="1" dirty="0" smtClean="0"/>
          </a:p>
          <a:p>
            <a:pPr algn="ctr">
              <a:buNone/>
            </a:pPr>
            <a:r>
              <a:rPr lang="cs-CZ" sz="2900" b="1" dirty="0" smtClean="0"/>
              <a:t>ROZDĚLUJEME JE NA: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800" b="1" dirty="0" smtClean="0"/>
              <a:t>         </a:t>
            </a:r>
            <a:r>
              <a:rPr lang="cs-CZ" sz="3200" b="1" dirty="0" smtClean="0"/>
              <a:t>1. OSOBNÍ                                            2. NÁKLADNÍ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</a:t>
            </a:r>
            <a:r>
              <a:rPr lang="cs-CZ" sz="3200" b="1" dirty="0" smtClean="0"/>
              <a:t>3. OSTATNÍ </a:t>
            </a:r>
            <a:endParaRPr lang="cs-CZ" sz="32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</a:t>
            </a:r>
            <a:endParaRPr lang="cs-CZ" sz="2000" b="1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508104" y="4293096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043608" y="4293096"/>
            <a:ext cx="172819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419872" y="5229200"/>
            <a:ext cx="22322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63688" y="443663"/>
            <a:ext cx="59758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OSOBNÍ HNANÁ VOZIDLA (VOZY)</a:t>
            </a: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80728"/>
            <a:ext cx="8604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JSOU USPOŘÁDÁNY PRO PŘEPRAVU CESTUJÍCÍCH, ZAVAZADEL A SPĚŠNIM.</a:t>
            </a:r>
          </a:p>
          <a:p>
            <a:pPr algn="ctr"/>
            <a:endParaRPr lang="cs-CZ" dirty="0" smtClean="0"/>
          </a:p>
          <a:p>
            <a:pPr algn="ctr"/>
            <a:r>
              <a:rPr lang="cs-CZ" b="1" dirty="0" smtClean="0"/>
              <a:t>DĚLÍME JE: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1988840"/>
          <a:ext cx="7920879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0293"/>
                <a:gridCol w="2640293"/>
                <a:gridCol w="264029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A)</a:t>
                      </a:r>
                      <a:r>
                        <a:rPr lang="cs-CZ" sz="2000" baseline="0" dirty="0" smtClean="0"/>
                        <a:t> PODLE USPOŘÁDÁNÍ</a:t>
                      </a:r>
                      <a:endParaRPr lang="cs-CZ" sz="20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B) PODLE KONSTRUKCE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C) PODLE</a:t>
                      </a:r>
                      <a:r>
                        <a:rPr lang="cs-CZ" sz="2000" baseline="0" dirty="0" smtClean="0"/>
                        <a:t> </a:t>
                      </a:r>
                      <a:br>
                        <a:rPr lang="cs-CZ" sz="2000" baseline="0" dirty="0" smtClean="0"/>
                      </a:br>
                      <a:r>
                        <a:rPr lang="cs-CZ" sz="2000" baseline="0" dirty="0" smtClean="0"/>
                        <a:t>ÚČELU</a:t>
                      </a:r>
                      <a:endParaRPr lang="cs-CZ" sz="2000" dirty="0"/>
                    </a:p>
                  </a:txBody>
                  <a:tcPr/>
                </a:tc>
              </a:tr>
              <a:tr h="741680">
                <a:tc>
                  <a:txBody>
                    <a:bodyPr/>
                    <a:lstStyle/>
                    <a:p>
                      <a:pPr marL="342900" indent="-342900" algn="ctr">
                        <a:buAutoNum type="arabicParenR"/>
                      </a:pPr>
                      <a:endParaRPr lang="cs-CZ" b="1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 algn="ctr">
                        <a:buAutoNum type="arabicParenR"/>
                      </a:pP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PŘÍMĚSTSKÉ 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méně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komfortní, určené pro velkou přepravní kapacitu na kratší vzdálenost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1) NORMÁLNÍ STAVBY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vozy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dopravované lokomotivami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) PRO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PŘEPRAVU CESTUJÍCÍCH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74168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2) DÁLKOVÉ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rychlíkové,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lůžkové, lehátkové, restaurační, taneční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2) LEHKÉ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STAVBY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vozy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dopravované motorovými vozy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2)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PRO PŘEPRAVU ZAVAZADEL A SPĚŠNIN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1259632" y="908720"/>
            <a:ext cx="72008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347864" y="5229200"/>
            <a:ext cx="21602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347864" y="3789040"/>
            <a:ext cx="21602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683568" y="5229200"/>
            <a:ext cx="21602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683568" y="3429000"/>
            <a:ext cx="216024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403648" y="332656"/>
            <a:ext cx="63321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cap="all" dirty="0" smtClean="0"/>
              <a:t>Nákladní hnaná vozidla (vozy)</a:t>
            </a:r>
            <a:endParaRPr lang="cs-CZ" sz="2800" dirty="0" smtClean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980728"/>
            <a:ext cx="86044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JSOU URČENY K PŘEPRAVĚ SUROVIN A ZBOŽÍ.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899592" y="836712"/>
            <a:ext cx="72008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1700808"/>
          <a:ext cx="7920879" cy="70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0293"/>
                <a:gridCol w="2640293"/>
                <a:gridCol w="2640293"/>
              </a:tblGrid>
              <a:tr h="254205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1.</a:t>
                      </a:r>
                      <a:r>
                        <a:rPr lang="cs-CZ" sz="2000" baseline="0" dirty="0" smtClean="0"/>
                        <a:t> VOZY</a:t>
                      </a:r>
                      <a:br>
                        <a:rPr lang="cs-CZ" sz="2000" baseline="0" dirty="0" smtClean="0"/>
                      </a:br>
                      <a:r>
                        <a:rPr lang="cs-CZ" sz="2000" baseline="0" dirty="0" smtClean="0"/>
                        <a:t>ZAKRYTÉ</a:t>
                      </a:r>
                      <a:endParaRPr lang="cs-CZ" sz="20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2.</a:t>
                      </a:r>
                      <a:r>
                        <a:rPr lang="cs-CZ" sz="2000" baseline="0" dirty="0" smtClean="0"/>
                        <a:t> VOZY</a:t>
                      </a:r>
                    </a:p>
                    <a:p>
                      <a:pPr algn="ctr"/>
                      <a:r>
                        <a:rPr lang="cs-CZ" sz="2000" baseline="0" dirty="0" smtClean="0"/>
                        <a:t>OTEVŘENÉ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3.</a:t>
                      </a:r>
                      <a:r>
                        <a:rPr lang="cs-CZ" sz="2000" baseline="0" dirty="0" smtClean="0"/>
                        <a:t> OSTATNÍ </a:t>
                      </a:r>
                      <a:br>
                        <a:rPr lang="cs-CZ" sz="2000" baseline="0" dirty="0" smtClean="0"/>
                      </a:br>
                      <a:r>
                        <a:rPr lang="cs-CZ" sz="2000" baseline="0" dirty="0" smtClean="0"/>
                        <a:t>VOZY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275856" y="2708920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   JEMNĚJŠÍ ROZDĚLENÍ</a:t>
            </a:r>
          </a:p>
          <a:p>
            <a:r>
              <a:rPr lang="cs-CZ" dirty="0" smtClean="0"/>
              <a:t>- kryté</a:t>
            </a:r>
          </a:p>
          <a:p>
            <a:r>
              <a:rPr lang="cs-CZ" dirty="0" smtClean="0"/>
              <a:t>- plošinové</a:t>
            </a:r>
          </a:p>
          <a:p>
            <a:r>
              <a:rPr lang="cs-CZ" dirty="0" smtClean="0"/>
              <a:t>- nízkostěnné</a:t>
            </a:r>
          </a:p>
          <a:p>
            <a:r>
              <a:rPr lang="cs-CZ" dirty="0" smtClean="0"/>
              <a:t>- oplenové</a:t>
            </a:r>
          </a:p>
          <a:p>
            <a:r>
              <a:rPr lang="cs-CZ" dirty="0" smtClean="0"/>
              <a:t>- vysokostěnné</a:t>
            </a:r>
          </a:p>
          <a:p>
            <a:r>
              <a:rPr lang="cs-CZ" dirty="0" smtClean="0"/>
              <a:t>- výsypné</a:t>
            </a:r>
          </a:p>
          <a:p>
            <a:r>
              <a:rPr lang="cs-CZ" dirty="0" smtClean="0"/>
              <a:t>- cisternové (kotlové)</a:t>
            </a:r>
          </a:p>
          <a:p>
            <a:r>
              <a:rPr lang="cs-CZ" dirty="0" smtClean="0"/>
              <a:t>- chladící (izotermický) nebo vytápěné</a:t>
            </a:r>
          </a:p>
          <a:p>
            <a:r>
              <a:rPr lang="cs-CZ" dirty="0" smtClean="0"/>
              <a:t>- speciální vozy (pro přepravu automobilu, kontejneru)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4499992" y="2420888"/>
            <a:ext cx="0" cy="2880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971600" y="6165304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PATŘÍ SEM VOZY PRO ÚDRŽBU A OBNOVU ŽELEZNIČNÍCH TRATÍ.</a:t>
            </a:r>
            <a:endParaRPr lang="cs-CZ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Jak se obecně dělí železniční vozidla?</a:t>
            </a:r>
          </a:p>
          <a:p>
            <a:r>
              <a:rPr lang="cs-CZ" dirty="0" smtClean="0"/>
              <a:t>2.	Vyjmenuj dělení hnacích vozidel?</a:t>
            </a:r>
          </a:p>
          <a:p>
            <a:r>
              <a:rPr lang="cs-CZ" dirty="0" smtClean="0"/>
              <a:t>3.	Jak se dělí hnaná vozidla?</a:t>
            </a:r>
          </a:p>
          <a:p>
            <a:r>
              <a:rPr lang="cs-CZ" dirty="0" smtClean="0"/>
              <a:t>4.	Vyjmenuj dělení osobních vozů?</a:t>
            </a:r>
          </a:p>
          <a:p>
            <a:pPr marL="64008" indent="0">
              <a:buNone/>
            </a:pPr>
            <a:r>
              <a:rPr lang="cs-CZ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85079285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1052736"/>
            <a:ext cx="7115175" cy="54006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Obrázky:</a:t>
            </a:r>
          </a:p>
          <a:p>
            <a:pPr>
              <a:buNone/>
            </a:pPr>
            <a:r>
              <a:rPr lang="cs-CZ" sz="1800" dirty="0"/>
              <a:t>MICHALÍK. </a:t>
            </a:r>
            <a:r>
              <a:rPr lang="cs-CZ" sz="1800" i="1" dirty="0"/>
              <a:t>wikipedia.org</a:t>
            </a:r>
            <a:r>
              <a:rPr lang="cs-CZ" sz="1800" dirty="0"/>
              <a:t> [online]. [cit. </a:t>
            </a:r>
            <a:r>
              <a:rPr lang="cs-CZ" sz="1800" dirty="0" smtClean="0"/>
              <a:t>31.10.2012]. </a:t>
            </a:r>
            <a:r>
              <a:rPr lang="cs-CZ" sz="1800" dirty="0"/>
              <a:t>Dostupný na WWW: http://upload.wikimedia.org/wikipedia/commons/thumb/b/b3/ET21-PTK-009_naklosl_17112007_001.jpg/800px-ET21-PTK-009_naklosl_17112007_001.jpg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wikipedia.org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31.10.2012].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Dostupný na WWW: http://upload.wikimedia.org/wikipedia/commons/thumb/0/00/SNCF-Ucs.JPG/800px-SNCF-Ucs.JPG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GROH. wikipedia.org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31.10.2012].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Dostupný na WWW: http://upload.wikimedia.org/wikipedia/commons/thumb/6/68/Smichov_sever-810.jpg/800px-Smichov_sever-810.jpg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WIKIPEDIA. wikipedia.org [online]. 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31.10.2012].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Dostupný na WWW: 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upload.wikimedia.org/wikipedia/commons/thumb/a/a9/Lokomotive_556.0_Luschna.jpg/800px-Lokomotive_556.0_Luschna.jpg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8056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8C40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200</TotalTime>
  <Words>678</Words>
  <Application>Microsoft Office PowerPoint</Application>
  <PresentationFormat>Předvádění na obrazovce (4:3)</PresentationFormat>
  <Paragraphs>142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Prezentace aplikace PowerPoint</vt:lpstr>
      <vt:lpstr>Anotace:</vt:lpstr>
      <vt:lpstr>MOBILNÍ ZÁKLADNA  (DOPRAVNÍ PROSTŘEDKY)</vt:lpstr>
      <vt:lpstr>Prezentace aplikace PowerPoint</vt:lpstr>
      <vt:lpstr>Prezentace aplikace PowerPoint</vt:lpstr>
      <vt:lpstr>Prezentace aplikace PowerPoint</vt:lpstr>
      <vt:lpstr>HNACÍ VOZIDLA</vt:lpstr>
      <vt:lpstr>Prezentace aplikace PowerPoint</vt:lpstr>
      <vt:lpstr>HNANÉ VOZIDLA 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MOBILNÍ ZÁKLANA  (DOPRAVNÍ PROSTŘEDKY)</dc:title>
  <dc:creator>Verunka</dc:creator>
  <cp:lastModifiedBy>SMITKA František</cp:lastModifiedBy>
  <cp:revision>10</cp:revision>
  <dcterms:created xsi:type="dcterms:W3CDTF">2013-09-13T17:30:17Z</dcterms:created>
  <dcterms:modified xsi:type="dcterms:W3CDTF">2013-10-31T09:48:31Z</dcterms:modified>
</cp:coreProperties>
</file>