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8" r:id="rId3"/>
    <p:sldId id="256" r:id="rId4"/>
    <p:sldId id="257" r:id="rId5"/>
    <p:sldId id="28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8" r:id="rId15"/>
    <p:sldId id="276" r:id="rId16"/>
    <p:sldId id="269" r:id="rId17"/>
    <p:sldId id="270" r:id="rId18"/>
    <p:sldId id="271" r:id="rId19"/>
    <p:sldId id="275" r:id="rId20"/>
    <p:sldId id="272" r:id="rId21"/>
    <p:sldId id="273" r:id="rId22"/>
    <p:sldId id="274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9" autoAdjust="0"/>
    <p:restoredTop sz="94660"/>
  </p:normalViewPr>
  <p:slideViewPr>
    <p:cSldViewPr>
      <p:cViewPr varScale="1">
        <p:scale>
          <a:sx n="87" d="100"/>
          <a:sy n="87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B382A6D-45E6-4CF5-925B-041E4CBD162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EFCF6C1-386F-43E3-A6AC-5D38FDFEB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opravna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e%C4%8Dka" TargetMode="External"/><Relationship Id="rId2" Type="http://schemas.openxmlformats.org/officeDocument/2006/relationships/hyperlink" Target="http://cs.wikipedia.org/wiki/N%C3%A1kladi%C5%A1t%C4%9B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P%C5%99ejez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%C3%A1v%C4%9Bst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chanick%C3%A1_p%C5%99edv%C4%9Bst.jpg" TargetMode="External"/><Relationship Id="rId2" Type="http://schemas.openxmlformats.org/officeDocument/2006/relationships/hyperlink" Target="http://cs.wikipedia.org/wiki/Soubor:Seradovaci_navestidlo_smichov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%C3%BDhybka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9328956"/>
              </p:ext>
            </p:extLst>
          </p:nvPr>
        </p:nvGraphicFramePr>
        <p:xfrm>
          <a:off x="1000100" y="2357430"/>
          <a:ext cx="6929486" cy="378049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Návěstidla z hlediska významu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důležitosti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146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141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068960"/>
            <a:ext cx="8640960" cy="1470025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NÁVĚSTIDLA</a:t>
            </a:r>
            <a:br>
              <a:rPr lang="cs-CZ" sz="6000" b="1" dirty="0" smtClean="0"/>
            </a:br>
            <a:r>
              <a:rPr lang="cs-CZ" sz="6000" b="1" dirty="0" smtClean="0"/>
              <a:t>Z HLEDISKA VÝZNAMU A DŮLEŽITOSTI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80526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/>
              <a:t>A) HLAVNÍ NÁVĚSTIDLA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328592"/>
          </a:xfrm>
          <a:ln w="57150">
            <a:solidFill>
              <a:schemeClr val="accent1"/>
            </a:solidFill>
          </a:ln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                           1. Vjezdová	</a:t>
            </a:r>
          </a:p>
          <a:p>
            <a:pPr>
              <a:buNone/>
            </a:pPr>
            <a:r>
              <a:rPr lang="cs-CZ" sz="4400" dirty="0" smtClean="0"/>
              <a:t>	</a:t>
            </a:r>
          </a:p>
          <a:p>
            <a:pPr marL="806958" indent="-742950">
              <a:buNone/>
            </a:pPr>
            <a:r>
              <a:rPr lang="cs-CZ" sz="4400" dirty="0" smtClean="0"/>
              <a:t>                              2. Odjezdová	</a:t>
            </a:r>
          </a:p>
          <a:p>
            <a:pPr marL="806958" indent="-742950">
              <a:buNone/>
            </a:pPr>
            <a:r>
              <a:rPr lang="cs-CZ" sz="4400" dirty="0" smtClean="0"/>
              <a:t>	</a:t>
            </a:r>
          </a:p>
          <a:p>
            <a:pPr marL="806958" indent="-742950">
              <a:buNone/>
            </a:pPr>
            <a:r>
              <a:rPr lang="cs-CZ" sz="4400" dirty="0" smtClean="0"/>
              <a:t>                              3. Cestová	</a:t>
            </a:r>
          </a:p>
          <a:p>
            <a:pPr marL="806958" indent="-742950">
              <a:buNone/>
            </a:pPr>
            <a:endParaRPr lang="cs-CZ" sz="4400" dirty="0" smtClean="0"/>
          </a:p>
          <a:p>
            <a:pPr marL="806958" indent="-742950">
              <a:buNone/>
            </a:pPr>
            <a:r>
              <a:rPr lang="cs-CZ" sz="4400" dirty="0" smtClean="0"/>
              <a:t>                              4. Oddílová</a:t>
            </a:r>
          </a:p>
          <a:p>
            <a:pPr marL="806958" indent="-742950">
              <a:buNone/>
            </a:pPr>
            <a:r>
              <a:rPr lang="cs-CZ" sz="4400" dirty="0" smtClean="0"/>
              <a:t>		</a:t>
            </a:r>
          </a:p>
          <a:p>
            <a:pPr marL="806958" indent="-742950">
              <a:buNone/>
            </a:pPr>
            <a:r>
              <a:rPr lang="cs-CZ" sz="4400" dirty="0" smtClean="0"/>
              <a:t>                              5. Vložená návěstidla</a:t>
            </a:r>
          </a:p>
          <a:p>
            <a:pPr marL="806958" indent="-742950">
              <a:buNone/>
            </a:pPr>
            <a:r>
              <a:rPr lang="cs-CZ" sz="4400" dirty="0" smtClean="0"/>
              <a:t>		</a:t>
            </a:r>
          </a:p>
          <a:p>
            <a:pPr marL="806958" indent="-742950">
              <a:buNone/>
            </a:pPr>
            <a:r>
              <a:rPr lang="cs-CZ" sz="4400" dirty="0" smtClean="0"/>
              <a:t>                              6. Uzávěry koleje	</a:t>
            </a:r>
          </a:p>
          <a:p>
            <a:pPr marL="806958" indent="-742950">
              <a:buNone/>
            </a:pPr>
            <a:r>
              <a:rPr lang="cs-CZ" sz="4400" dirty="0" smtClean="0"/>
              <a:t>       		</a:t>
            </a:r>
          </a:p>
          <a:p>
            <a:pPr marL="806958" indent="-742950">
              <a:buNone/>
            </a:pPr>
            <a:r>
              <a:rPr lang="cs-CZ" sz="4400" dirty="0" smtClean="0"/>
              <a:t>                              7. Krycí	</a:t>
            </a:r>
            <a:r>
              <a:rPr lang="cs-CZ" sz="4600" dirty="0" smtClean="0"/>
              <a:t>		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shade val="48000"/>
                <a:satMod val="230000"/>
              </a:schemeClr>
            </a:gs>
            <a:gs pos="60000">
              <a:schemeClr val="bg2">
                <a:shade val="92000"/>
                <a:satMod val="230000"/>
              </a:schemeClr>
            </a:gs>
            <a:gs pos="100000">
              <a:schemeClr val="bg2">
                <a:tint val="85000"/>
                <a:satMod val="4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138" y="1124744"/>
            <a:ext cx="4480503" cy="150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UMÍSTĚNÍ</a:t>
            </a:r>
            <a:r>
              <a:rPr lang="cs-CZ" sz="4400" b="1" dirty="0" smtClean="0"/>
              <a:t> NÁVĚSTIDLA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641" y="3356992"/>
            <a:ext cx="4948238" cy="94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920" y="4941168"/>
            <a:ext cx="4960938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55576" y="1694697"/>
            <a:ext cx="1348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VJEZDOVÉ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3114" y="3646195"/>
            <a:ext cx="16049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j</a:t>
            </a:r>
            <a:r>
              <a:rPr lang="cs-CZ" dirty="0" err="1" smtClean="0">
                <a:solidFill>
                  <a:srgbClr val="FF0000"/>
                </a:solidFill>
              </a:rPr>
              <a:t>ODJEZDOVÉ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5299427"/>
            <a:ext cx="12410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j</a:t>
            </a:r>
            <a:r>
              <a:rPr lang="cs-CZ" dirty="0" err="1" smtClean="0">
                <a:solidFill>
                  <a:srgbClr val="FF0000"/>
                </a:solidFill>
              </a:rPr>
              <a:t>CESTOVÉ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7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44824"/>
            <a:ext cx="820891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Tvoří </a:t>
            </a:r>
            <a:r>
              <a:rPr lang="cs-CZ" sz="2800" dirty="0"/>
              <a:t>hranici </a:t>
            </a:r>
            <a:r>
              <a:rPr lang="cs-CZ" sz="2800" b="1" dirty="0"/>
              <a:t>mezi stanicí a širou tratí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(</a:t>
            </a:r>
            <a:r>
              <a:rPr lang="cs-CZ" sz="2800" dirty="0"/>
              <a:t>ohraničují </a:t>
            </a:r>
            <a:r>
              <a:rPr lang="cs-CZ" sz="2800" dirty="0" smtClean="0"/>
              <a:t>začátek </a:t>
            </a:r>
            <a:r>
              <a:rPr lang="cs-CZ" sz="2800" b="1" dirty="0">
                <a:hlinkClick r:id="rId2" tooltip="Dopravna"/>
              </a:rPr>
              <a:t>dopravny</a:t>
            </a:r>
            <a:r>
              <a:rPr lang="cs-CZ" sz="2800" dirty="0"/>
              <a:t> s kolejovým rozvětvením</a:t>
            </a:r>
            <a:r>
              <a:rPr lang="cs-CZ" sz="2800" dirty="0" smtClean="0"/>
              <a:t>.)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Z</a:t>
            </a:r>
            <a:r>
              <a:rPr lang="cs-CZ" sz="2800" dirty="0" smtClean="0"/>
              <a:t>ákladní </a:t>
            </a:r>
            <a:r>
              <a:rPr lang="cs-CZ" sz="2800" dirty="0"/>
              <a:t>návěstí je návěst </a:t>
            </a:r>
            <a:r>
              <a:rPr lang="cs-CZ" sz="2800" dirty="0" smtClean="0"/>
              <a:t>Stůj.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M</a:t>
            </a:r>
            <a:r>
              <a:rPr lang="cs-CZ" sz="2800" dirty="0" smtClean="0"/>
              <a:t>usí </a:t>
            </a:r>
            <a:r>
              <a:rPr lang="cs-CZ" sz="2800" dirty="0"/>
              <a:t>zabezpečit, aby do stanice nepřijel vlak, který </a:t>
            </a:r>
            <a:r>
              <a:rPr lang="cs-CZ" sz="2800" dirty="0" smtClean="0"/>
              <a:t>není </a:t>
            </a:r>
            <a:r>
              <a:rPr lang="cs-CZ" sz="2800" dirty="0"/>
              <a:t>ve stanici </a:t>
            </a:r>
            <a:r>
              <a:rPr lang="cs-CZ" sz="2800" dirty="0" smtClean="0"/>
              <a:t>očekáván.</a:t>
            </a:r>
            <a:endParaRPr lang="cs-CZ" sz="2800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 VJEZDOVÁ</a:t>
            </a:r>
            <a:endParaRPr lang="cs-CZ" sz="2400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988840"/>
            <a:ext cx="799288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Zabezpečují</a:t>
            </a:r>
            <a:r>
              <a:rPr lang="cs-CZ" sz="2800" dirty="0"/>
              <a:t>, že </a:t>
            </a:r>
            <a:r>
              <a:rPr lang="cs-CZ" sz="2800" b="1" dirty="0"/>
              <a:t>ze stanice neodjede žádný </a:t>
            </a:r>
            <a:r>
              <a:rPr lang="cs-CZ" sz="2800" b="1" dirty="0" smtClean="0"/>
              <a:t>vlak.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M</a:t>
            </a:r>
            <a:r>
              <a:rPr lang="cs-CZ" sz="2800" dirty="0" smtClean="0"/>
              <a:t>ohou </a:t>
            </a:r>
            <a:r>
              <a:rPr lang="cs-CZ" sz="2800" dirty="0"/>
              <a:t>být pro každou kolej zvlášť nebo pro </a:t>
            </a:r>
            <a:r>
              <a:rPr lang="cs-CZ" sz="2800" dirty="0" smtClean="0"/>
              <a:t>skupinu kolejí. </a:t>
            </a:r>
            <a:endParaRPr lang="cs-CZ" sz="2800" dirty="0"/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Z</a:t>
            </a:r>
            <a:r>
              <a:rPr lang="cs-CZ" sz="2800" dirty="0" smtClean="0"/>
              <a:t>ákladní </a:t>
            </a:r>
            <a:r>
              <a:rPr lang="cs-CZ" sz="2800" dirty="0"/>
              <a:t>návěstí je </a:t>
            </a:r>
            <a:r>
              <a:rPr lang="cs-CZ" sz="2800" b="1" dirty="0"/>
              <a:t>návěst Stůj. </a:t>
            </a:r>
          </a:p>
        </p:txBody>
      </p:sp>
      <p:sp>
        <p:nvSpPr>
          <p:cNvPr id="4" name="Elipsa 3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2. ODJEZDOVÁ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84784"/>
            <a:ext cx="842493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Umisťují se ve větších dopravnách s kolejovým rozvětvením a rozdělují je na jednotlivé obvody nebo se zřizují v prostoru mezi vjezdovým a odjezdovým návěstidlem.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Slouží jako </a:t>
            </a:r>
            <a:r>
              <a:rPr lang="cs-CZ" sz="2800" b="1" dirty="0" smtClean="0"/>
              <a:t>odjezdové návěstidlo</a:t>
            </a:r>
            <a:r>
              <a:rPr lang="cs-CZ" sz="2800" dirty="0" smtClean="0"/>
              <a:t> z jednoho obvodu dopravny do druhého nebo do jiné dopravny.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Obvykle platí pro </a:t>
            </a:r>
            <a:r>
              <a:rPr lang="cs-CZ" sz="2800" b="1" dirty="0" smtClean="0"/>
              <a:t>vlaky a posun.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Základní návěstí je </a:t>
            </a:r>
            <a:r>
              <a:rPr lang="cs-CZ" sz="2800" b="1" dirty="0" smtClean="0"/>
              <a:t>návěst Stůj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3. CESTOVÁ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844824"/>
            <a:ext cx="727280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Umisťují se na širé trati a rozdělují mezistaniční úsek </a:t>
            </a:r>
          </a:p>
          <a:p>
            <a:pPr algn="ctr"/>
            <a:r>
              <a:rPr lang="cs-CZ" sz="2800" dirty="0" smtClean="0"/>
              <a:t>na </a:t>
            </a:r>
            <a:r>
              <a:rPr lang="cs-CZ" sz="2800" b="1" dirty="0" smtClean="0"/>
              <a:t>traťové oddíly</a:t>
            </a:r>
            <a:r>
              <a:rPr lang="cs-CZ" sz="2800" dirty="0" smtClean="0"/>
              <a:t>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Jedná se o návěstidla </a:t>
            </a:r>
            <a:r>
              <a:rPr lang="cs-CZ" sz="2800" b="1" u="sng" dirty="0" smtClean="0"/>
              <a:t>hlásek</a:t>
            </a:r>
            <a:r>
              <a:rPr lang="cs-CZ" sz="2800" b="1" dirty="0" smtClean="0"/>
              <a:t>, </a:t>
            </a:r>
            <a:r>
              <a:rPr lang="cs-CZ" sz="2800" b="1" u="sng" dirty="0" smtClean="0"/>
              <a:t>hradel</a:t>
            </a:r>
            <a:r>
              <a:rPr lang="cs-CZ" sz="2800" b="1" dirty="0" smtClean="0"/>
              <a:t>, </a:t>
            </a:r>
            <a:r>
              <a:rPr lang="cs-CZ" sz="2800" b="1" u="sng" dirty="0" smtClean="0"/>
              <a:t>automatických hradel</a:t>
            </a:r>
            <a:r>
              <a:rPr lang="cs-CZ" sz="2800" u="sng" dirty="0" smtClean="0"/>
              <a:t>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Základní návěstí je </a:t>
            </a:r>
            <a:r>
              <a:rPr lang="cs-CZ" sz="2800" b="1" dirty="0" smtClean="0"/>
              <a:t>návěst Stůj.</a:t>
            </a:r>
            <a:endParaRPr lang="cs-CZ" sz="2800" b="1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4. ODDÍLOVÁ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700808"/>
            <a:ext cx="64087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Dnes se již nepoužívají.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Platná pro </a:t>
            </a:r>
            <a:r>
              <a:rPr lang="cs-CZ" sz="2800" b="1" dirty="0" smtClean="0"/>
              <a:t>posun i jízdu vlaku.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Základní návěstí je </a:t>
            </a:r>
            <a:r>
              <a:rPr lang="cs-CZ" sz="2800" b="1" dirty="0" smtClean="0"/>
              <a:t>návěst Stůj.</a:t>
            </a:r>
            <a:endParaRPr lang="cs-CZ" sz="2800" b="1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5. VLOŽENÁ NÁVĚSTIDLA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1628800"/>
            <a:ext cx="4572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Dnes se již nepoužívají.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Platná pro </a:t>
            </a:r>
            <a:r>
              <a:rPr lang="cs-CZ" sz="2800" b="1" dirty="0" smtClean="0"/>
              <a:t>posun i jízdu vlaku.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Základní návěstí je </a:t>
            </a:r>
            <a:r>
              <a:rPr lang="cs-CZ" sz="2800" b="1" dirty="0" smtClean="0"/>
              <a:t>návěst Stůj.</a:t>
            </a:r>
            <a:endParaRPr lang="cs-CZ" sz="2800" b="1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5. UZÁVĚRY KOLEJE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276872"/>
            <a:ext cx="79208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Kryjí výhybky na širé trati (</a:t>
            </a:r>
            <a:r>
              <a:rPr lang="cs-CZ" sz="2800" b="1" u="sng" dirty="0" smtClean="0">
                <a:hlinkClick r:id="rId2" tooltip="Nákladiště"/>
              </a:rPr>
              <a:t>nákladiště</a:t>
            </a:r>
            <a:r>
              <a:rPr lang="cs-CZ" sz="2800" b="1" dirty="0" smtClean="0"/>
              <a:t>, </a:t>
            </a:r>
            <a:r>
              <a:rPr lang="cs-CZ" sz="2800" b="1" u="sng" dirty="0" smtClean="0">
                <a:hlinkClick r:id="rId3" tooltip="Vlečka"/>
              </a:rPr>
              <a:t>vlečky</a:t>
            </a:r>
            <a:r>
              <a:rPr lang="cs-CZ" sz="2800" dirty="0" smtClean="0"/>
              <a:t>) </a:t>
            </a:r>
          </a:p>
          <a:p>
            <a:pPr algn="ctr"/>
            <a:r>
              <a:rPr lang="cs-CZ" sz="2800" dirty="0" smtClean="0"/>
              <a:t>nebo </a:t>
            </a:r>
            <a:r>
              <a:rPr lang="cs-CZ" sz="2800" b="1" u="sng" dirty="0" smtClean="0">
                <a:hlinkClick r:id="rId4" tooltip="Přejezd"/>
              </a:rPr>
              <a:t>přejezdy</a:t>
            </a:r>
            <a:r>
              <a:rPr lang="cs-CZ" sz="2800" dirty="0" smtClean="0"/>
              <a:t>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Základní návěstí může být i </a:t>
            </a:r>
            <a:r>
              <a:rPr lang="cs-CZ" sz="2800" b="1" dirty="0" smtClean="0"/>
              <a:t>Volno</a:t>
            </a:r>
            <a:r>
              <a:rPr lang="cs-CZ" sz="2800" dirty="0" smtClean="0"/>
              <a:t>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Nově se již zpravidla nezřizují.</a:t>
            </a:r>
            <a:endParaRPr lang="cs-CZ" sz="2800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67240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6.  KRYCÍ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08720"/>
            <a:ext cx="91440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/>
              <a:t>B)</a:t>
            </a:r>
            <a:r>
              <a:rPr lang="cs-CZ" sz="4400" dirty="0" smtClean="0"/>
              <a:t> </a:t>
            </a:r>
            <a:r>
              <a:rPr lang="cs-CZ" sz="4400" b="1" dirty="0" smtClean="0"/>
              <a:t>SEŘAĎOVACÍ NÁVĚSTIDLA</a:t>
            </a:r>
            <a:br>
              <a:rPr lang="cs-CZ" sz="4400" b="1" dirty="0" smtClean="0"/>
            </a:br>
            <a:r>
              <a:rPr lang="cs-CZ" sz="4400" b="1" dirty="0" smtClean="0"/>
              <a:t>     (platné jen pro posun)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140968"/>
            <a:ext cx="8229600" cy="5112568"/>
          </a:xfrm>
        </p:spPr>
        <p:txBody>
          <a:bodyPr>
            <a:normAutofit/>
          </a:bodyPr>
          <a:lstStyle/>
          <a:p>
            <a:pPr marL="806958" indent="-742950">
              <a:buNone/>
            </a:pPr>
            <a:r>
              <a:rPr lang="cs-CZ" sz="6600" dirty="0" smtClean="0">
                <a:hlinkClick r:id="rId2" action="ppaction://hlinksldjump"/>
              </a:rPr>
              <a:t>1. Mechanická</a:t>
            </a:r>
            <a:r>
              <a:rPr lang="cs-CZ" sz="6600" dirty="0" smtClean="0"/>
              <a:t>	</a:t>
            </a:r>
          </a:p>
          <a:p>
            <a:pPr marL="806958" indent="-742950">
              <a:buNone/>
            </a:pPr>
            <a:r>
              <a:rPr lang="cs-CZ" sz="6600" dirty="0" smtClean="0"/>
              <a:t>	</a:t>
            </a:r>
          </a:p>
          <a:p>
            <a:pPr>
              <a:buNone/>
            </a:pPr>
            <a:r>
              <a:rPr lang="cs-CZ" sz="4800" dirty="0" smtClean="0"/>
              <a:t>	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5148064" y="1844824"/>
            <a:ext cx="1141784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09120"/>
            <a:ext cx="2587116" cy="194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1399032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5016" cy="51125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/>
              <a:t>Používaná v minulosti, jsou ve tvaru modré, bíle</a:t>
            </a:r>
          </a:p>
          <a:p>
            <a:pPr algn="ctr">
              <a:buNone/>
            </a:pPr>
            <a:r>
              <a:rPr lang="cs-CZ" sz="2800" dirty="0" smtClean="0"/>
              <a:t>orámované čtvercové desky postavené na </a:t>
            </a:r>
          </a:p>
          <a:p>
            <a:pPr algn="ctr">
              <a:buNone/>
            </a:pPr>
            <a:r>
              <a:rPr lang="cs-CZ" sz="2800" dirty="0" smtClean="0"/>
              <a:t>špičku. </a:t>
            </a:r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V této poloze se jednalo o </a:t>
            </a:r>
            <a:r>
              <a:rPr lang="cs-CZ" sz="2800" b="1" u="sng" dirty="0" smtClean="0">
                <a:hlinkClick r:id="rId2" tooltip="Návěst"/>
              </a:rPr>
              <a:t>návěst</a:t>
            </a:r>
            <a:r>
              <a:rPr lang="cs-CZ" sz="2800" b="1" dirty="0" smtClean="0"/>
              <a:t> </a:t>
            </a:r>
          </a:p>
          <a:p>
            <a:pPr algn="ctr">
              <a:buNone/>
            </a:pPr>
            <a:r>
              <a:rPr lang="cs-CZ" sz="2800" b="1" dirty="0" smtClean="0"/>
              <a:t>„Posun zakázán“</a:t>
            </a:r>
            <a:r>
              <a:rPr lang="cs-CZ" sz="2800" dirty="0" smtClean="0"/>
              <a:t>, ve sklopené (tj. vodorovné)  poloze se jednalo o </a:t>
            </a:r>
            <a:r>
              <a:rPr lang="cs-CZ" sz="2800" b="1" u="sng" dirty="0" smtClean="0"/>
              <a:t>návěst </a:t>
            </a:r>
            <a:r>
              <a:rPr lang="cs-CZ" sz="2800" b="1" dirty="0" smtClean="0"/>
              <a:t>„Posun dovolen</a:t>
            </a:r>
            <a:r>
              <a:rPr lang="cs-CZ" sz="2800" dirty="0" smtClean="0"/>
              <a:t>“.</a:t>
            </a:r>
          </a:p>
          <a:p>
            <a:pPr algn="ctr"/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420888"/>
            <a:ext cx="48013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hlinkClick r:id="rId2" action="ppaction://hlinksldjump"/>
              </a:rPr>
              <a:t>2. Světelná</a:t>
            </a:r>
            <a:r>
              <a:rPr lang="cs-CZ" sz="2800" dirty="0" smtClean="0">
                <a:hlinkClick r:id="rId3" action="ppaction://hlinksldjump"/>
              </a:rPr>
              <a:t>	</a:t>
            </a:r>
            <a:endParaRPr lang="cs-CZ" dirty="0"/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5220072" y="1556792"/>
            <a:ext cx="1141784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396" y="3861048"/>
            <a:ext cx="180975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80728"/>
            <a:ext cx="76328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Naprostá většina dnes, na seřaďovacím návěstidle.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Může svítit buď bílé </a:t>
            </a:r>
            <a:br>
              <a:rPr lang="cs-CZ" sz="2800" dirty="0" smtClean="0"/>
            </a:br>
            <a:r>
              <a:rPr lang="cs-CZ" sz="2800" b="1" dirty="0" smtClean="0"/>
              <a:t>(návěst „Posun dovolen“)</a:t>
            </a:r>
            <a:r>
              <a:rPr lang="cs-CZ" sz="2800" dirty="0" smtClean="0"/>
              <a:t> nebo modré světlo </a:t>
            </a:r>
            <a:r>
              <a:rPr lang="cs-CZ" sz="2800" b="1" dirty="0" smtClean="0"/>
              <a:t>(návěst „Posun zakázán“). </a:t>
            </a:r>
          </a:p>
          <a:p>
            <a:pPr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Světelná seřaďovací návěstidla mohou být stožárová nebo trpasličí.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13990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C) PŘEDVĚST</a:t>
            </a:r>
            <a:r>
              <a:rPr lang="cs-CZ" sz="4000" dirty="0" smtClean="0"/>
              <a:t>	 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8748464" cy="51125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/>
              <a:t>Na předvěsti se </a:t>
            </a:r>
            <a:r>
              <a:rPr lang="cs-CZ" sz="2000" b="1" dirty="0" smtClean="0"/>
              <a:t>strojvůdce dozví</a:t>
            </a:r>
            <a:r>
              <a:rPr lang="cs-CZ" sz="2000" dirty="0" smtClean="0"/>
              <a:t>, je-li na vjezdovém návěstidle</a:t>
            </a:r>
          </a:p>
          <a:p>
            <a:pPr algn="ctr">
              <a:buNone/>
            </a:pPr>
            <a:r>
              <a:rPr lang="cs-CZ" sz="2000" dirty="0" smtClean="0"/>
              <a:t>volno, nebo jestli má před ním zabrzdit na červenou.</a:t>
            </a:r>
          </a:p>
          <a:p>
            <a:pPr algn="ctr">
              <a:buNone/>
            </a:pPr>
            <a:r>
              <a:rPr lang="cs-CZ" sz="2000" dirty="0" smtClean="0"/>
              <a:t>Kdyby nebyla předvěst, strojvůdce by vlak na vzdálenost, na</a:t>
            </a:r>
          </a:p>
          <a:p>
            <a:pPr algn="ctr">
              <a:buNone/>
            </a:pPr>
            <a:r>
              <a:rPr lang="cs-CZ" sz="2000" dirty="0" smtClean="0"/>
              <a:t>kterou vidí vjezdové návěstidlo, neubrzdil.</a:t>
            </a:r>
          </a:p>
          <a:p>
            <a:pPr>
              <a:buNone/>
            </a:pPr>
            <a:endParaRPr lang="cs-CZ" sz="3600" dirty="0" smtClean="0"/>
          </a:p>
          <a:p>
            <a:pPr marL="806958" indent="-742950">
              <a:buNone/>
            </a:pPr>
            <a:r>
              <a:rPr lang="cs-CZ" sz="5200" dirty="0" smtClean="0">
                <a:hlinkClick r:id="rId2" action="ppaction://hlinksldjump"/>
              </a:rPr>
              <a:t>    </a:t>
            </a:r>
            <a:r>
              <a:rPr lang="cs-CZ" sz="5200" dirty="0" smtClean="0">
                <a:hlinkClick r:id="rId2" action="ppaction://hlinksldjump"/>
              </a:rPr>
              <a:t>1. Mechanické	</a:t>
            </a:r>
            <a:endParaRPr lang="cs-CZ" sz="5200" dirty="0" smtClean="0"/>
          </a:p>
          <a:p>
            <a:pPr marL="806958" indent="-742950">
              <a:buNone/>
            </a:pP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4800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923928" y="2996952"/>
            <a:ext cx="1141784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161925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84784"/>
            <a:ext cx="72008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Žlutý terč</a:t>
            </a:r>
            <a:r>
              <a:rPr lang="cs-CZ" sz="2800" b="1" dirty="0" smtClean="0"/>
              <a:t> s bílým okrajem</a:t>
            </a:r>
            <a:r>
              <a:rPr lang="cs-CZ" sz="2800" dirty="0" smtClean="0"/>
              <a:t>, který je pro návěst volno položen vodorovně </a:t>
            </a:r>
            <a:br>
              <a:rPr lang="cs-CZ" sz="2800" dirty="0" smtClean="0"/>
            </a:br>
            <a:r>
              <a:rPr lang="cs-CZ" sz="2800" dirty="0" smtClean="0"/>
              <a:t>(není prakticky vidět) a pro návěst výstraha (</a:t>
            </a:r>
            <a:r>
              <a:rPr lang="cs-CZ" sz="2800" b="1" dirty="0" smtClean="0"/>
              <a:t>předvěstí návěst stůj</a:t>
            </a:r>
            <a:r>
              <a:rPr lang="cs-CZ" sz="2800" dirty="0" smtClean="0"/>
              <a:t>) je sklopen svisle.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V noci je tato návěst doplněna </a:t>
            </a:r>
            <a:r>
              <a:rPr lang="cs-CZ" sz="2800" b="1" dirty="0" smtClean="0">
                <a:solidFill>
                  <a:srgbClr val="92D050"/>
                </a:solidFill>
              </a:rPr>
              <a:t>zeleným</a:t>
            </a:r>
            <a:r>
              <a:rPr lang="cs-CZ" sz="2800" dirty="0" smtClean="0"/>
              <a:t>, resp. </a:t>
            </a:r>
            <a:r>
              <a:rPr lang="cs-CZ" sz="2800" b="1" dirty="0" smtClean="0">
                <a:solidFill>
                  <a:srgbClr val="FFFF00"/>
                </a:solidFill>
              </a:rPr>
              <a:t>žlutým světlem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2636912"/>
            <a:ext cx="342273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2. Světelné</a:t>
            </a:r>
            <a:endParaRPr lang="cs-CZ" sz="4800" dirty="0"/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4572000" y="1844824"/>
            <a:ext cx="1141784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17032"/>
            <a:ext cx="3340716" cy="251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2636912"/>
            <a:ext cx="66431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Používá </a:t>
            </a:r>
            <a:r>
              <a:rPr lang="cs-CZ" sz="3600" b="1" dirty="0" smtClean="0">
                <a:solidFill>
                  <a:srgbClr val="92D050"/>
                </a:solidFill>
              </a:rPr>
              <a:t>zelené</a:t>
            </a:r>
            <a:r>
              <a:rPr lang="cs-CZ" sz="3600" dirty="0" smtClean="0"/>
              <a:t> a </a:t>
            </a:r>
            <a:r>
              <a:rPr lang="cs-CZ" sz="3600" b="1" dirty="0" smtClean="0">
                <a:solidFill>
                  <a:srgbClr val="FFFF00"/>
                </a:solidFill>
              </a:rPr>
              <a:t>žluté</a:t>
            </a:r>
            <a:r>
              <a:rPr lang="cs-CZ" sz="3600" dirty="0" smtClean="0"/>
              <a:t> světlo.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229600" cy="1399032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D) NÁVĚSTI VÝHYBEK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157" y="3573016"/>
            <a:ext cx="1801366" cy="240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1399032"/>
          </a:xfrm>
        </p:spPr>
        <p:txBody>
          <a:bodyPr/>
          <a:lstStyle/>
          <a:p>
            <a:pPr algn="ctr"/>
            <a:r>
              <a:rPr lang="cs-CZ" b="1" dirty="0" smtClean="0"/>
              <a:t>E) OSTATNÍ NÁVĚSTIDLA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sz="3200" dirty="0" smtClean="0"/>
              <a:t>Slouží k řízení vlakové dopravy a posunu, svým </a:t>
            </a:r>
          </a:p>
          <a:p>
            <a:pPr algn="ctr">
              <a:buNone/>
            </a:pPr>
            <a:r>
              <a:rPr lang="cs-CZ" sz="3200" dirty="0" smtClean="0"/>
              <a:t>významem nedosahují význam hlavních návěstidel a</a:t>
            </a:r>
          </a:p>
          <a:p>
            <a:pPr algn="ctr">
              <a:buNone/>
            </a:pPr>
            <a:r>
              <a:rPr lang="cs-CZ" sz="3200" dirty="0" smtClean="0"/>
              <a:t>předvěstí . Patří sem </a:t>
            </a:r>
            <a:r>
              <a:rPr lang="cs-CZ" sz="3800" b="1" dirty="0" smtClean="0"/>
              <a:t>tabule, desky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800" b="1" dirty="0" smtClean="0"/>
              <a:t>                   námezník</a:t>
            </a:r>
            <a:r>
              <a:rPr lang="cs-CZ" sz="4600" b="1" dirty="0" smtClean="0"/>
              <a:t> </a:t>
            </a:r>
          </a:p>
          <a:p>
            <a:pPr>
              <a:buNone/>
            </a:pPr>
            <a:r>
              <a:rPr lang="cs-CZ" dirty="0" smtClean="0"/>
              <a:t>má </a:t>
            </a:r>
            <a:r>
              <a:rPr lang="cs-CZ" dirty="0" smtClean="0"/>
              <a:t>tvar trámce umístěného mezi kolejemi</a:t>
            </a:r>
          </a:p>
          <a:p>
            <a:pPr>
              <a:buNone/>
            </a:pPr>
            <a:r>
              <a:rPr lang="cs-CZ" dirty="0" smtClean="0"/>
              <a:t>tak, že jeho podélná osa je kolmá k ose kolejí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mezi </a:t>
            </a:r>
            <a:r>
              <a:rPr lang="cs-CZ" dirty="0" smtClean="0"/>
              <a:t>nimiž je </a:t>
            </a:r>
            <a:r>
              <a:rPr lang="cs-CZ" dirty="0" smtClean="0"/>
              <a:t>umístěno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 bíle natřeno a ve vzdálenosti 15 cm od každého konce je černý pruh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umísťuje se v místě, kde se osy kolejí ve výhybce k sobě přibližují na vzdálenost 3750' mm, jeho důležitost spočívá v tom, že vymezuje bezpečný prostor pro umístění železničních vozidel na sousedních kolejích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19672" y="3212976"/>
            <a:ext cx="28083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08920"/>
            <a:ext cx="2160266" cy="162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hlavní návěstidla?	</a:t>
            </a:r>
          </a:p>
          <a:p>
            <a:r>
              <a:rPr lang="cs-CZ" dirty="0" smtClean="0"/>
              <a:t>2.	Popiš vjezdová návěstidla?</a:t>
            </a:r>
          </a:p>
          <a:p>
            <a:r>
              <a:rPr lang="cs-CZ" dirty="0" smtClean="0"/>
              <a:t>3.	Popiš </a:t>
            </a:r>
            <a:r>
              <a:rPr lang="cs-CZ" dirty="0" err="1" smtClean="0"/>
              <a:t>předvěsti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	Jak se dělí </a:t>
            </a:r>
            <a:r>
              <a:rPr lang="cs-CZ" dirty="0" err="1" smtClean="0"/>
              <a:t>seřiďovací</a:t>
            </a:r>
            <a:r>
              <a:rPr lang="cs-CZ" dirty="0" smtClean="0"/>
              <a:t> návěstidla?</a:t>
            </a:r>
          </a:p>
          <a:p>
            <a:r>
              <a:rPr lang="cs-CZ" dirty="0" smtClean="0"/>
              <a:t>5.	Popiš co je námezník?</a:t>
            </a:r>
          </a:p>
        </p:txBody>
      </p:sp>
    </p:spTree>
    <p:extLst>
      <p:ext uri="{BB962C8B-B14F-4D97-AF65-F5344CB8AC3E}">
        <p14:creationId xmlns:p14="http://schemas.microsoft.com/office/powerpoint/2010/main" val="226205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060848"/>
            <a:ext cx="7115175" cy="3960440"/>
          </a:xfrm>
        </p:spPr>
        <p:txBody>
          <a:bodyPr>
            <a:normAutofit fontScale="925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marL="64008" indent="0">
              <a:buNone/>
            </a:pPr>
            <a:r>
              <a:rPr lang="cs-CZ" sz="1800" dirty="0">
                <a:hlinkClick r:id="rId2"/>
              </a:rPr>
              <a:t>http://cs.wikipedia.org/wiki/Soubor:Seradovaci_navestidlo_smichov.jpg</a:t>
            </a:r>
            <a:endParaRPr lang="cs-CZ" sz="1800" dirty="0"/>
          </a:p>
          <a:p>
            <a:pPr marL="64008" indent="0">
              <a:buNone/>
            </a:pPr>
            <a:r>
              <a:rPr lang="cs-CZ" sz="1800" dirty="0">
                <a:hlinkClick r:id="rId3"/>
              </a:rPr>
              <a:t>http://cs.wikipedia.org/wiki/Soubor:Mechanick%C3%A1_p%C5%99edv%C4%9Bst.jpg</a:t>
            </a:r>
            <a:endParaRPr lang="cs-CZ" sz="1800" dirty="0"/>
          </a:p>
          <a:p>
            <a:pPr marL="64008" indent="0">
              <a:buNone/>
            </a:pPr>
            <a:r>
              <a:rPr lang="cs-CZ" sz="1800" dirty="0">
                <a:hlinkClick r:id="rId4"/>
              </a:rPr>
              <a:t>http://cs.wikipedia.org/wiki/Soubor:V%C3%BDhybka_1.jpg</a:t>
            </a:r>
            <a:endParaRPr lang="cs-CZ" sz="1800" dirty="0"/>
          </a:p>
          <a:p>
            <a:pPr marL="64008" indent="0">
              <a:buNone/>
            </a:pPr>
            <a:r>
              <a:rPr lang="cs-CZ" sz="1800" dirty="0"/>
              <a:t>http://cs.wikipedia.org/wiki/Soubor:N%C3%A1mezn%C3%ADk.jpg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94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9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40059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500</TotalTime>
  <Words>570</Words>
  <Application>Microsoft Office PowerPoint</Application>
  <PresentationFormat>Předvádění na obrazovce (4:3)</PresentationFormat>
  <Paragraphs>146</Paragraphs>
  <Slides>24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Talent</vt:lpstr>
      <vt:lpstr>Prezentace aplikace PowerPoint</vt:lpstr>
      <vt:lpstr>Anotace:</vt:lpstr>
      <vt:lpstr>NÁVĚSTIDLA Z HLEDISKA VÝZNAMU A DŮLEŽITOSTI</vt:lpstr>
      <vt:lpstr>A) HLAVNÍ NÁVĚSTIDLA          </vt:lpstr>
      <vt:lpstr>  UMÍSTĚNÍ NÁVĚSTIDLA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B) SEŘAĎOVACÍ NÁVĚSTIDLA      (platné jen pro posun)   </vt:lpstr>
      <vt:lpstr> </vt:lpstr>
      <vt:lpstr>Prezentace aplikace PowerPoint</vt:lpstr>
      <vt:lpstr>Prezentace aplikace PowerPoint</vt:lpstr>
      <vt:lpstr>C) PŘEDVĚST   </vt:lpstr>
      <vt:lpstr>Prezentace aplikace PowerPoint</vt:lpstr>
      <vt:lpstr>Prezentace aplikace PowerPoint</vt:lpstr>
      <vt:lpstr>Prezentace aplikace PowerPoint</vt:lpstr>
      <vt:lpstr>D) NÁVĚSTI VÝHYBEK </vt:lpstr>
      <vt:lpstr>E) OSTATNÍ NÁVĚSTIDLA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HLEDISKA VÝZNAMU A DŮLEŽITOSTI NÁVĚSTIDE</dc:title>
  <dc:creator>Verunka</dc:creator>
  <cp:lastModifiedBy>SMITKA František</cp:lastModifiedBy>
  <cp:revision>7</cp:revision>
  <dcterms:created xsi:type="dcterms:W3CDTF">2013-09-12T21:17:56Z</dcterms:created>
  <dcterms:modified xsi:type="dcterms:W3CDTF">2013-10-31T12:27:17Z</dcterms:modified>
</cp:coreProperties>
</file>