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9" r:id="rId6"/>
    <p:sldId id="258" r:id="rId7"/>
    <p:sldId id="261" r:id="rId8"/>
    <p:sldId id="260" r:id="rId9"/>
    <p:sldId id="262" r:id="rId10"/>
    <p:sldId id="263" r:id="rId11"/>
    <p:sldId id="264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B3C3BB0-0AB4-42FE-A41C-C5E4E9AEC641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38B0853-EE09-4C9F-99B5-E715DB734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B3C3BB0-0AB4-42FE-A41C-C5E4E9AEC641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0853-EE09-4C9F-99B5-E715DB734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B3C3BB0-0AB4-42FE-A41C-C5E4E9AEC641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38B0853-EE09-4C9F-99B5-E715DB734F8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B3C3BB0-0AB4-42FE-A41C-C5E4E9AEC641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38B0853-EE09-4C9F-99B5-E715DB734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B3C3BB0-0AB4-42FE-A41C-C5E4E9AEC641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38B0853-EE09-4C9F-99B5-E715DB734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C3BB0-0AB4-42FE-A41C-C5E4E9AEC641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0853-EE09-4C9F-99B5-E715DB734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B3C3BB0-0AB4-42FE-A41C-C5E4E9AEC641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38B0853-EE09-4C9F-99B5-E715DB734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B3C3BB0-0AB4-42FE-A41C-C5E4E9AEC641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38B0853-EE09-4C9F-99B5-E715DB734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B3C3BB0-0AB4-42FE-A41C-C5E4E9AEC641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38B0853-EE09-4C9F-99B5-E715DB734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C3BB0-0AB4-42FE-A41C-C5E4E9AEC641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0853-EE09-4C9F-99B5-E715DB734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C3BB0-0AB4-42FE-A41C-C5E4E9AEC641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B0853-EE09-4C9F-99B5-E715DB734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B3C3BB0-0AB4-42FE-A41C-C5E4E9AEC641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38B0853-EE09-4C9F-99B5-E715DB734F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6210820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pojmy v ŽD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355828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378117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340768"/>
            <a:ext cx="8062912" cy="1470025"/>
          </a:xfrm>
        </p:spPr>
        <p:txBody>
          <a:bodyPr/>
          <a:lstStyle/>
          <a:p>
            <a:pPr algn="ctr"/>
            <a:r>
              <a:rPr lang="cs-CZ" b="1" dirty="0" smtClean="0"/>
              <a:t>ZÁKLADNÍ POJMY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441908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dirty="0" smtClean="0"/>
              <a:t>DEFINICE NĚKTERÝCH ZÁKLADNÍCH POJMŮ POUŽÍVANÝCH V ŽELEZNIČNÍ DOPRAVĚ.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79512" y="3690990"/>
            <a:ext cx="3888432" cy="27776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ovéPole 1"/>
          <p:cNvSpPr txBox="1"/>
          <p:nvPr/>
        </p:nvSpPr>
        <p:spPr>
          <a:xfrm>
            <a:off x="827584" y="1412776"/>
            <a:ext cx="77048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Vlak</a:t>
            </a:r>
          </a:p>
          <a:p>
            <a:pPr algn="ctr"/>
            <a:r>
              <a:rPr lang="cs-CZ" sz="4800" b="1" dirty="0"/>
              <a:t>	</a:t>
            </a:r>
            <a:r>
              <a:rPr lang="cs-CZ" b="1" dirty="0"/>
              <a:t>	</a:t>
            </a:r>
            <a:r>
              <a:rPr lang="cs-CZ" sz="2800" dirty="0"/>
              <a:t>	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Je svěšená (spojená) skupina železničních vozidel, jedoucí podle jízdního řádu a </a:t>
            </a:r>
          </a:p>
          <a:p>
            <a:pPr algn="ctr"/>
            <a:r>
              <a:rPr lang="cs-CZ" sz="2800" dirty="0" smtClean="0"/>
              <a:t>Označená předepsanými návěstmi.</a:t>
            </a:r>
          </a:p>
          <a:p>
            <a:pPr algn="ctr"/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123728" y="2204864"/>
            <a:ext cx="56166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755576" y="1772816"/>
            <a:ext cx="7704856" cy="2985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Železniční provoz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b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Souhrn procesů železniční dopravy a přepravy, jimiž se uskutečňuje bezprostředně přemístění dopravního nebo přepravního prostředku.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691680" y="2636912"/>
            <a:ext cx="56166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251520" y="4133850"/>
            <a:ext cx="3343275" cy="27241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ovéPole 1"/>
          <p:cNvSpPr txBox="1"/>
          <p:nvPr/>
        </p:nvSpPr>
        <p:spPr>
          <a:xfrm>
            <a:off x="683568" y="1340768"/>
            <a:ext cx="8003281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/>
              <a:t>Železniční trať</a:t>
            </a:r>
            <a:r>
              <a:rPr lang="cs-CZ" b="1" dirty="0"/>
              <a:t>	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	</a:t>
            </a:r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dirty="0" smtClean="0"/>
              <a:t>Železniční těleso včetně železničních staveb </a:t>
            </a:r>
          </a:p>
          <a:p>
            <a:pPr algn="ctr"/>
            <a:r>
              <a:rPr lang="cs-CZ" sz="2800" dirty="0" smtClean="0"/>
              <a:t>a pevným drážním zařízení </a:t>
            </a:r>
          </a:p>
          <a:p>
            <a:pPr algn="ctr"/>
            <a:r>
              <a:rPr lang="cs-CZ" sz="2800" dirty="0" smtClean="0"/>
              <a:t>mezi dvěma určenými stanicemi.</a:t>
            </a:r>
          </a:p>
          <a:p>
            <a:pPr algn="ctr"/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2051720" y="2132856"/>
            <a:ext cx="496855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283882" y="1628800"/>
            <a:ext cx="8464582" cy="2431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Dopravna</a:t>
            </a: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ísto na železniční trati, která slouží pro řízení sledu vlaků a rozděluje trať na prostorové oddíly.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979712" y="2492896"/>
            <a:ext cx="56166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467544" y="4365104"/>
            <a:ext cx="3600400" cy="22540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543569" y="1844824"/>
            <a:ext cx="8600431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Železniční stanice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800" b="1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b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opravna s kolejovým rozvětvením a se stanoveným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rozsahem poskytovaných dopravních a přepravních</a:t>
            </a:r>
            <a:b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služeb.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979712" y="2636912"/>
            <a:ext cx="56166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467544" y="1484784"/>
            <a:ext cx="8502648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Dráha</a:t>
            </a: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800" b="1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b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sz="28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opravní cesta určená k pohybu drážních vozidel </a:t>
            </a:r>
            <a:b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včetně pevných zařízení potřebných pro bezpečnost</a:t>
            </a:r>
            <a:b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a plynulost drážní dopravy.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763688" y="2348880"/>
            <a:ext cx="56166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484257" y="1700808"/>
            <a:ext cx="8659743" cy="2616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Křížení dráhy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b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sz="28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K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řížení železniční dráhy s pozemními komunikacemi </a:t>
            </a:r>
            <a:b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 úrovni koleje.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763688" y="2564904"/>
            <a:ext cx="56166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259325" y="1853242"/>
            <a:ext cx="8904424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Drážní vozidlo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b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ozidlo, které lze provozovat na drahách pro přepravu </a:t>
            </a:r>
            <a:b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osob a věcí.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835696" y="2636912"/>
            <a:ext cx="561662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Definuj pojem Vlak?</a:t>
            </a:r>
          </a:p>
          <a:p>
            <a:r>
              <a:rPr lang="cs-CZ" dirty="0" smtClean="0"/>
              <a:t>2.	Vysvětli pojem Křížení dráhy?</a:t>
            </a:r>
          </a:p>
          <a:p>
            <a:r>
              <a:rPr lang="cs-CZ" dirty="0" smtClean="0"/>
              <a:t>3.	Definuj pojem Železniční stanice?</a:t>
            </a:r>
          </a:p>
          <a:p>
            <a:r>
              <a:rPr lang="cs-CZ" dirty="0" smtClean="0"/>
              <a:t>4.	Vysvětli pojem Drážní vozidlo?</a:t>
            </a:r>
          </a:p>
          <a:p>
            <a:pPr marL="6400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5761677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470752" y="476672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4005064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772816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http://upload.wikimedia.org/wikipedia/commons/9/9c/EC_370_at_Ml%C4%8Dechvosty_tunnel.jpeg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0016" y="1266125"/>
            <a:ext cx="83164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</a:t>
            </a:r>
          </a:p>
        </p:txBody>
      </p:sp>
      <p:sp>
        <p:nvSpPr>
          <p:cNvPr id="7" name="Obdélník 6"/>
          <p:cNvSpPr/>
          <p:nvPr/>
        </p:nvSpPr>
        <p:spPr>
          <a:xfrm>
            <a:off x="657284" y="2428673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http://upload.wikimedia.org/wikipedia/commons/thumb/8/88/170_cekov.JPG/800px-170_cekov.JPG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11560" y="3140968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http://upload.wikimedia.org/wikipedia/commons/thumb/f/f4/Pribram_nadrazi.jpg/800px-Pribram_nadrazi.jpg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72848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12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FF00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146</TotalTime>
  <Words>226</Words>
  <Application>Microsoft Office PowerPoint</Application>
  <PresentationFormat>Předvádění na obrazovce (4:3)</PresentationFormat>
  <Paragraphs>74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Prezentace aplikace PowerPoint</vt:lpstr>
      <vt:lpstr>Anotace:</vt:lpstr>
      <vt:lpstr>ZÁKLADNÍ POJMY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POJMY</dc:title>
  <dc:creator>Verunka</dc:creator>
  <cp:lastModifiedBy>skola</cp:lastModifiedBy>
  <cp:revision>3</cp:revision>
  <dcterms:created xsi:type="dcterms:W3CDTF">2013-09-11T10:29:12Z</dcterms:created>
  <dcterms:modified xsi:type="dcterms:W3CDTF">2013-10-30T11:02:56Z</dcterms:modified>
</cp:coreProperties>
</file>