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D781AED-FA68-4FE2-BC8C-89736202E98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0C5A1D3-D6CC-4893-92EA-0670899DB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086902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VY_32_INOVACE_13_A_19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 ŽD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347784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25841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88840"/>
            <a:ext cx="8062912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/>
              <a:t>DOPRAVNÍ STAVBY</a:t>
            </a:r>
            <a:br>
              <a:rPr lang="cs-CZ" sz="6000" b="1" dirty="0" smtClean="0"/>
            </a:br>
            <a:r>
              <a:rPr lang="cs-CZ" sz="6000" b="1" dirty="0" smtClean="0"/>
              <a:t>V</a:t>
            </a:r>
            <a:br>
              <a:rPr lang="cs-CZ" sz="6000" b="1" dirty="0" smtClean="0"/>
            </a:br>
            <a:r>
              <a:rPr lang="cs-CZ" sz="6000" b="1" dirty="0" smtClean="0"/>
              <a:t>ŽELEZNIČNÍ DOPRAVĚ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00506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844824"/>
            <a:ext cx="698477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/>
              <a:t>Umožňují vedení tratě</a:t>
            </a:r>
            <a:r>
              <a:rPr lang="cs-CZ" sz="2800" dirty="0"/>
              <a:t> v místech, kde by použití samostatných násypů a zářezů bylo nemožné (přes vodní toky nebo v hornaté oblasti) nebo nevhodné (příliš vysoké násypy nebo příliš hluboké zářezy).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892480" cy="1399032"/>
          </a:xfrm>
        </p:spPr>
        <p:txBody>
          <a:bodyPr/>
          <a:lstStyle/>
          <a:p>
            <a:pPr algn="ctr"/>
            <a:r>
              <a:rPr lang="cs-CZ" b="1" dirty="0" smtClean="0"/>
              <a:t>K dopravním stavbám patří zejména: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2204864"/>
            <a:ext cx="8229600" cy="16561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hlinkClick r:id="rId2" action="ppaction://hlinksldjump"/>
              </a:rPr>
              <a:t>1. TUNELY</a:t>
            </a:r>
            <a:endParaRPr lang="cs-CZ" sz="6000" b="1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843808" y="3140968"/>
            <a:ext cx="338437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73016"/>
            <a:ext cx="3824917" cy="286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484784"/>
            <a:ext cx="777686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Umožňují </a:t>
            </a:r>
            <a:r>
              <a:rPr lang="cs-CZ" sz="2800" dirty="0"/>
              <a:t>vedení tratě v hornatém terénu, kde by budování zářezů bylo </a:t>
            </a:r>
            <a:r>
              <a:rPr lang="cs-CZ" sz="2800" dirty="0" smtClean="0"/>
              <a:t>nemožné </a:t>
            </a:r>
            <a:r>
              <a:rPr lang="cs-CZ" sz="2800" dirty="0"/>
              <a:t>nebo nevhodné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/>
              <a:t>Na začátku a konci tunelu se nachází </a:t>
            </a:r>
            <a:r>
              <a:rPr lang="cs-CZ" sz="2800" b="1" dirty="0"/>
              <a:t>tunelový portál</a:t>
            </a:r>
            <a:r>
              <a:rPr lang="cs-CZ" sz="2800" dirty="0"/>
              <a:t>, </a:t>
            </a:r>
            <a:r>
              <a:rPr lang="cs-CZ" sz="2800" b="1" dirty="0"/>
              <a:t>spojnice</a:t>
            </a:r>
            <a:r>
              <a:rPr lang="cs-CZ" sz="2800" dirty="0"/>
              <a:t> mezi nimi se nazývá </a:t>
            </a:r>
            <a:r>
              <a:rPr lang="cs-CZ" sz="2800" b="1" dirty="0"/>
              <a:t>tunelová trouba.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07359" y="1916832"/>
            <a:ext cx="8217314" cy="1015663"/>
            <a:chOff x="683568" y="2780928"/>
            <a:chExt cx="8217314" cy="1015663"/>
          </a:xfrm>
        </p:grpSpPr>
        <p:sp>
          <p:nvSpPr>
            <p:cNvPr id="2" name="Obdélník 1"/>
            <p:cNvSpPr/>
            <p:nvPr/>
          </p:nvSpPr>
          <p:spPr>
            <a:xfrm>
              <a:off x="683568" y="2780928"/>
              <a:ext cx="8217314" cy="101566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6000" b="1" dirty="0" smtClean="0">
                  <a:hlinkClick r:id="rId2" action="ppaction://hlinksldjump"/>
                </a:rPr>
                <a:t>2. MOSTY A VIADUKTY</a:t>
              </a:r>
              <a:endParaRPr lang="cs-CZ" sz="6000" dirty="0"/>
            </a:p>
          </p:txBody>
        </p:sp>
        <p:cxnSp>
          <p:nvCxnSpPr>
            <p:cNvPr id="3" name="Přímá spojovací čára 2"/>
            <p:cNvCxnSpPr/>
            <p:nvPr/>
          </p:nvCxnSpPr>
          <p:spPr>
            <a:xfrm>
              <a:off x="755576" y="3717032"/>
              <a:ext cx="7920880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97" y="3636489"/>
            <a:ext cx="3599021" cy="2584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296" y="3636489"/>
            <a:ext cx="3172897" cy="2384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7488832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Umožňují </a:t>
            </a:r>
            <a:r>
              <a:rPr lang="cs-CZ" sz="2400" b="1" dirty="0"/>
              <a:t>vedení tratě </a:t>
            </a:r>
            <a:r>
              <a:rPr lang="cs-CZ" sz="2400" dirty="0"/>
              <a:t>přes vodní toky a hluboká údolí, kde by </a:t>
            </a:r>
            <a:r>
              <a:rPr lang="cs-CZ" sz="2400" dirty="0" smtClean="0"/>
              <a:t>použití </a:t>
            </a:r>
            <a:r>
              <a:rPr lang="cs-CZ" sz="2400" dirty="0"/>
              <a:t>náspů bylo nemožné nebo nevhodné.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V </a:t>
            </a:r>
            <a:r>
              <a:rPr lang="cs-CZ" sz="2400" dirty="0"/>
              <a:t>dřívějších dobách se konstruovaly ze dřeva, kamene nebo oceli, dnes nejčastěji z betonu nebo předpjatého betonu</a:t>
            </a:r>
            <a:r>
              <a:rPr lang="cs-CZ" sz="2400" dirty="0" smtClean="0"/>
              <a:t>.</a:t>
            </a:r>
          </a:p>
          <a:p>
            <a:endParaRPr lang="cs-CZ" dirty="0"/>
          </a:p>
          <a:p>
            <a:r>
              <a:rPr lang="cs-CZ" sz="3200" b="1" dirty="0"/>
              <a:t>Most</a:t>
            </a:r>
            <a:r>
              <a:rPr lang="cs-CZ" dirty="0"/>
              <a:t>	</a:t>
            </a:r>
            <a:r>
              <a:rPr lang="cs-CZ" dirty="0" smtClean="0"/>
              <a:t>       </a:t>
            </a:r>
            <a:r>
              <a:rPr lang="cs-CZ" sz="2400" dirty="0" smtClean="0"/>
              <a:t>jen </a:t>
            </a:r>
            <a:r>
              <a:rPr lang="cs-CZ" sz="2400" dirty="0"/>
              <a:t>pro překlenutí vod, </a:t>
            </a:r>
            <a:r>
              <a:rPr lang="cs-CZ" sz="2400" dirty="0" smtClean="0"/>
              <a:t>silnice železniční tratě.</a:t>
            </a:r>
          </a:p>
          <a:p>
            <a:endParaRPr lang="cs-CZ" sz="2400" dirty="0"/>
          </a:p>
          <a:p>
            <a:r>
              <a:rPr lang="cs-CZ" sz="3200" b="1" dirty="0"/>
              <a:t>Viadukt</a:t>
            </a:r>
            <a:r>
              <a:rPr lang="cs-CZ" sz="2400" dirty="0"/>
              <a:t>	 </a:t>
            </a:r>
            <a:r>
              <a:rPr lang="cs-CZ" sz="2400" dirty="0" smtClean="0"/>
              <a:t>     most </a:t>
            </a:r>
            <a:r>
              <a:rPr lang="cs-CZ" sz="2400" dirty="0"/>
              <a:t>o více pilířích (mostních polí) přes velká údolí, velká území.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/>
              <a:t>Nahrazuje velké násypy </a:t>
            </a:r>
            <a:r>
              <a:rPr lang="cs-CZ" sz="2400" dirty="0"/>
              <a:t>v hornatém </a:t>
            </a:r>
            <a:r>
              <a:rPr lang="cs-CZ" sz="2400" dirty="0" smtClean="0"/>
              <a:t>pohoří.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 flipV="1">
            <a:off x="2339752" y="357301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flipV="1">
            <a:off x="2555776" y="486916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179512" y="260648"/>
            <a:ext cx="720080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2564904"/>
            <a:ext cx="517160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hlinkClick r:id="rId2" action="ppaction://hlinksldjump"/>
              </a:rPr>
              <a:t>3. PROPUSTKY</a:t>
            </a:r>
            <a:endParaRPr lang="cs-CZ" sz="60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051720" y="3501008"/>
            <a:ext cx="496855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1628800"/>
            <a:ext cx="727280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Slouží </a:t>
            </a:r>
            <a:r>
              <a:rPr lang="cs-CZ" sz="3200" b="1" dirty="0"/>
              <a:t>k přek1enutí </a:t>
            </a:r>
            <a:r>
              <a:rPr lang="cs-CZ" sz="3200" dirty="0"/>
              <a:t>nevýznamných vodních toků nebo k převedení </a:t>
            </a:r>
            <a:r>
              <a:rPr lang="cs-CZ" sz="3200" dirty="0" smtClean="0"/>
              <a:t>vodních </a:t>
            </a:r>
            <a:r>
              <a:rPr lang="cs-CZ" sz="3200" dirty="0"/>
              <a:t>srážek z jedné strany trati na druhou (konstrukčně jsou podobné krátkým </a:t>
            </a:r>
            <a:r>
              <a:rPr lang="cs-CZ" sz="3200" dirty="0" smtClean="0"/>
              <a:t>mostům - zpravidla </a:t>
            </a:r>
            <a:r>
              <a:rPr lang="cs-CZ" sz="3200" b="1" dirty="0"/>
              <a:t>do 3 m délky</a:t>
            </a:r>
            <a:r>
              <a:rPr lang="cs-CZ" sz="3200" dirty="0"/>
              <a:t>).</a:t>
            </a:r>
          </a:p>
        </p:txBody>
      </p:sp>
      <p:sp>
        <p:nvSpPr>
          <p:cNvPr id="3" name="Pěticípá hvězda 2"/>
          <p:cNvSpPr/>
          <p:nvPr/>
        </p:nvSpPr>
        <p:spPr>
          <a:xfrm>
            <a:off x="755576" y="1484784"/>
            <a:ext cx="720080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2492896"/>
            <a:ext cx="529183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hlinkClick r:id="rId2" action="ppaction://hlinksldjump"/>
              </a:rPr>
              <a:t>4. OPĚRNÉ ZDI</a:t>
            </a:r>
            <a:endParaRPr lang="cs-CZ" sz="60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051720" y="3429000"/>
            <a:ext cx="504056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4589" y="1052736"/>
            <a:ext cx="79563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Slouží </a:t>
            </a:r>
            <a:r>
              <a:rPr lang="cs-CZ" sz="3600" b="1" dirty="0"/>
              <a:t>ke snížení objemu </a:t>
            </a:r>
            <a:r>
              <a:rPr lang="cs-CZ" sz="3600" dirty="0"/>
              <a:t>násypů v případech velkých výškových rozdílů </a:t>
            </a:r>
            <a:r>
              <a:rPr lang="cs-CZ" sz="3600" dirty="0" smtClean="0"/>
              <a:t>mezi </a:t>
            </a:r>
            <a:r>
              <a:rPr lang="cs-CZ" sz="3600" dirty="0"/>
              <a:t>niveletou tratě a terénem (pod tratí) a k </a:t>
            </a:r>
            <a:r>
              <a:rPr lang="cs-CZ" sz="3600" b="1" dirty="0"/>
              <a:t>zajištění stability </a:t>
            </a:r>
            <a:r>
              <a:rPr lang="cs-CZ" sz="3600" b="1" dirty="0" smtClean="0"/>
              <a:t>násypu. </a:t>
            </a:r>
            <a:endParaRPr lang="cs-CZ" sz="3600" b="1" dirty="0"/>
          </a:p>
        </p:txBody>
      </p:sp>
      <p:sp>
        <p:nvSpPr>
          <p:cNvPr id="3" name="Pěticípá hvězda 2"/>
          <p:cNvSpPr/>
          <p:nvPr/>
        </p:nvSpPr>
        <p:spPr>
          <a:xfrm>
            <a:off x="174509" y="980728"/>
            <a:ext cx="720080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074698"/>
            <a:ext cx="5112568" cy="25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2564904"/>
            <a:ext cx="551946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hlinkClick r:id="rId2" action="ppaction://hlinksldjump"/>
              </a:rPr>
              <a:t>5. ZÁRUBNÍ ZDI</a:t>
            </a:r>
            <a:endParaRPr lang="cs-CZ" sz="60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051720" y="3501008"/>
            <a:ext cx="525658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0464" y="1245820"/>
            <a:ext cx="763284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Slouží </a:t>
            </a:r>
            <a:r>
              <a:rPr lang="cs-CZ" sz="3200" dirty="0"/>
              <a:t>ke </a:t>
            </a:r>
            <a:r>
              <a:rPr lang="cs-CZ" sz="3200" b="1" dirty="0"/>
              <a:t>snížení objemu </a:t>
            </a:r>
            <a:r>
              <a:rPr lang="cs-CZ" sz="3200" dirty="0"/>
              <a:t>výkopu v případech velkých výškových </a:t>
            </a:r>
          </a:p>
          <a:p>
            <a:pPr algn="ctr"/>
            <a:r>
              <a:rPr lang="cs-CZ" sz="3200" dirty="0"/>
              <a:t>rozdí1ů mezi niveletou a terénem a k zajištění stability svahů </a:t>
            </a:r>
            <a:r>
              <a:rPr lang="cs-CZ" sz="3200" dirty="0" smtClean="0"/>
              <a:t>výkopu.</a:t>
            </a:r>
            <a:endParaRPr lang="cs-CZ" sz="3200" dirty="0"/>
          </a:p>
        </p:txBody>
      </p:sp>
      <p:sp>
        <p:nvSpPr>
          <p:cNvPr id="3" name="Pěticípá hvězda 2"/>
          <p:cNvSpPr/>
          <p:nvPr/>
        </p:nvSpPr>
        <p:spPr>
          <a:xfrm>
            <a:off x="454426" y="1124744"/>
            <a:ext cx="720080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305" y="3573016"/>
            <a:ext cx="7100917" cy="2564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2564904"/>
            <a:ext cx="406072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hlinkClick r:id="rId2" action="ppaction://hlinksldjump"/>
              </a:rPr>
              <a:t>6. GALERIE</a:t>
            </a:r>
            <a:endParaRPr lang="cs-CZ" sz="60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627784" y="3501008"/>
            <a:ext cx="38164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1011" y="476672"/>
            <a:ext cx="763284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Ochranná </a:t>
            </a:r>
            <a:r>
              <a:rPr lang="cs-CZ" sz="2400" dirty="0"/>
              <a:t>masivní konstrukce střechovitého charakteru nad tratí v hornatém </a:t>
            </a:r>
            <a:r>
              <a:rPr lang="cs-CZ" sz="2400" dirty="0" smtClean="0"/>
              <a:t>terénu </a:t>
            </a:r>
            <a:r>
              <a:rPr lang="cs-CZ" sz="2400" dirty="0"/>
              <a:t>jako ochrana před padajícím kamením, vodou, lavinami, sesutím hornin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 </a:t>
            </a:r>
            <a:endParaRPr lang="cs-CZ" sz="2400" dirty="0" smtClean="0"/>
          </a:p>
          <a:p>
            <a:pPr algn="ctr"/>
            <a:r>
              <a:rPr lang="cs-CZ" sz="2400" dirty="0" smtClean="0"/>
              <a:t>Jsou </a:t>
            </a:r>
            <a:r>
              <a:rPr lang="cs-CZ" sz="2400" b="1" dirty="0"/>
              <a:t>dřevěné, zděné </a:t>
            </a:r>
            <a:r>
              <a:rPr lang="cs-CZ" sz="2400" dirty="0"/>
              <a:t>i </a:t>
            </a:r>
            <a:r>
              <a:rPr lang="cs-CZ" sz="2400" b="1" dirty="0"/>
              <a:t>železobetonové</a:t>
            </a:r>
            <a:r>
              <a:rPr lang="cs-CZ" sz="2400" dirty="0" smtClean="0"/>
              <a:t>.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b="1" dirty="0" smtClean="0"/>
              <a:t> </a:t>
            </a:r>
            <a:r>
              <a:rPr lang="cs-CZ" sz="2400" b="1" dirty="0"/>
              <a:t>Zděné se klenou</a:t>
            </a:r>
            <a:r>
              <a:rPr lang="cs-CZ" sz="2400" dirty="0"/>
              <a:t>; je-li svah skalnatý, opře se jedna patka klenby o skalní stěnu, jinak se vyzdí celý profil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 </a:t>
            </a:r>
            <a:endParaRPr lang="cs-CZ" sz="2400" dirty="0" smtClean="0"/>
          </a:p>
          <a:p>
            <a:pPr algn="ctr"/>
            <a:r>
              <a:rPr lang="cs-CZ" sz="2400" dirty="0" smtClean="0"/>
              <a:t>U </a:t>
            </a:r>
            <a:r>
              <a:rPr lang="cs-CZ" sz="2400" dirty="0"/>
              <a:t>klenutých se ve stěně k údolí nechávají </a:t>
            </a:r>
            <a:r>
              <a:rPr lang="cs-CZ" sz="2400" dirty="0" smtClean="0"/>
              <a:t>otvory.</a:t>
            </a:r>
            <a:endParaRPr lang="cs-CZ" sz="2400" dirty="0"/>
          </a:p>
        </p:txBody>
      </p:sp>
      <p:sp>
        <p:nvSpPr>
          <p:cNvPr id="3" name="Pěticípá hvězda 2"/>
          <p:cNvSpPr/>
          <p:nvPr/>
        </p:nvSpPr>
        <p:spPr>
          <a:xfrm>
            <a:off x="367341" y="476672"/>
            <a:ext cx="720080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4980771"/>
            <a:ext cx="2015281" cy="2001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dopravní stavby v ŽD?</a:t>
            </a:r>
          </a:p>
          <a:p>
            <a:r>
              <a:rPr lang="cs-CZ" dirty="0" smtClean="0"/>
              <a:t>2.	Popiš rozdíl mezi mostem a 	viaduktem?</a:t>
            </a:r>
          </a:p>
          <a:p>
            <a:r>
              <a:rPr lang="cs-CZ" dirty="0" smtClean="0"/>
              <a:t>3.	Vysvětli k čemu slouží opěrné zdi?</a:t>
            </a:r>
          </a:p>
          <a:p>
            <a:r>
              <a:rPr lang="cs-CZ" dirty="0" smtClean="0"/>
              <a:t>4.	Popiš galerii?</a:t>
            </a:r>
          </a:p>
        </p:txBody>
      </p:sp>
    </p:spTree>
    <p:extLst>
      <p:ext uri="{BB962C8B-B14F-4D97-AF65-F5344CB8AC3E}">
        <p14:creationId xmlns:p14="http://schemas.microsoft.com/office/powerpoint/2010/main" val="350479307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3744416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http://upload.wikimedia.org/wikipedia/commons/thumb/e/eb/Zeleznicni_most_1.jpg/220px-Zeleznicni_most_1.jpg</a:t>
            </a:r>
          </a:p>
          <a:p>
            <a:pPr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http://cs.wikipedia.org/wiki/Soubor:Negrelliho_viadukt_nad_pravym_ramenem_Vltavy.jpg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88455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9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17BBFD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51</TotalTime>
  <Words>472</Words>
  <Application>Microsoft Office PowerPoint</Application>
  <PresentationFormat>Předvádění na obrazovce (4:3)</PresentationFormat>
  <Paragraphs>65</Paragraphs>
  <Slides>18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Prezentace aplikace PowerPoint</vt:lpstr>
      <vt:lpstr>Anotace:</vt:lpstr>
      <vt:lpstr>DOPRAVNÍ STAVBY V ŽELEZNIČNÍ DOPRAVĚ</vt:lpstr>
      <vt:lpstr>Prezentace aplikace PowerPoint</vt:lpstr>
      <vt:lpstr>K dopravním stavbám patří zejména: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STAVBY</dc:title>
  <dc:creator>Verunka</dc:creator>
  <cp:lastModifiedBy>SMITKA František</cp:lastModifiedBy>
  <cp:revision>5</cp:revision>
  <dcterms:created xsi:type="dcterms:W3CDTF">2013-09-16T12:58:11Z</dcterms:created>
  <dcterms:modified xsi:type="dcterms:W3CDTF">2013-10-31T12:57:33Z</dcterms:modified>
</cp:coreProperties>
</file>