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58" r:id="rId4"/>
    <p:sldId id="261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2919AF9-4845-4312-9856-7838FD67047E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D22B4AF-21B1-4E51-B752-F8163F3CCF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5C880C-B54E-44DD-8003-5147DDD581C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0"/>
          <p:cNvSpPr/>
          <p:nvPr/>
        </p:nvSpPr>
        <p:spPr>
          <a:xfrm>
            <a:off x="904875" y="3648075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1"/>
          <p:cNvSpPr/>
          <p:nvPr/>
        </p:nvSpPr>
        <p:spPr>
          <a:xfrm>
            <a:off x="904875" y="3648075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0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 sz="1400" smtClean="0"/>
            </a:lvl1pPr>
          </a:lstStyle>
          <a:p>
            <a:pPr>
              <a:defRPr/>
            </a:pPr>
            <a:fld id="{463FA810-2241-4745-8D97-C5A3754E89C8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11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025" y="6354763"/>
            <a:ext cx="12192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FE574D-07F4-4A25-94C2-08CA6123E5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016A5-467C-4560-ABAF-B84DE707B15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D0E1A-ED15-4152-98EB-DB4A01445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914400" y="2819400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914400" y="2819400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/>
          <a:lstStyle>
            <a:lvl1pPr algn="r">
              <a:buNone/>
              <a:defRPr sz="32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D3CA1-0D7F-477E-958E-903C3734A0F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975" y="6354763"/>
            <a:ext cx="1520825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7063EE-4BD1-484E-94D4-EA4DECD821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36F57-3BE2-4517-B608-F971A8313A1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64246-40DC-47D0-8BF8-19A20BBB9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74879-87D4-43AD-A91B-23B0CB9CD3B8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59313-8E68-4EC2-A772-A2D7B0FD79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E12AE-2C53-4D76-8FF9-5C29DE13DC1E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BB517-622A-4D67-A283-DA6081A3EA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6C1F7-A121-4013-AF59-91DAAB4B555C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5DE1C-DE43-41FF-A0C0-C5B9E8AD9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Přímá spojovací čára 9"/>
          <p:cNvSpPr>
            <a:spLocks noChangeShapeType="1"/>
          </p:cNvSpPr>
          <p:nvPr/>
        </p:nvSpPr>
        <p:spPr bwMode="auto">
          <a:xfrm rot="5400000">
            <a:off x="3160712" y="3324226"/>
            <a:ext cx="603567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EF2BF-7418-4006-AAE6-D5CA97998C39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58B58-5E3E-43ED-9CF8-6B9F19187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457200" y="500063"/>
            <a:ext cx="182563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9C74D-03BF-411D-B4E8-C23DF132E0B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5FE8A-8ED2-4668-A541-117B4D17B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14252-D2F9-40FD-BE24-F70FC931E15F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F489A-C3A0-4D3B-B0BD-756C7018F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římá spojovací čára 8"/>
          <p:cNvSpPr>
            <a:spLocks noChangeShapeType="1"/>
          </p:cNvSpPr>
          <p:nvPr/>
        </p:nvSpPr>
        <p:spPr bwMode="auto">
          <a:xfrm rot="5400000">
            <a:off x="3630612" y="3201988"/>
            <a:ext cx="585152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3976E-89BB-49DD-897A-C03C66D0A330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AFCF5-19BC-40BE-ACE2-32573D900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52400"/>
            <a:ext cx="8229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219200"/>
            <a:ext cx="8229600" cy="491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175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05F961-5071-487C-AAD3-8EC9A1E301CE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775" y="6356350"/>
            <a:ext cx="3505200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775" y="6356350"/>
            <a:ext cx="1981200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B1B086-BD46-4D60-A2AF-929047460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74" r:id="rId6"/>
    <p:sldLayoutId id="2147483675" r:id="rId7"/>
    <p:sldLayoutId id="2147483676" r:id="rId8"/>
    <p:sldLayoutId id="2147483677" r:id="rId9"/>
    <p:sldLayoutId id="2147483668" r:id="rId10"/>
    <p:sldLayoutId id="214748367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6000"/>
        <a:buFont typeface="Wingdings 3" pitchFamily="18" charset="2"/>
        <a:buChar char="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ts val="500"/>
        </a:spcBef>
        <a:spcAft>
          <a:spcPct val="0"/>
        </a:spcAft>
        <a:buClr>
          <a:schemeClr val="accent2"/>
        </a:buClr>
        <a:buSzPct val="76000"/>
        <a:buFont typeface="Wingdings 3" pitchFamily="18" charset="2"/>
        <a:buChar char=""/>
        <a:defRPr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500"/>
        </a:spcBef>
        <a:spcAft>
          <a:spcPct val="0"/>
        </a:spcAft>
        <a:buClr>
          <a:srgbClr val="BCBCBC"/>
        </a:buClr>
        <a:buSzPct val="76000"/>
        <a:buFont typeface="Wingdings 3" pitchFamily="18" charset="2"/>
        <a:buChar char="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400"/>
        </a:spcBef>
        <a:spcAft>
          <a:spcPct val="0"/>
        </a:spcAft>
        <a:buClr>
          <a:srgbClr val="8BA2B4"/>
        </a:buClr>
        <a:buSzPct val="70000"/>
        <a:buFont typeface="Wingdings" pitchFamily="2" charset="2"/>
        <a:buChar char="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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port" TargetMode="External"/><Relationship Id="rId2" Type="http://schemas.openxmlformats.org/officeDocument/2006/relationships/hyperlink" Target="http://office.microsoft.com/cs-cz/images/results.aspx?qu=Ro%C4%8Dn%C3%AD%20dob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%C5%A0kola" TargetMode="External"/><Relationship Id="rId5" Type="http://schemas.openxmlformats.org/officeDocument/2006/relationships/hyperlink" Target="http://office.microsoft.com/cs-cz/images/MP900426480.aspx" TargetMode="External"/><Relationship Id="rId4" Type="http://schemas.openxmlformats.org/officeDocument/2006/relationships/hyperlink" Target="http://office.microsoft.com/cs-cz/images/MP900423061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Skupina 13"/>
          <p:cNvGrpSpPr>
            <a:grpSpLocks/>
          </p:cNvGrpSpPr>
          <p:nvPr/>
        </p:nvGrpSpPr>
        <p:grpSpPr bwMode="auto">
          <a:xfrm>
            <a:off x="323850" y="188913"/>
            <a:ext cx="8388350" cy="6399212"/>
            <a:chOff x="395078" y="500798"/>
            <a:chExt cx="8388548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/>
          </p:nvGraphicFramePr>
          <p:xfrm>
            <a:off x="395078" y="1364757"/>
            <a:ext cx="8388548" cy="4201482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</a:t>
                        </a:r>
                        <a:r>
                          <a:rPr lang="cs-CZ" sz="1800" b="0" kern="1200" dirty="0" smtClean="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a:t>XI_PRV1_12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Prvouka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Léto – o prázdninách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ročník 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421636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4.9. </a:t>
                        </a: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2012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00B0F0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Tento výukový materiál slouží k  procvičování  znalostí o letních měsících. Žáci si zopakují  počasí  typické pro léto, proměny přírody v létě, letní sporty.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lang="cs-CZ" sz="1200" b="1" dirty="0" smtClean="0">
                            <a:solidFill>
                              <a:schemeClr val="tx1"/>
                            </a:solidFill>
                            <a:hlinkClick r:id="rId3"/>
                          </a:rPr>
                          <a:t>http://office.</a:t>
                        </a:r>
                        <a:r>
                          <a:rPr lang="cs-CZ" sz="1200" b="1" dirty="0" err="1" smtClean="0">
                            <a:solidFill>
                              <a:schemeClr val="tx1"/>
                            </a:solidFill>
                            <a:hlinkClick r:id="rId3"/>
                          </a:rPr>
                          <a:t>microsoft.com</a:t>
                        </a:r>
                        <a:endPara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0070C0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4339" name="Obdélník 6"/>
            <p:cNvSpPr>
              <a:spLocks noChangeArrowheads="1"/>
            </p:cNvSpPr>
            <p:nvPr/>
          </p:nvSpPr>
          <p:spPr bwMode="auto">
            <a:xfrm>
              <a:off x="467544" y="500798"/>
              <a:ext cx="327031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cs-CZ" sz="2000" b="1">
                  <a:latin typeface="Calibri" pitchFamily="34" charset="0"/>
                </a:rPr>
                <a:t>DIGITÁLNÍ UČEBNÍ MATERIÁL</a:t>
              </a:r>
            </a:p>
          </p:txBody>
        </p:sp>
        <p:pic>
          <p:nvPicPr>
            <p:cNvPr id="14340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9" name="Obrázek 8"/>
            <p:cNvPicPr/>
            <p:nvPr/>
          </p:nvPicPr>
          <p:blipFill>
            <a:blip r:embed="rId5" cstate="print">
              <a:extLst>
                <a:ext uri="{28A0092B-C50C-407E-A947-70E740481C1C}"/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11430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060575"/>
            <a:ext cx="3600450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poznám léto?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/>
              <a:t>Jak poznáme léto?</a:t>
            </a:r>
          </a:p>
          <a:p>
            <a:endParaRPr lang="cs-CZ" b="1" smtClean="0"/>
          </a:p>
          <a:p>
            <a:pPr>
              <a:buFont typeface="Wingdings 3" pitchFamily="18" charset="2"/>
              <a:buNone/>
            </a:pPr>
            <a:r>
              <a:rPr lang="cs-CZ" smtClean="0"/>
              <a:t>	1. prodlužuje se den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	2. - - - - - -  svítí déle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	3. nemusíme nosit teplé bundy:</a:t>
            </a:r>
          </a:p>
          <a:p>
            <a:pPr lvl="2">
              <a:buFont typeface="Wingdings 3" pitchFamily="18" charset="2"/>
              <a:buNone/>
            </a:pPr>
            <a:r>
              <a:rPr lang="cs-CZ" smtClean="0"/>
              <a:t>		  - - - - - - - -   	</a:t>
            </a:r>
            <a:r>
              <a:rPr lang="cs-CZ" sz="2400" smtClean="0"/>
              <a:t>se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	4. ráno vstáváme - - - - -</a:t>
            </a:r>
          </a:p>
          <a:p>
            <a:pPr>
              <a:buFont typeface="Wingdings 3" pitchFamily="18" charset="2"/>
              <a:buNone/>
            </a:pPr>
            <a:endParaRPr lang="cs-CZ" smtClean="0"/>
          </a:p>
          <a:p>
            <a:r>
              <a:rPr lang="cs-CZ" b="1" smtClean="0"/>
              <a:t>Řekni, jak dále poznáš, že k nám přišlo léto?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měsíce nám provází léto: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r>
              <a:rPr lang="cs-CZ" smtClean="0"/>
              <a:t>1.  </a:t>
            </a:r>
            <a:r>
              <a:rPr lang="cs-CZ" b="1" smtClean="0"/>
              <a:t>Červen</a:t>
            </a:r>
          </a:p>
          <a:p>
            <a:r>
              <a:rPr lang="cs-CZ" smtClean="0"/>
              <a:t>2.  </a:t>
            </a:r>
            <a:r>
              <a:rPr lang="cs-CZ" b="1" smtClean="0"/>
              <a:t>Červenec</a:t>
            </a:r>
          </a:p>
          <a:p>
            <a:r>
              <a:rPr lang="cs-CZ" smtClean="0"/>
              <a:t>3.  </a:t>
            </a:r>
            <a:r>
              <a:rPr lang="cs-CZ" b="1" smtClean="0"/>
              <a:t>Srpen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b="1" smtClean="0"/>
              <a:t>Popiš, co je pro jednotlivé měsíce typické:</a:t>
            </a:r>
          </a:p>
          <a:p>
            <a:endParaRPr lang="cs-CZ" b="1" smtClean="0"/>
          </a:p>
          <a:p>
            <a:pPr>
              <a:buFont typeface="Wingdings 3" pitchFamily="18" charset="2"/>
              <a:buNone/>
            </a:pPr>
            <a:r>
              <a:rPr lang="cs-CZ" smtClean="0"/>
              <a:t>	Např.: Koncem června končíme školu a 			dostáváme vysvědčení.</a:t>
            </a:r>
          </a:p>
        </p:txBody>
      </p:sp>
      <p:pic>
        <p:nvPicPr>
          <p:cNvPr id="18435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1628775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začínají prázdniny?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smtClean="0"/>
              <a:t>Který měsíc začínají prázdniny? - - - - - - - -</a:t>
            </a:r>
          </a:p>
          <a:p>
            <a:r>
              <a:rPr lang="cs-CZ" smtClean="0"/>
              <a:t>Jaké sporty můžeme vyzkoušet nebo vidět o letních prázdninách?</a:t>
            </a:r>
          </a:p>
        </p:txBody>
      </p:sp>
      <p:pic>
        <p:nvPicPr>
          <p:cNvPr id="19459" name="Picture 2" descr="Zobrazit podrobnosti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652963"/>
            <a:ext cx="1655762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3933825"/>
            <a:ext cx="2160587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aktivní,Fotolia,jízda na kajaku,kajaky,příroda,pádla,lidé,osoby,Fotografie,tiché,sporty,svítání,vod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285273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68313" y="4581525"/>
            <a:ext cx="1223962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1</a:t>
            </a:r>
            <a:r>
              <a:rPr lang="cs-CZ" dirty="0">
                <a:latin typeface="+mn-lt"/>
                <a:cs typeface="+mn-cs"/>
              </a:rPr>
              <a:t>.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413" y="3860800"/>
            <a:ext cx="720725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163" y="2997200"/>
            <a:ext cx="1152525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3.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trávíte nejraději letní prázdniny: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r>
              <a:rPr lang="cs-CZ" smtClean="0"/>
              <a:t>1. babičky a dědy</a:t>
            </a:r>
          </a:p>
          <a:p>
            <a:r>
              <a:rPr lang="cs-CZ" smtClean="0"/>
              <a:t>2. na chalupě</a:t>
            </a:r>
          </a:p>
          <a:p>
            <a:r>
              <a:rPr lang="cs-CZ" smtClean="0"/>
              <a:t>3. na táboře</a:t>
            </a:r>
          </a:p>
          <a:p>
            <a:r>
              <a:rPr lang="cs-CZ" smtClean="0"/>
              <a:t>4.na soustředění s kroužkem</a:t>
            </a:r>
          </a:p>
          <a:p>
            <a:r>
              <a:rPr lang="cs-CZ" smtClean="0"/>
              <a:t>5. doma </a:t>
            </a:r>
          </a:p>
          <a:p>
            <a:r>
              <a:rPr lang="cs-CZ" smtClean="0"/>
              <a:t>6. na výletě</a:t>
            </a:r>
          </a:p>
          <a:p>
            <a:r>
              <a:rPr lang="cs-CZ" smtClean="0"/>
              <a:t>7. u vody</a:t>
            </a:r>
          </a:p>
          <a:p>
            <a:r>
              <a:rPr lang="cs-CZ" smtClean="0"/>
              <a:t>8. u moře</a:t>
            </a:r>
          </a:p>
          <a:p>
            <a:endParaRPr lang="cs-CZ" smtClean="0"/>
          </a:p>
          <a:p>
            <a:pPr>
              <a:buFont typeface="Wingdings 3" pitchFamily="18" charset="2"/>
              <a:buNone/>
            </a:pPr>
            <a:endParaRPr lang="cs-CZ" smtClean="0"/>
          </a:p>
        </p:txBody>
      </p:sp>
      <p:pic>
        <p:nvPicPr>
          <p:cNvPr id="20483" name="Picture 2" descr="http://officeimg.vo.msecnd.net/en-us/images/MH90042306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1196975"/>
            <a:ext cx="3382962" cy="475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Jaký asi bude váš nejkrásnější zážitek z prázdnin?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6" name="Picture 2" descr="http://officeimg.vo.msecnd.net/en-us/images/MH90042648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1700213"/>
            <a:ext cx="4752975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 končí letní prázdniny?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r>
              <a:rPr lang="cs-CZ" b="1" smtClean="0"/>
              <a:t>Letní prázdniny končí </a:t>
            </a:r>
            <a:r>
              <a:rPr lang="cs-CZ" smtClean="0"/>
              <a:t>posledním dnem měsíce 			 	- - - - - .</a:t>
            </a:r>
          </a:p>
          <a:p>
            <a:r>
              <a:rPr lang="cs-CZ" smtClean="0"/>
              <a:t> </a:t>
            </a:r>
            <a:r>
              <a:rPr lang="cs-CZ" b="1" smtClean="0"/>
              <a:t>Co nás čeká po prázdninách?</a:t>
            </a:r>
            <a:r>
              <a:rPr lang="cs-CZ" smtClean="0"/>
              <a:t> Odpovězte.</a:t>
            </a:r>
          </a:p>
        </p:txBody>
      </p:sp>
      <p:pic>
        <p:nvPicPr>
          <p:cNvPr id="22531" name="Picture 2" descr="biologie,děcka,děti,děvčata,fotografie,Fotolia,lekce,lidé,listy,obecná škola,oči,příroda,školy,šťastná,studenti,třídy,učení,úsměv,úsměvy,věda,vzdělání,zpět do školy,zvětšovací skl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27813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1600200"/>
            <a:ext cx="8964612" cy="4525963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http://office.microsoft.com/cs-cz/images/results.aspx?qu=Ro%C4%8Dn%C3%AD%20doby#ai:MC900027244|</a:t>
            </a:r>
            <a:endParaRPr lang="cs-CZ" sz="1400" smtClean="0"/>
          </a:p>
          <a:p>
            <a:r>
              <a:rPr lang="cs-CZ" sz="1400" smtClean="0">
                <a:hlinkClick r:id="rId2"/>
              </a:rPr>
              <a:t>http://office.microsoft.com/cs-cz/images/results.aspx?qu=Ro%C4%8Dn%C3%AD%20doby#ai:MC900338158|</a:t>
            </a:r>
            <a:endParaRPr lang="cs-CZ" sz="1400" smtClean="0"/>
          </a:p>
          <a:p>
            <a:r>
              <a:rPr lang="cs-CZ" sz="1400" smtClean="0">
                <a:hlinkClick r:id="rId2"/>
              </a:rPr>
              <a:t>http://office.microsoft.com/cs-cz/images/results.aspx?qu=Ro%C4%8Dn%C3%AD%20doby#ai:MM900300554|</a:t>
            </a:r>
            <a:endParaRPr lang="cs-CZ" sz="1400" smtClean="0"/>
          </a:p>
          <a:p>
            <a:r>
              <a:rPr lang="cs-CZ" sz="1400" smtClean="0">
                <a:hlinkClick r:id="rId2"/>
              </a:rPr>
              <a:t>http://office.microsoft.com/cs-cz/images/results.aspx?qu=Ro%C4%8Dn%C3%AD%20doby#ai:MP900227615|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http://office.microsoft.com/cs-cz/images/results.aspx?qu=sport#ai:MP900442276|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http://office.microsoft.com/cs-cz/images/MP900423061.aspx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http://office.microsoft.com/cs-cz/images/MP900426480.aspx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http://office.microsoft.com/cs-cz/images/results.aspx?qu=%C5%A0kola#ai:MP900438753|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2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74</TotalTime>
  <Words>154</Words>
  <Application>Microsoft Office PowerPoint</Application>
  <PresentationFormat>On-screen Show (4:3)</PresentationFormat>
  <Paragraphs>52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Gill Sans MT</vt:lpstr>
      <vt:lpstr>Arial</vt:lpstr>
      <vt:lpstr>Bookman Old Style</vt:lpstr>
      <vt:lpstr>Wingdings 3</vt:lpstr>
      <vt:lpstr>Wingdings</vt:lpstr>
      <vt:lpstr>Calibri</vt:lpstr>
      <vt:lpstr>Původ</vt:lpstr>
      <vt:lpstr>Původ</vt:lpstr>
      <vt:lpstr>Původ</vt:lpstr>
      <vt:lpstr>Původ</vt:lpstr>
      <vt:lpstr>Původ</vt:lpstr>
      <vt:lpstr>Původ</vt:lpstr>
      <vt:lpstr>Původ</vt:lpstr>
      <vt:lpstr>Původ</vt:lpstr>
      <vt:lpstr>Snímek 1</vt:lpstr>
      <vt:lpstr>LÉTO</vt:lpstr>
      <vt:lpstr>Jak poznám léto?</vt:lpstr>
      <vt:lpstr>Jaké měsíce nám provází léto:</vt:lpstr>
      <vt:lpstr>Kdy začínají prázdniny?</vt:lpstr>
      <vt:lpstr>Kde trávíte nejraději letní prázdniny:</vt:lpstr>
      <vt:lpstr> Jaký asi bude váš nejkrásnější zážitek z prázdnin?</vt:lpstr>
      <vt:lpstr>Kdy  končí letní prázdniny?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DUM</cp:lastModifiedBy>
  <cp:revision>23</cp:revision>
  <dcterms:created xsi:type="dcterms:W3CDTF">2013-09-10T16:00:34Z</dcterms:created>
  <dcterms:modified xsi:type="dcterms:W3CDTF">2013-10-31T20:39:43Z</dcterms:modified>
</cp:coreProperties>
</file>