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DAB984C-393E-4026-B073-E6B0EDCBC9E9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5B6B864-5E3B-4F87-A4DF-E73FF705F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32C917-0047-4E4F-BE7B-F04955894AF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9DC98-D8AD-45DB-AA74-4587984E8F35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28CF754-1BCE-4966-B4C5-A5475253B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388D9-6AC4-4331-A125-F3E218E5EDC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235AB5-4263-413B-9788-DBA1E9EE1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5F183-19B5-4AD1-8BB2-723F8A2D3391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B2A1986-5D54-4EF0-AB7A-A37EA7673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FB5AD-06A5-422E-8317-145BF90C5FB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57B97-BB96-460D-AF52-00E2D9629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BE82E-AA79-460F-9F09-DD0EE3E9B80B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90AA7A54-EF3E-4BA6-93E1-A6ECE143C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C04D4-E536-43C8-9FE5-4D94CE87C33B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066C89-480E-4798-9FC1-5F9CD8019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5D690-C22B-4D04-B94D-310604126A6B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666F39E-53B1-4402-96A4-DC4289071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5A44A3A8-E714-4903-A0D0-0085C3A01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6A486-5F87-4C56-A343-8E34DF76DCAF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DB0455-A75D-4AD1-8106-79B4AFDA2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ADF823-627E-41D7-9DE1-E0791C7CE730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358F6-A561-4269-A4BF-A72D243B82DB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40721-83B0-4027-B1C3-F0B562DBB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96ECAF-1D3D-4197-91CF-F4EDFDBB2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01E3D-C434-4A26-8541-ACB35021012D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E14A3B-B6D7-49FD-95DE-3C66117D03F3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133DF9-A50B-4B10-B3B5-7A2E5489E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jablko&amp;ex=1" TargetMode="External"/><Relationship Id="rId3" Type="http://schemas.openxmlformats.org/officeDocument/2006/relationships/hyperlink" Target="http://office.microsoft.com/cs-cz/images/results.aspx?qu=%C5%A0kola" TargetMode="External"/><Relationship Id="rId7" Type="http://schemas.openxmlformats.org/officeDocument/2006/relationships/hyperlink" Target="http://office.microsoft.com/cs-cz/images/results.aspx?qu=v%C4%8Dely&amp;ex=1" TargetMode="External"/><Relationship Id="rId2" Type="http://schemas.openxmlformats.org/officeDocument/2006/relationships/hyperlink" Target="http://office.microsoft.com/cs-cz/images/results.aspx?qu=ovoce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rozkvetl%C3%AD+strom&amp;ex=1" TargetMode="External"/><Relationship Id="rId5" Type="http://schemas.openxmlformats.org/officeDocument/2006/relationships/hyperlink" Target="http://office.microsoft.com/cs-cz/images/results.aspx?qu=zal%C3%A9v%C3%A1n%C3%AD+stromu&amp;ex=1" TargetMode="External"/><Relationship Id="rId4" Type="http://schemas.openxmlformats.org/officeDocument/2006/relationships/hyperlink" Target="http://office.microsoft.com/cs-cz/images/results.aspx?qu=sazen%C3%AD+stromu&amp;ex=1" TargetMode="External"/><Relationship Id="rId9" Type="http://schemas.openxmlformats.org/officeDocument/2006/relationships/hyperlink" Target="http://office.microsoft.com/cs-cz/images/results.aspx?qu=strom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Skupina 13"/>
          <p:cNvGrpSpPr>
            <a:grpSpLocks/>
          </p:cNvGrpSpPr>
          <p:nvPr/>
        </p:nvGrpSpPr>
        <p:grpSpPr bwMode="auto">
          <a:xfrm>
            <a:off x="395288" y="188913"/>
            <a:ext cx="8389937" cy="6399212"/>
            <a:chOff x="395078" y="500798"/>
            <a:chExt cx="8388548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/>
          </p:nvGraphicFramePr>
          <p:xfrm>
            <a:off x="395078" y="1364757"/>
            <a:ext cx="8388548" cy="4201482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</a:t>
                        </a:r>
                        <a:r>
                          <a:rPr lang="cs-CZ" sz="1800" b="0" kern="1200" dirty="0" smtClean="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a:t>XI_PRV1_13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Prvouka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Léto – plody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21636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4.9. 2012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Tento výukový materiál slouží k  opakování  plodů 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ovocných stromů 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 létě. Žáci se seznámí s proměnou jabloně v ročních obdobích.</a:t>
                        </a: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lang="cs-CZ" sz="1200" dirty="0" smtClean="0">
                            <a:hlinkClick r:id="rId3"/>
                          </a:rPr>
                          <a:t>http://office.</a:t>
                        </a:r>
                        <a:r>
                          <a:rPr lang="cs-CZ" sz="1200" dirty="0" err="1" smtClean="0">
                            <a:hlinkClick r:id="rId3"/>
                          </a:rPr>
                          <a:t>microsoft.com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4339" name="Obdélník 6"/>
            <p:cNvSpPr>
              <a:spLocks noChangeArrowheads="1"/>
            </p:cNvSpPr>
            <p:nvPr/>
          </p:nvSpPr>
          <p:spPr bwMode="auto">
            <a:xfrm>
              <a:off x="467544" y="500798"/>
              <a:ext cx="327031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000" b="1">
                  <a:latin typeface="Calibri" pitchFamily="34" charset="0"/>
                </a:rPr>
                <a:t>DIGITÁLNÍ UČEBNÍ MATERIÁL</a:t>
              </a:r>
            </a:p>
          </p:txBody>
        </p:sp>
        <p:pic>
          <p:nvPicPr>
            <p:cNvPr id="14340" name="Picture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8"/>
            <p:cNvPicPr/>
            <p:nvPr/>
          </p:nvPicPr>
          <p:blipFill>
            <a:blip r:embed="rId5" cstate="print">
              <a:extLst>
                <a:ext uri="{28A0092B-C50C-407E-A947-70E740481C1C}"/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zahrada: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Fotografie,jídla,obličeje,ovoce,produkt,saláty,zelenin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1484313"/>
            <a:ext cx="4392612" cy="439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zahrada   je plná ovoce: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 smtClean="0"/>
              <a:t>Poznáš všechny druhy ovoce?</a:t>
            </a:r>
          </a:p>
        </p:txBody>
      </p:sp>
      <p:pic>
        <p:nvPicPr>
          <p:cNvPr id="17411" name="Picture 2" descr="asijské,copy,dcery,děti,dětství,děvčata,Fotolia,mladé,mládí,předškolní,školy,šťastné,studenti,tváře,učení,učit se,úsměv,úsměvy,vyučování,vzdělávat se,ženy,zpět do ško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6011863" y="3933825"/>
            <a:ext cx="3132137" cy="208756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4284663" y="2420938"/>
            <a:ext cx="3024187" cy="165576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116013" y="2924175"/>
            <a:ext cx="2951162" cy="17287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1042988" y="5013325"/>
            <a:ext cx="2736850" cy="13684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6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565400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8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35150" y="5300663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0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5463" y="4271963"/>
            <a:ext cx="15128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2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08175" y="3141663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nepatří mezi letní ovoce?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4" name="Picture 2" descr="fotografie,hroznové listy,hrozny,jídla,listy,ovoce,příroda,produkt,rostliny,skupiny,vinice,vinná réva,vinohrady,zemědělstv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55733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fotografie,ovoce,podzim,potraviny,produkt,roční období,seno,tykv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763" y="3789363"/>
            <a:ext cx="2555875" cy="254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meruňky,ovoce,potraviny,stolování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51500" y="1628775"/>
            <a:ext cx="3095625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8" descr="červený rybíz,ovoce,potraviny,příroda,rostliny,rybíz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19475" y="3716338"/>
            <a:ext cx="3095625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0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42988" y="4581525"/>
            <a:ext cx="1828800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68313" y="1412875"/>
            <a:ext cx="12954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1</a:t>
            </a:r>
            <a:r>
              <a:rPr lang="cs-CZ" dirty="0">
                <a:latin typeface="+mn-lt"/>
                <a:cs typeface="+mn-cs"/>
              </a:rPr>
              <a:t>.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1050" y="4797425"/>
            <a:ext cx="72072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</a:t>
            </a:r>
            <a:r>
              <a:rPr lang="cs-CZ" dirty="0">
                <a:latin typeface="+mn-lt"/>
                <a:cs typeface="+mn-cs"/>
              </a:rPr>
              <a:t>.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175" y="3644900"/>
            <a:ext cx="865188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3.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425" y="1484313"/>
            <a:ext cx="792163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4.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025" y="3860800"/>
            <a:ext cx="79216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5</a:t>
            </a:r>
            <a:r>
              <a:rPr lang="cs-CZ" dirty="0">
                <a:latin typeface="+mn-lt"/>
                <a:cs typeface="+mn-cs"/>
              </a:rPr>
              <a:t>.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si kousnu do jablka</a:t>
            </a:r>
            <a:r>
              <a:rPr lang="cs-CZ" sz="3600" b="1" u="sng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</a:t>
            </a:r>
            <a:r>
              <a:rPr lang="cs-CZ" sz="3600" b="1" u="sng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je třeba: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341438"/>
            <a:ext cx="8435975" cy="5327650"/>
          </a:xfrm>
        </p:spPr>
        <p:txBody>
          <a:bodyPr/>
          <a:lstStyle/>
          <a:p>
            <a:r>
              <a:rPr lang="cs-CZ" smtClean="0"/>
              <a:t>1. </a:t>
            </a:r>
            <a:r>
              <a:rPr lang="cs-CZ" b="1" smtClean="0"/>
              <a:t>zasadit </a:t>
            </a:r>
            <a:r>
              <a:rPr lang="cs-CZ" smtClean="0"/>
              <a:t>ja</a:t>
            </a:r>
            <a:r>
              <a:rPr lang="cs-CZ" i="1" smtClean="0"/>
              <a:t>bloň</a:t>
            </a:r>
            <a:endParaRPr lang="cs-CZ" b="1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19459" name="Picture 2" descr="lesní hospodářství,muži,osoby,povolání,příroda,rostliny,sazení stromů,sazenice,zemědělstv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2636838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si kousnu do jablka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je třeba:</a:t>
            </a:r>
            <a:endParaRPr lang="cs-CZ" sz="3600" smtClean="0">
              <a:solidFill>
                <a:srgbClr val="7B9899"/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2.</a:t>
            </a:r>
            <a:r>
              <a:rPr lang="cs-CZ" b="1" smtClean="0"/>
              <a:t> zalévat </a:t>
            </a:r>
            <a:r>
              <a:rPr lang="cs-CZ" smtClean="0"/>
              <a:t>jabloň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0483" name="Picture 2" descr="Den sázení stromů,Den Země,ekologické vědomí,ekologický,ochrana přírody,osoby,příroda,prostředí,rostliny,sázení,sázení stromů,slunce,sluneční svit,slunečný,stromy,terénní úpravy,zahrádkáři,zahrádkářství,zahradní architekti,zahrady,zaléván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205038"/>
            <a:ext cx="4176713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si kousnu do jablka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čekám až:</a:t>
            </a:r>
            <a:endParaRPr lang="cs-CZ" sz="3600" smtClean="0">
              <a:solidFill>
                <a:srgbClr val="7B9899"/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3. jabloň </a:t>
            </a:r>
            <a:r>
              <a:rPr lang="cs-CZ" b="1" smtClean="0"/>
              <a:t>rozkvete</a:t>
            </a:r>
            <a:endParaRPr lang="cs-CZ" smtClean="0"/>
          </a:p>
          <a:p>
            <a:endParaRPr lang="cs-CZ" smtClean="0"/>
          </a:p>
        </p:txBody>
      </p:sp>
      <p:pic>
        <p:nvPicPr>
          <p:cNvPr id="21507" name="Picture 2" descr="fotografie,jaro,květy,květy třešní,příroda,roční období,rostliny,rozkvetlý,stromy,třešně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636838"/>
            <a:ext cx="3671888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si kousnu do jablka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čekám až:</a:t>
            </a:r>
            <a:endParaRPr lang="cs-CZ" sz="3600" smtClean="0">
              <a:solidFill>
                <a:srgbClr val="7B9899"/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4. </a:t>
            </a:r>
            <a:r>
              <a:rPr lang="cs-CZ" b="1" smtClean="0"/>
              <a:t>květy</a:t>
            </a:r>
            <a:r>
              <a:rPr lang="cs-CZ" smtClean="0"/>
              <a:t> jabloně </a:t>
            </a:r>
            <a:r>
              <a:rPr lang="cs-CZ" b="1" smtClean="0"/>
              <a:t>opylují včely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2531" name="Picture 2" descr="brouci,hmyz,medonosné včely,oříznuté fotky,oříznuté obrázky,PNG,příroda,průhledné pozadí,včelky,včely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276475"/>
            <a:ext cx="4248150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-20638"/>
            <a:ext cx="8229600" cy="1190626"/>
          </a:xfrm>
        </p:spPr>
        <p:txBody>
          <a:bodyPr>
            <a:spAutoFit/>
          </a:bodyPr>
          <a:lstStyle/>
          <a:p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Než si kousnu do jablka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,</a:t>
            </a:r>
            <a:r>
              <a:rPr lang="cs-CZ" sz="3600" b="1" smtClean="0">
                <a:solidFill>
                  <a:srgbClr val="7B98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čekám až:</a:t>
            </a:r>
            <a:endParaRPr lang="cs-CZ" sz="3600" b="1" smtClean="0">
              <a:solidFill>
                <a:srgbClr val="7B9899"/>
              </a:solidFill>
            </a:endParaRPr>
          </a:p>
        </p:txBody>
      </p:sp>
      <p:sp>
        <p:nvSpPr>
          <p:cNvPr id="23554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1176338"/>
          </a:xfrm>
        </p:spPr>
        <p:txBody>
          <a:bodyPr>
            <a:spAutoFit/>
          </a:bodyPr>
          <a:lstStyle/>
          <a:p>
            <a:r>
              <a:rPr lang="cs-CZ" smtClean="0"/>
              <a:t>5. </a:t>
            </a:r>
            <a:r>
              <a:rPr lang="cs-CZ" b="1" smtClean="0"/>
              <a:t>květy opadají </a:t>
            </a:r>
            <a:r>
              <a:rPr lang="cs-CZ" smtClean="0"/>
              <a:t>a začíná se </a:t>
            </a:r>
            <a:r>
              <a:rPr lang="cs-CZ" b="1" smtClean="0"/>
              <a:t>tvořit plod</a:t>
            </a:r>
          </a:p>
          <a:p>
            <a:r>
              <a:rPr lang="cs-CZ" smtClean="0"/>
              <a:t>6. </a:t>
            </a:r>
            <a:r>
              <a:rPr lang="cs-CZ" b="1" smtClean="0"/>
              <a:t>plod</a:t>
            </a:r>
            <a:r>
              <a:rPr lang="cs-CZ" smtClean="0"/>
              <a:t> jabloně </a:t>
            </a:r>
            <a:r>
              <a:rPr lang="cs-CZ" b="1" smtClean="0"/>
              <a:t>dozrává</a:t>
            </a:r>
          </a:p>
        </p:txBody>
      </p:sp>
      <p:pic>
        <p:nvPicPr>
          <p:cNvPr id="23555" name="Picture 2" descr="jablka,jídlo,ovoce,příroda,produkce,rostlin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2852738"/>
            <a:ext cx="3671887" cy="33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si kousnu do jablka, vím že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mtClean="0"/>
              <a:t>7. </a:t>
            </a: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jablko</a:t>
            </a:r>
            <a:r>
              <a:rPr lang="cs-CZ" smtClean="0"/>
              <a:t> je uzrálé,  </a:t>
            </a:r>
            <a:r>
              <a:rPr lang="cs-CZ" b="1" smtClean="0"/>
              <a:t>padá na zem, </a:t>
            </a:r>
            <a:r>
              <a:rPr lang="cs-CZ" smtClean="0"/>
              <a:t>kde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pokud jej nenajdeme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zetlí. Z jablka  zůstane j</a:t>
            </a:r>
            <a:r>
              <a:rPr lang="cs-CZ" smtClean="0">
                <a:latin typeface="Arial" charset="0"/>
              </a:rPr>
              <a:t>á</a:t>
            </a:r>
            <a:r>
              <a:rPr lang="cs-CZ" smtClean="0"/>
              <a:t>dřinec. </a:t>
            </a:r>
          </a:p>
          <a:p>
            <a:endParaRPr lang="cs-CZ" smtClean="0"/>
          </a:p>
        </p:txBody>
      </p:sp>
      <p:pic>
        <p:nvPicPr>
          <p:cNvPr id="24579" name="Picture 2" descr="jablka,jabloně,osoby,ovoce,ovocné stromy,příroda,rostliny,sady,sbírání,sklizně,stromy,žebříky,zemědělci,zemědělstv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3213100"/>
            <a:ext cx="3529013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jablka,ohryzky,ovoce,plody,stolov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3141663"/>
            <a:ext cx="3095625" cy="295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si kousnu do jablka, vím že:</a:t>
            </a:r>
            <a:endParaRPr lang="cs-CZ" sz="3600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8. z j</a:t>
            </a:r>
            <a:r>
              <a:rPr lang="cs-CZ" smtClean="0">
                <a:latin typeface="Arial" charset="0"/>
              </a:rPr>
              <a:t>á</a:t>
            </a:r>
            <a:r>
              <a:rPr lang="cs-CZ" smtClean="0"/>
              <a:t>dřinců může </a:t>
            </a:r>
            <a:r>
              <a:rPr lang="cs-CZ" b="1" smtClean="0"/>
              <a:t>vyrůst </a:t>
            </a:r>
            <a:r>
              <a:rPr lang="cs-CZ" smtClean="0"/>
              <a:t>nový</a:t>
            </a:r>
            <a:r>
              <a:rPr lang="cs-CZ" b="1" smtClean="0"/>
              <a:t> strom</a:t>
            </a:r>
          </a:p>
          <a:p>
            <a:pPr>
              <a:buFont typeface="Wingdings 2" pitchFamily="18" charset="2"/>
              <a:buNone/>
            </a:pPr>
            <a:endParaRPr lang="cs-CZ" b="1" smtClean="0"/>
          </a:p>
        </p:txBody>
      </p:sp>
      <p:pic>
        <p:nvPicPr>
          <p:cNvPr id="25603" name="Picture 2" descr="ochrana,ochrana přírody,ekologický,životní prostředí,ochrana životního prostředí,ekologie,prostředí,rostoucí,roste,přírůstky,listy,kořeny,roční období,strom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2492375"/>
            <a:ext cx="4032250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:MP900430944|</a:t>
            </a:r>
            <a:endParaRPr lang="cs-CZ" sz="1400" dirty="0" smtClean="0">
              <a:hlinkClick r:id="rId3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=%C5%A0kola#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:MP900439336|http://office.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=ovoce&amp;ex=1#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:MP900430622|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:MP900430948|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:MP900400586|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:MP900430479|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:MP900313732|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:MP900426625|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:MP900411823|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:MC900193406|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:MC900423872|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=ovoce&amp;ex=1#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:MC900112322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4"/>
              </a:rPr>
              <a:t>http://office.</a:t>
            </a:r>
            <a:r>
              <a:rPr lang="cs-CZ" sz="1400" dirty="0" err="1" smtClean="0">
                <a:hlinkClick r:id="rId4"/>
              </a:rPr>
              <a:t>microsoft.com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results.aspx</a:t>
            </a:r>
            <a:r>
              <a:rPr lang="cs-CZ" sz="1400" dirty="0" smtClean="0">
                <a:hlinkClick r:id="rId4"/>
              </a:rPr>
              <a:t>?</a:t>
            </a:r>
            <a:r>
              <a:rPr lang="cs-CZ" sz="1400" dirty="0" err="1" smtClean="0">
                <a:hlinkClick r:id="rId4"/>
              </a:rPr>
              <a:t>qu</a:t>
            </a:r>
            <a:r>
              <a:rPr lang="cs-CZ" sz="1400" dirty="0" smtClean="0">
                <a:hlinkClick r:id="rId4"/>
              </a:rPr>
              <a:t>=sazen%C3%AD+stromu&amp;ex=1#</a:t>
            </a:r>
            <a:r>
              <a:rPr lang="cs-CZ" sz="1400" dirty="0" err="1" smtClean="0">
                <a:hlinkClick r:id="rId4"/>
              </a:rPr>
              <a:t>ai</a:t>
            </a:r>
            <a:r>
              <a:rPr lang="cs-CZ" sz="1400" dirty="0" smtClean="0">
                <a:hlinkClick r:id="rId4"/>
              </a:rPr>
              <a:t>:MC900389004|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5"/>
              </a:rPr>
              <a:t>http://office.</a:t>
            </a:r>
            <a:r>
              <a:rPr lang="cs-CZ" sz="1400" dirty="0" err="1" smtClean="0">
                <a:hlinkClick r:id="rId5"/>
              </a:rPr>
              <a:t>microsoft.com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results.aspx</a:t>
            </a:r>
            <a:r>
              <a:rPr lang="cs-CZ" sz="1400" dirty="0" smtClean="0">
                <a:hlinkClick r:id="rId5"/>
              </a:rPr>
              <a:t>?</a:t>
            </a:r>
            <a:r>
              <a:rPr lang="cs-CZ" sz="1400" dirty="0" err="1" smtClean="0">
                <a:hlinkClick r:id="rId5"/>
              </a:rPr>
              <a:t>qu</a:t>
            </a:r>
            <a:r>
              <a:rPr lang="cs-CZ" sz="1400" dirty="0" smtClean="0">
                <a:hlinkClick r:id="rId5"/>
              </a:rPr>
              <a:t>=</a:t>
            </a:r>
            <a:r>
              <a:rPr lang="cs-CZ" sz="1400" dirty="0" err="1" smtClean="0">
                <a:hlinkClick r:id="rId5"/>
              </a:rPr>
              <a:t>zal</a:t>
            </a:r>
            <a:r>
              <a:rPr lang="cs-CZ" sz="1400" dirty="0" smtClean="0">
                <a:hlinkClick r:id="rId5"/>
              </a:rPr>
              <a:t>%C3%A9v%C3%A1n%C3%AD+stromu&amp;ex=1#</a:t>
            </a:r>
            <a:r>
              <a:rPr lang="cs-CZ" sz="1400" dirty="0" err="1" smtClean="0">
                <a:hlinkClick r:id="rId5"/>
              </a:rPr>
              <a:t>ai</a:t>
            </a:r>
            <a:r>
              <a:rPr lang="cs-CZ" sz="1400" dirty="0" smtClean="0">
                <a:hlinkClick r:id="rId5"/>
              </a:rPr>
              <a:t>:MC900425906|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=rozkvetl%C3%AD+strom&amp;ex=1#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:MP900422097|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7"/>
              </a:rPr>
              <a:t>http://office.</a:t>
            </a:r>
            <a:r>
              <a:rPr lang="cs-CZ" sz="1400" dirty="0" err="1" smtClean="0">
                <a:hlinkClick r:id="rId7"/>
              </a:rPr>
              <a:t>microsoft.com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results.aspx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qu</a:t>
            </a:r>
            <a:r>
              <a:rPr lang="cs-CZ" sz="1400" dirty="0" smtClean="0">
                <a:hlinkClick r:id="rId7"/>
              </a:rPr>
              <a:t>=v%C4%8Dely&amp;ex=1#</a:t>
            </a:r>
            <a:r>
              <a:rPr lang="cs-CZ" sz="1400" dirty="0" err="1" smtClean="0">
                <a:hlinkClick r:id="rId7"/>
              </a:rPr>
              <a:t>ai</a:t>
            </a:r>
            <a:r>
              <a:rPr lang="cs-CZ" sz="1400" dirty="0" smtClean="0">
                <a:hlinkClick r:id="rId7"/>
              </a:rPr>
              <a:t>:MC900438018|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=jablko&amp;ex=1#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:MC900239407|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=jablko&amp;ex=1#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:MC900425918|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=jablko&amp;ex=1#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:MC900312116|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>
                <a:hlinkClick r:id="rId9"/>
              </a:rPr>
              <a:t>http://office.</a:t>
            </a:r>
            <a:r>
              <a:rPr lang="cs-CZ" sz="1400" dirty="0" err="1" smtClean="0">
                <a:hlinkClick r:id="rId9"/>
              </a:rPr>
              <a:t>microsoft.com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cs</a:t>
            </a:r>
            <a:r>
              <a:rPr lang="cs-CZ" sz="1400" dirty="0" smtClean="0">
                <a:hlinkClick r:id="rId9"/>
              </a:rPr>
              <a:t>-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results.aspx</a:t>
            </a:r>
            <a:r>
              <a:rPr lang="cs-CZ" sz="1400" dirty="0" smtClean="0">
                <a:hlinkClick r:id="rId9"/>
              </a:rPr>
              <a:t>?</a:t>
            </a:r>
            <a:r>
              <a:rPr lang="cs-CZ" sz="1400" dirty="0" err="1" smtClean="0">
                <a:hlinkClick r:id="rId9"/>
              </a:rPr>
              <a:t>qu</a:t>
            </a:r>
            <a:r>
              <a:rPr lang="cs-CZ" sz="1400" dirty="0" smtClean="0">
                <a:hlinkClick r:id="rId9"/>
              </a:rPr>
              <a:t>=strom&amp;ex=1#</a:t>
            </a:r>
            <a:r>
              <a:rPr lang="cs-CZ" sz="1400" dirty="0" err="1" smtClean="0">
                <a:hlinkClick r:id="rId9"/>
              </a:rPr>
              <a:t>ai</a:t>
            </a:r>
            <a:r>
              <a:rPr lang="cs-CZ" sz="1400" dirty="0" smtClean="0">
                <a:hlinkClick r:id="rId9"/>
              </a:rPr>
              <a:t>:MC900441870|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271</TotalTime>
  <Words>165</Words>
  <Application>Microsoft Office PowerPoint</Application>
  <PresentationFormat>On-screen Show (4:3)</PresentationFormat>
  <Paragraphs>52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12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Letní zahrada:</vt:lpstr>
      <vt:lpstr>Letní zahrada   je plná ovoce:</vt:lpstr>
      <vt:lpstr>Co nepatří mezi letní ovoce?</vt:lpstr>
      <vt:lpstr>Než si kousnu do jablka, je třeba:</vt:lpstr>
      <vt:lpstr>Než si kousnu do jablka, je třeba:</vt:lpstr>
      <vt:lpstr>Než si kousnu do jablka, čekám až:</vt:lpstr>
      <vt:lpstr>Než si kousnu do jablka, čekám až:</vt:lpstr>
      <vt:lpstr>Než si kousnu do jablka, čekám až:</vt:lpstr>
      <vt:lpstr>Než si kousnu do jablka, vím že :</vt:lpstr>
      <vt:lpstr>Než si kousnu do jablka, vím že: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DUM</cp:lastModifiedBy>
  <cp:revision>19</cp:revision>
  <dcterms:created xsi:type="dcterms:W3CDTF">2013-09-11T07:11:59Z</dcterms:created>
  <dcterms:modified xsi:type="dcterms:W3CDTF">2013-10-31T20:41:58Z</dcterms:modified>
</cp:coreProperties>
</file>