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56" r:id="rId5"/>
    <p:sldId id="263" r:id="rId6"/>
    <p:sldId id="257" r:id="rId7"/>
    <p:sldId id="260" r:id="rId8"/>
    <p:sldId id="264" r:id="rId9"/>
    <p:sldId id="265" r:id="rId10"/>
    <p:sldId id="267" r:id="rId11"/>
    <p:sldId id="262" r:id="rId12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39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31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57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083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91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483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66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57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81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432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572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D283A-BFE2-47A0-95C6-6A4093B7613C}" type="datetimeFigureOut">
              <a:rPr lang="cs-CZ" smtClean="0"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770D3-E94F-43A2-A626-D2A10F05C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60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juntaedelane.com/free-tools-to-conduct-social-media-focus-groups/" TargetMode="External"/><Relationship Id="rId2" Type="http://schemas.openxmlformats.org/officeDocument/2006/relationships/hyperlink" Target="http://ec.europa.eu/digital-agenda/en/eu-media-futures-foru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www.mediaguru.cz/2012/01/vyber-media-mixu-neopominejte-duveryhodnost-medii/#.UnEkqLHhbI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562" y="188640"/>
            <a:ext cx="5475287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952658"/>
              </p:ext>
            </p:extLst>
          </p:nvPr>
        </p:nvGraphicFramePr>
        <p:xfrm>
          <a:off x="539552" y="1484784"/>
          <a:ext cx="8136904" cy="5078293"/>
        </p:xfrm>
        <a:graphic>
          <a:graphicData uri="http://schemas.openxmlformats.org/drawingml/2006/table">
            <a:tbl>
              <a:tblPr/>
              <a:tblGrid>
                <a:gridCol w="1872208"/>
                <a:gridCol w="6264696"/>
              </a:tblGrid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CZ. 1. 07/1. 4.00/21.3751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VY_32_INOVACE_206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Mgr. Romana </a:t>
                      </a:r>
                      <a:r>
                        <a:rPr lang="cs-CZ" sz="1800" dirty="0" err="1" smtClean="0">
                          <a:latin typeface="+mn-lt"/>
                          <a:ea typeface="Calibri"/>
                          <a:cs typeface="Times New Roman"/>
                        </a:rPr>
                        <a:t>Rybiařová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Media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– co je medium?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Datum (období)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Říjen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2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013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9. ročník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praktická, lehké mentální postižení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Vzdělávací oblast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ročníku. Žáci se seznámí zábavnou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formou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s pojmem 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medium jako komunikační a sdělovací prostředek, poznají další media jako součásti každodenního života.  Součást prezentace je rozdělení medií a jejich význam.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1607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48245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Rozstříhejte kartičky s názvy jednotlivých medií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Rozmístěte kartičky po třídě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Řekněte žákům, ať se postaví k názvu daného media, které je pro něho nejbližší a nejvíc mu věnuje svůj čas.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88640"/>
            <a:ext cx="20681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Hra na úvod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20688"/>
            <a:ext cx="400315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4278575"/>
            <a:ext cx="781236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/>
              <a:t>Diskutujete: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Proč se žák postavil k danému mediu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Zda využívá i jiné medium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Zda váhal mezi některými </a:t>
            </a:r>
            <a:r>
              <a:rPr lang="cs-CZ" sz="2800" dirty="0" err="1" smtClean="0"/>
              <a:t>médiemi</a:t>
            </a:r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Co mu medium přináší, v čem vidí prospěch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886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236983"/>
              </p:ext>
            </p:extLst>
          </p:nvPr>
        </p:nvGraphicFramePr>
        <p:xfrm>
          <a:off x="395535" y="980730"/>
          <a:ext cx="8352930" cy="50405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84310"/>
                <a:gridCol w="2784310"/>
                <a:gridCol w="2784310"/>
              </a:tblGrid>
              <a:tr h="168018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Televize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Kniha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PC – internet,</a:t>
                      </a:r>
                      <a:r>
                        <a:rPr lang="cs-CZ" sz="2800" b="1" baseline="0" dirty="0" smtClean="0"/>
                        <a:t> www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68018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Noviny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Rádio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Časopis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68018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PC – chat, e-mail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Pošta – dopisy, letáky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Mobilní telefon </a:t>
                      </a:r>
                      <a:endParaRPr lang="cs-CZ" sz="28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43808" y="332655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Kartičky - media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11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58435" y="376270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je to MEDIUM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3" y="2785186"/>
            <a:ext cx="709228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600" dirty="0" smtClean="0"/>
              <a:t>jakýkoliv kanál, který </a:t>
            </a:r>
            <a:r>
              <a:rPr lang="cs-CZ" sz="2600" b="1" dirty="0" smtClean="0">
                <a:solidFill>
                  <a:srgbClr val="FF0000"/>
                </a:solidFill>
              </a:rPr>
              <a:t>přenáší nějaké informace</a:t>
            </a:r>
            <a:r>
              <a:rPr lang="cs-CZ" sz="2600" dirty="0" smtClean="0"/>
              <a:t>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7993" y="1556792"/>
            <a:ext cx="394152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600" b="1" dirty="0" smtClean="0"/>
              <a:t>„to, co zprostředkovává“ </a:t>
            </a:r>
            <a:endParaRPr lang="cs-CZ" sz="2600" b="1" dirty="0"/>
          </a:p>
        </p:txBody>
      </p:sp>
      <p:sp>
        <p:nvSpPr>
          <p:cNvPr id="8" name="Obdélník 7"/>
          <p:cNvSpPr/>
          <p:nvPr/>
        </p:nvSpPr>
        <p:spPr>
          <a:xfrm>
            <a:off x="377993" y="2170989"/>
            <a:ext cx="643349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600" dirty="0" smtClean="0"/>
              <a:t>jakýkoliv kanál, který </a:t>
            </a:r>
            <a:r>
              <a:rPr lang="cs-CZ" sz="2600" b="1" dirty="0" smtClean="0">
                <a:solidFill>
                  <a:srgbClr val="FF0000"/>
                </a:solidFill>
              </a:rPr>
              <a:t>přenáší nějaké sděle</a:t>
            </a:r>
            <a:r>
              <a:rPr lang="cs-CZ" sz="2600" dirty="0" smtClean="0">
                <a:solidFill>
                  <a:srgbClr val="FF0000"/>
                </a:solidFill>
              </a:rPr>
              <a:t>ní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3" y="3399383"/>
            <a:ext cx="7506607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600" dirty="0" smtClean="0"/>
              <a:t>jakýkoliv kanál, který </a:t>
            </a:r>
            <a:r>
              <a:rPr lang="cs-CZ" sz="2600" b="1" dirty="0" smtClean="0">
                <a:solidFill>
                  <a:srgbClr val="FF0000"/>
                </a:solidFill>
              </a:rPr>
              <a:t>spojuje minimálně dvě strany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3864148" y="704693"/>
            <a:ext cx="580489" cy="7460413"/>
          </a:xfrm>
          <a:prstGeom prst="rightBrace">
            <a:avLst>
              <a:gd name="adj1" fmla="val 0"/>
              <a:gd name="adj2" fmla="val 50000"/>
            </a:avLst>
          </a:prstGeom>
          <a:ln w="25400" cap="rnd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26100" y="4875375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Je to sdělovací a komunikační prostředek.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4052"/>
            <a:ext cx="3070718" cy="1685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45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066703"/>
              </p:ext>
            </p:extLst>
          </p:nvPr>
        </p:nvGraphicFramePr>
        <p:xfrm>
          <a:off x="323528" y="4797152"/>
          <a:ext cx="8496945" cy="1818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9389"/>
                <a:gridCol w="1252939"/>
                <a:gridCol w="1800200"/>
                <a:gridCol w="1584176"/>
                <a:gridCol w="2160241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Noviny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Televize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Audio - poslech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Sociální</a:t>
                      </a:r>
                      <a:r>
                        <a:rPr lang="cs-CZ" sz="1600" baseline="0" dirty="0" smtClean="0"/>
                        <a:t> sítě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Mobilní telefon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Časopis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Pošta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Internet-www.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Film - internet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Film – </a:t>
                      </a:r>
                      <a:r>
                        <a:rPr lang="cs-CZ" sz="1600" dirty="0" err="1" smtClean="0"/>
                        <a:t>dvd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Kniha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Rádio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Internetové noviny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E-mail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Reklamní tištěné letáky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kino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Video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Reklama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Výkladní skříně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Billboardy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MP3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videohry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Výstavy, veletrhy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MP4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dopis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502795"/>
              </p:ext>
            </p:extLst>
          </p:nvPr>
        </p:nvGraphicFramePr>
        <p:xfrm>
          <a:off x="323528" y="1124744"/>
          <a:ext cx="8496945" cy="31683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9389"/>
                <a:gridCol w="1699389"/>
                <a:gridCol w="1699389"/>
                <a:gridCol w="1699389"/>
                <a:gridCol w="1699389"/>
              </a:tblGrid>
              <a:tr h="63367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18864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Pokus se napsat co nejvíce medií, která tě napadnou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(jako sdělovací a komunikační prostředek)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35855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08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5416" y="260648"/>
            <a:ext cx="48810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Kterému mediu věnuješ nejvíc času ?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836712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Seřaď (vytiskni a rozstříhej),  nebo napiš pod sebe media podle toho, kterému mediu se nejvíce věnuješ. </a:t>
            </a:r>
            <a:endParaRPr lang="cs-CZ" sz="20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5457301"/>
              </p:ext>
            </p:extLst>
          </p:nvPr>
        </p:nvGraphicFramePr>
        <p:xfrm>
          <a:off x="395536" y="2348880"/>
          <a:ext cx="8352928" cy="41118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4"/>
                <a:gridCol w="4176464"/>
              </a:tblGrid>
              <a:tr h="493751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Noviny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Mobilní telefon</a:t>
                      </a:r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Časopis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Film – DVD</a:t>
                      </a:r>
                      <a:endParaRPr lang="cs-CZ" sz="2200" b="1" dirty="0"/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Rádio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Film - online</a:t>
                      </a:r>
                      <a:endParaRPr lang="cs-CZ" sz="2200" b="1" dirty="0"/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Kniha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E-mail</a:t>
                      </a:r>
                      <a:endParaRPr lang="cs-CZ" sz="2200" b="1" dirty="0"/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Televize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Internet – www.</a:t>
                      </a:r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Pošta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Internetové noviny</a:t>
                      </a:r>
                      <a:endParaRPr lang="cs-CZ" sz="2200" b="1" dirty="0"/>
                    </a:p>
                  </a:txBody>
                  <a:tcPr/>
                </a:tc>
              </a:tr>
              <a:tr h="614403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Audio – poslech CD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Sociální</a:t>
                      </a:r>
                      <a:r>
                        <a:rPr lang="cs-CZ" sz="2200" b="1" baseline="0" dirty="0" smtClean="0"/>
                        <a:t> sítě</a:t>
                      </a:r>
                      <a:endParaRPr lang="cs-CZ" sz="2200" b="1" dirty="0"/>
                    </a:p>
                  </a:txBody>
                  <a:tcPr/>
                </a:tc>
              </a:tr>
              <a:tr h="500609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Audio – poslech online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Reklamní tištěné letáky</a:t>
                      </a:r>
                      <a:endParaRPr lang="cs-CZ" sz="2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9" t="12684" r="17625" b="9906"/>
          <a:stretch/>
        </p:blipFill>
        <p:spPr bwMode="auto">
          <a:xfrm>
            <a:off x="251521" y="188641"/>
            <a:ext cx="3321070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91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11560" y="2132856"/>
            <a:ext cx="4680520" cy="450115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11262846"/>
              </p:ext>
            </p:extLst>
          </p:nvPr>
        </p:nvGraphicFramePr>
        <p:xfrm>
          <a:off x="5940152" y="3933056"/>
          <a:ext cx="2520280" cy="23396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737803"/>
              </p:ext>
            </p:extLst>
          </p:nvPr>
        </p:nvGraphicFramePr>
        <p:xfrm>
          <a:off x="323528" y="836712"/>
          <a:ext cx="8496945" cy="1076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9389"/>
                <a:gridCol w="1180931"/>
                <a:gridCol w="1872208"/>
                <a:gridCol w="1584176"/>
                <a:gridCol w="2160241"/>
              </a:tblGrid>
              <a:tr h="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Noviny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Televize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Audio – poslech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Sociální</a:t>
                      </a:r>
                      <a:r>
                        <a:rPr lang="cs-CZ" sz="1600" baseline="0" dirty="0" smtClean="0"/>
                        <a:t> sítě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Mobilní telefon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Časopis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Pošta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Internet-www.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Film - internet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Film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Kniha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Rádio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Internetové noviny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E-mail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Reklamní tištěné letáky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80528" y="15831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Pokus se sestavit graf - kolik času za den věnuješ určitému mediu.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148064" y="2708920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47481" y="2492896"/>
            <a:ext cx="2040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Celý den = 24 hodin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94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492910"/>
            <a:ext cx="3888432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Interpersonální media</a:t>
            </a:r>
          </a:p>
          <a:p>
            <a:r>
              <a:rPr lang="cs-CZ" b="1" dirty="0" smtClean="0"/>
              <a:t>(</a:t>
            </a:r>
            <a:r>
              <a:rPr lang="cs-CZ" b="1" dirty="0" smtClean="0">
                <a:effectLst/>
              </a:rPr>
              <a:t>vzájemná mezi jednotlivci)</a:t>
            </a:r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uživatelé jsou vnímáni jako jednotlivé osobnosti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vysílání je oboustranné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</a:t>
            </a:r>
          </a:p>
          <a:p>
            <a:r>
              <a:rPr lang="cs-CZ" dirty="0" smtClean="0"/>
              <a:t> (e-mail, chat, pošta, telefon)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16016" y="1394187"/>
            <a:ext cx="4176464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  <a:effectLst/>
              </a:rPr>
              <a:t>asová média</a:t>
            </a:r>
          </a:p>
          <a:p>
            <a:r>
              <a:rPr lang="cs-CZ" sz="2000" b="1" dirty="0" smtClean="0">
                <a:effectLst/>
              </a:rPr>
              <a:t>(</a:t>
            </a:r>
            <a:r>
              <a:rPr lang="cs-CZ" sz="2000" b="1" dirty="0" err="1" smtClean="0">
                <a:effectLst/>
              </a:rPr>
              <a:t>masmedium</a:t>
            </a:r>
            <a:r>
              <a:rPr lang="cs-CZ" sz="2000" b="1" dirty="0" smtClean="0">
                <a:effectLst/>
              </a:rPr>
              <a:t>)</a:t>
            </a:r>
          </a:p>
          <a:p>
            <a:endParaRPr lang="cs-CZ" sz="2000" b="1" dirty="0" smtClean="0">
              <a:solidFill>
                <a:srgbClr val="FF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>
                <a:effectLst/>
              </a:rPr>
              <a:t>hromadné sdělovací prostředky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celospolečenská, hromadná komunikace mezi jedním výchozím bodem a vysokým počtem příjemců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 smtClean="0">
              <a:effectLst/>
            </a:endParaRPr>
          </a:p>
          <a:p>
            <a:r>
              <a:rPr lang="cs-CZ" dirty="0"/>
              <a:t>(</a:t>
            </a:r>
            <a:r>
              <a:rPr lang="cs-CZ" dirty="0" err="1" smtClean="0">
                <a:effectLst/>
              </a:rPr>
              <a:t>televize,knihy</a:t>
            </a:r>
            <a:r>
              <a:rPr lang="cs-CZ" dirty="0" smtClean="0">
                <a:effectLst/>
              </a:rPr>
              <a:t>, noviny, časopisy, filmy, reklama, </a:t>
            </a:r>
            <a:r>
              <a:rPr lang="cs-CZ" dirty="0" err="1" smtClean="0">
                <a:effectLst/>
              </a:rPr>
              <a:t>internatové</a:t>
            </a:r>
            <a:r>
              <a:rPr lang="cs-CZ" dirty="0" smtClean="0">
                <a:effectLst/>
              </a:rPr>
              <a:t> noviny, videa, ...)</a:t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404663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Rozdělení médií.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38" y="4423880"/>
            <a:ext cx="1433314" cy="159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23" y="274029"/>
            <a:ext cx="1273427" cy="98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 descr="C:\Users\romanar\AppData\Local\Microsoft\Windows\Temporary Internet Files\Low\Content.IE5\4KSBJLI8\MC90043262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416" y="5448134"/>
            <a:ext cx="1488391" cy="148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romanar\AppData\Local\Microsoft\Windows\Temporary Internet Files\Low\Content.IE5\K6YGO4IF\MC90043264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549" y="5530196"/>
            <a:ext cx="1327804" cy="132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688" y="310302"/>
            <a:ext cx="1662190" cy="1481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1306">
            <a:off x="7363511" y="5867146"/>
            <a:ext cx="1425919" cy="801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0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444" y="5790763"/>
            <a:ext cx="1327804" cy="885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1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349893"/>
            <a:ext cx="1455661" cy="1451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354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829540"/>
              </p:ext>
            </p:extLst>
          </p:nvPr>
        </p:nvGraphicFramePr>
        <p:xfrm>
          <a:off x="611559" y="1493480"/>
          <a:ext cx="7920881" cy="481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3"/>
                <a:gridCol w="720080"/>
                <a:gridCol w="432048"/>
                <a:gridCol w="3240360"/>
                <a:gridCol w="720080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Noviny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Sociální</a:t>
                      </a:r>
                      <a:r>
                        <a:rPr lang="cs-CZ" sz="1800" b="1" baseline="0" dirty="0" smtClean="0"/>
                        <a:t> sítě</a:t>
                      </a:r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Časopis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Film - internet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Kniha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E-mail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Kino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Výkladní skříně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MP3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MP4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Billboardy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Audio - poslech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Televize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Internet-www.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Pošta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Internetové noviny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Rádio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Reklama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Video - </a:t>
                      </a:r>
                      <a:r>
                        <a:rPr lang="cs-CZ" sz="1800" b="1" dirty="0" err="1" smtClean="0"/>
                        <a:t>dvd</a:t>
                      </a:r>
                      <a:endParaRPr lang="cs-CZ" sz="1800" b="1" dirty="0" smtClean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Výstavy, veletrhy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PC hry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Mobilní telefon (telefonování)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Dopis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Chatování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/>
                        <a:t>Reklamní tištěné letáky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Divadlo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9701" y="332656"/>
            <a:ext cx="90848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Pokuste se určit, zda se jedná o masové medium (MM), nebo interpersonální (IM)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4650" y="701988"/>
            <a:ext cx="7105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Může se nějaké medium chovat jako MM i IM ?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73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243441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Funkce a význam medií.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41617"/>
            <a:ext cx="2916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Kladné (pozitivní)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7701" y="1501615"/>
            <a:ext cx="31005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Záporné (negativní)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Plus 5"/>
          <p:cNvSpPr/>
          <p:nvPr/>
        </p:nvSpPr>
        <p:spPr>
          <a:xfrm>
            <a:off x="1391219" y="1961844"/>
            <a:ext cx="504056" cy="457200"/>
          </a:xfrm>
          <a:prstGeom prst="mathPlus">
            <a:avLst>
              <a:gd name="adj1" fmla="val 3051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Minus 6"/>
          <p:cNvSpPr/>
          <p:nvPr/>
        </p:nvSpPr>
        <p:spPr>
          <a:xfrm>
            <a:off x="6131024" y="2013992"/>
            <a:ext cx="457200" cy="550912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562577"/>
            <a:ext cx="367240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Informace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Socializace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i="1" dirty="0" smtClean="0"/>
              <a:t>začleňují nás do společnosti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i="1" dirty="0" smtClean="0"/>
              <a:t>významným způsobem formují naše zkušenosti a veřejné mínění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Zábava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Vzdělávání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i="1" dirty="0" smtClean="0"/>
              <a:t>jsou přístupovou cestou ke znalostem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7701" y="2570128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Klamání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Zneužívání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Manipulace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Násilný obsah</a:t>
            </a:r>
          </a:p>
          <a:p>
            <a:endParaRPr lang="cs-CZ" sz="2400" dirty="0"/>
          </a:p>
        </p:txBody>
      </p:sp>
      <p:pic>
        <p:nvPicPr>
          <p:cNvPr id="11266" name="Picture 2" descr="C:\Users\romanar\AppData\Local\Microsoft\Windows\Temporary Internet Files\Low\Content.IE5\K6YGO4IF\MC9004415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496" y="1477679"/>
            <a:ext cx="1682528" cy="165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71138"/>
            <a:ext cx="2299262" cy="169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809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5111" y="1775718"/>
            <a:ext cx="79208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AUTOR NEUVEDEN, Autor Neuveden. </a:t>
            </a:r>
            <a:r>
              <a:rPr lang="cs-CZ" sz="1600" i="1" dirty="0" smtClean="0">
                <a:effectLst/>
              </a:rPr>
              <a:t>http://ec.europa.eu</a:t>
            </a:r>
            <a:r>
              <a:rPr lang="cs-CZ" sz="1600" dirty="0" smtClean="0">
                <a:effectLst/>
              </a:rPr>
              <a:t> [online]. [cit. 30.10.2013]. Dostupný na WWW: </a:t>
            </a:r>
            <a:endParaRPr lang="cs-CZ" sz="1600" dirty="0"/>
          </a:p>
          <a:p>
            <a:r>
              <a:rPr lang="cs-CZ" sz="1600" dirty="0" smtClean="0">
                <a:effectLst/>
                <a:hlinkClick r:id="rId2"/>
              </a:rPr>
              <a:t>http://ec.europa.eu/digital-agenda/en/eu-media-futures-forum</a:t>
            </a:r>
            <a:endParaRPr lang="cs-CZ" sz="1600" dirty="0" smtClean="0">
              <a:effectLst/>
            </a:endParaRPr>
          </a:p>
          <a:p>
            <a:r>
              <a:rPr lang="cs-CZ" sz="1600" dirty="0" smtClean="0">
                <a:effectLst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5111" y="2805133"/>
            <a:ext cx="778798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AUTOR NEUVEDEN, Autor Neuveden. </a:t>
            </a:r>
            <a:r>
              <a:rPr lang="cs-CZ" sz="1600" i="1" dirty="0" smtClean="0">
                <a:effectLst/>
              </a:rPr>
              <a:t>http://juntaedelane.com/</a:t>
            </a:r>
            <a:r>
              <a:rPr lang="cs-CZ" sz="1600" dirty="0" smtClean="0">
                <a:effectLst/>
              </a:rPr>
              <a:t> [online]. [cit. 30.10.2013]. Dostupný na WWW: </a:t>
            </a:r>
          </a:p>
          <a:p>
            <a:r>
              <a:rPr lang="cs-CZ" sz="1600" dirty="0" smtClean="0">
                <a:effectLst/>
                <a:hlinkClick r:id="rId3"/>
              </a:rPr>
              <a:t>http://juntaedelane.com/free-tools-to-conduct-social-media-focus-groups/</a:t>
            </a:r>
            <a:endParaRPr lang="cs-CZ" sz="1600" dirty="0" smtClean="0">
              <a:effectLst/>
            </a:endParaRPr>
          </a:p>
          <a:p>
            <a:endParaRPr lang="cs-CZ" sz="1600" dirty="0" smtClean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5111" y="4053474"/>
            <a:ext cx="833467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AUTOR NEUVEDEN, Autor Neuveden. </a:t>
            </a:r>
            <a:r>
              <a:rPr lang="cs-CZ" sz="1600" i="1" dirty="0" smtClean="0">
                <a:effectLst/>
              </a:rPr>
              <a:t>http://www.mediaguru.cz/</a:t>
            </a:r>
            <a:r>
              <a:rPr lang="cs-CZ" sz="1600" dirty="0" smtClean="0">
                <a:effectLst/>
              </a:rPr>
              <a:t> [online]. [cit. 30.10.2013]. Dostupný na WWW: </a:t>
            </a:r>
            <a:endParaRPr lang="cs-CZ" sz="1600" dirty="0"/>
          </a:p>
          <a:p>
            <a:r>
              <a:rPr lang="cs-CZ" sz="1600" dirty="0" smtClean="0">
                <a:effectLst/>
                <a:hlinkClick r:id="rId4"/>
              </a:rPr>
              <a:t>http://www.mediaguru.cz/2012/01/vyber-media-mixu-neopominejte-duveryhodnost-medii/#.UnEkqLHhbIU</a:t>
            </a:r>
            <a:endParaRPr lang="cs-CZ" sz="1600" dirty="0" smtClean="0">
              <a:effectLst/>
            </a:endParaRP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7678" y="49614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977783"/>
            <a:ext cx="8617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Obrázky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539552" y="1331476"/>
            <a:ext cx="28412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/>
              </a:rPr>
              <a:t>http://office.microsoft.com/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41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</TotalTime>
  <Words>620</Words>
  <Application>Microsoft Office PowerPoint</Application>
  <PresentationFormat>Předvádění na obrazovce (4:3)</PresentationFormat>
  <Paragraphs>171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30</cp:revision>
  <cp:lastPrinted>2013-10-30T18:16:56Z</cp:lastPrinted>
  <dcterms:created xsi:type="dcterms:W3CDTF">2013-10-30T12:45:18Z</dcterms:created>
  <dcterms:modified xsi:type="dcterms:W3CDTF">2013-10-31T09:58:20Z</dcterms:modified>
</cp:coreProperties>
</file>