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71" r:id="rId3"/>
    <p:sldId id="264" r:id="rId4"/>
    <p:sldId id="280" r:id="rId5"/>
    <p:sldId id="274" r:id="rId6"/>
    <p:sldId id="275" r:id="rId7"/>
    <p:sldId id="281" r:id="rId8"/>
    <p:sldId id="282" r:id="rId9"/>
    <p:sldId id="276" r:id="rId10"/>
    <p:sldId id="277" r:id="rId11"/>
    <p:sldId id="278" r:id="rId12"/>
    <p:sldId id="279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t>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29.10.2013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VY_32_INOVACE_7A_AJ7_01_be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supposed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to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</a:t>
            </a:r>
            <a:r>
              <a:rPr lang="cs-CZ" sz="24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/>
              <a:t>V</a:t>
            </a:r>
            <a:r>
              <a:rPr lang="en-US" sz="2400" dirty="0" err="1" smtClean="0"/>
              <a:t>azb</a:t>
            </a:r>
            <a:r>
              <a:rPr lang="cs-CZ" sz="2400" dirty="0" smtClean="0"/>
              <a:t>a</a:t>
            </a:r>
            <a:r>
              <a:rPr lang="en-US" sz="2400" dirty="0" smtClean="0"/>
              <a:t> </a:t>
            </a:r>
            <a:r>
              <a:rPr lang="cs-CZ" sz="2400" dirty="0" smtClean="0"/>
              <a:t>„</a:t>
            </a:r>
            <a:r>
              <a:rPr lang="en-US" sz="2400" dirty="0" smtClean="0"/>
              <a:t>BE </a:t>
            </a:r>
            <a:r>
              <a:rPr lang="en-US" sz="2400" dirty="0"/>
              <a:t>SUPPOSED </a:t>
            </a:r>
            <a:r>
              <a:rPr lang="en-US" sz="2400" dirty="0" smtClean="0"/>
              <a:t>TO</a:t>
            </a:r>
            <a:r>
              <a:rPr lang="cs-CZ" sz="2400" dirty="0" smtClean="0"/>
              <a:t>“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be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supposed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to 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283702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/>
              <a:t>Vazba “</a:t>
            </a:r>
            <a:r>
              <a:rPr lang="cs-CZ" sz="2400" b="1" dirty="0" err="1"/>
              <a:t>BE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TO</a:t>
            </a:r>
            <a:r>
              <a:rPr lang="cs-CZ" sz="2400" b="1" dirty="0" smtClean="0"/>
              <a:t>”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Vysvětlení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použití této vazby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příkladech</a:t>
            </a: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procvičení  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živatel\AppData\Local\Microsoft\Windows\Temporary Internet Files\Content.IE5\GLEM2DUA\MC9004406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80728"/>
            <a:ext cx="4046905" cy="407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47464" y="2348880"/>
            <a:ext cx="4355976" cy="1828637"/>
          </a:xfrm>
          <a:prstGeom prst="wedgeRoundRectCallout">
            <a:avLst>
              <a:gd name="adj1" fmla="val 88512"/>
              <a:gd name="adj2" fmla="val 576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Jane </a:t>
            </a:r>
            <a:r>
              <a:rPr lang="cs-CZ" sz="2400" b="1" dirty="0" err="1" smtClean="0">
                <a:solidFill>
                  <a:schemeClr val="tx1"/>
                </a:solidFill>
              </a:rPr>
              <a:t>was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supposed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dirty="0" err="1" smtClean="0">
                <a:solidFill>
                  <a:schemeClr val="tx1"/>
                </a:solidFill>
              </a:rPr>
              <a:t>phone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me</a:t>
            </a:r>
            <a:r>
              <a:rPr lang="cs-CZ" sz="2400" dirty="0" smtClean="0">
                <a:solidFill>
                  <a:schemeClr val="tx1"/>
                </a:solidFill>
              </a:rPr>
              <a:t> last night, but </a:t>
            </a:r>
            <a:r>
              <a:rPr lang="cs-CZ" sz="2400" dirty="0" err="1" smtClean="0">
                <a:solidFill>
                  <a:schemeClr val="tx1"/>
                </a:solidFill>
              </a:rPr>
              <a:t>she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didn‘t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35896" y="5949280"/>
            <a:ext cx="7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0952" y="5445224"/>
            <a:ext cx="79494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Ve vazbě </a:t>
            </a:r>
            <a:r>
              <a:rPr lang="cs-CZ" sz="2400" b="1" i="1" dirty="0" err="1"/>
              <a:t>be</a:t>
            </a:r>
            <a:r>
              <a:rPr lang="cs-CZ" sz="2400" b="1" i="1" dirty="0"/>
              <a:t> </a:t>
            </a:r>
            <a:r>
              <a:rPr lang="cs-CZ" sz="2400" b="1" i="1" dirty="0" err="1"/>
              <a:t>supposed</a:t>
            </a:r>
            <a:r>
              <a:rPr lang="cs-CZ" sz="2400" b="1" i="1" dirty="0"/>
              <a:t> to</a:t>
            </a:r>
            <a:r>
              <a:rPr lang="cs-CZ" sz="2400" b="1" dirty="0"/>
              <a:t> </a:t>
            </a:r>
            <a:r>
              <a:rPr lang="cs-CZ" sz="2400" dirty="0"/>
              <a:t>pracujete se slovesem </a:t>
            </a:r>
            <a:r>
              <a:rPr lang="cs-CZ" sz="2400" b="1" dirty="0">
                <a:solidFill>
                  <a:srgbClr val="FF0000"/>
                </a:solidFill>
              </a:rPr>
              <a:t>to </a:t>
            </a:r>
            <a:r>
              <a:rPr lang="cs-CZ" sz="2400" b="1" dirty="0" err="1">
                <a:solidFill>
                  <a:srgbClr val="FF0000"/>
                </a:solidFill>
              </a:rPr>
              <a:t>be</a:t>
            </a:r>
            <a:r>
              <a:rPr lang="cs-CZ" sz="2400" dirty="0"/>
              <a:t>, které se používá obvykle pouze </a:t>
            </a:r>
            <a:r>
              <a:rPr lang="cs-CZ" sz="2400" b="1" dirty="0"/>
              <a:t>v přítomnosti</a:t>
            </a:r>
            <a:r>
              <a:rPr lang="cs-CZ" sz="2400" dirty="0"/>
              <a:t> (</a:t>
            </a:r>
            <a:r>
              <a:rPr lang="cs-CZ" sz="2400" dirty="0" err="1"/>
              <a:t>am</a:t>
            </a:r>
            <a:r>
              <a:rPr lang="cs-CZ" sz="2400" dirty="0"/>
              <a:t>/</a:t>
            </a:r>
            <a:r>
              <a:rPr lang="cs-CZ" sz="2400" dirty="0" err="1"/>
              <a:t>is</a:t>
            </a:r>
            <a:r>
              <a:rPr lang="cs-CZ" sz="2400" dirty="0"/>
              <a:t>/are) a </a:t>
            </a:r>
            <a:r>
              <a:rPr lang="cs-CZ" sz="2400" b="1" dirty="0"/>
              <a:t>minulosti</a:t>
            </a:r>
            <a:r>
              <a:rPr lang="cs-CZ" sz="2400" dirty="0"/>
              <a:t> (</a:t>
            </a:r>
            <a:r>
              <a:rPr lang="cs-CZ" sz="2400" dirty="0" err="1"/>
              <a:t>was</a:t>
            </a:r>
            <a:r>
              <a:rPr lang="cs-CZ" sz="2400" dirty="0"/>
              <a:t>/</a:t>
            </a:r>
            <a:r>
              <a:rPr lang="cs-CZ" sz="2400" dirty="0" err="1"/>
              <a:t>were</a:t>
            </a:r>
            <a:r>
              <a:rPr lang="cs-CZ" sz="2400" dirty="0"/>
              <a:t>):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952" y="188640"/>
            <a:ext cx="5501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Vazba “</a:t>
            </a:r>
            <a:r>
              <a:rPr lang="cs-CZ" sz="2400" b="1" dirty="0" err="1"/>
              <a:t>BE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TO”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2277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509120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to </a:t>
            </a:r>
            <a:r>
              <a:rPr lang="cs-CZ" sz="2400" b="1" dirty="0" smtClean="0"/>
              <a:t>mám</a:t>
            </a:r>
            <a:r>
              <a:rPr lang="cs-CZ" sz="2400" dirty="0" smtClean="0"/>
              <a:t> vědět. Nikdo mi to neřekl.</a:t>
            </a:r>
            <a:endParaRPr lang="cs-CZ" sz="2400" dirty="0"/>
          </a:p>
        </p:txBody>
      </p:sp>
      <p:pic>
        <p:nvPicPr>
          <p:cNvPr id="1026" name="Picture 2" descr="C:\Users\Senekova\AppData\Local\Microsoft\Windows\Temporary Internet Files\Content.IE5\UK2WYWLI\MC9004406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90872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827584" y="1268760"/>
            <a:ext cx="4355976" cy="1900645"/>
          </a:xfrm>
          <a:prstGeom prst="wedgeRoundRectCallout">
            <a:avLst>
              <a:gd name="adj1" fmla="val 88512"/>
              <a:gd name="adj2" fmla="val 576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How </a:t>
            </a:r>
            <a:r>
              <a:rPr lang="en-US" sz="2400" b="1" dirty="0">
                <a:solidFill>
                  <a:schemeClr val="tx1"/>
                </a:solidFill>
              </a:rPr>
              <a:t>am</a:t>
            </a:r>
            <a:r>
              <a:rPr lang="en-US" sz="2400" dirty="0">
                <a:solidFill>
                  <a:schemeClr val="tx1"/>
                </a:solidFill>
              </a:rPr>
              <a:t> I </a:t>
            </a:r>
            <a:r>
              <a:rPr lang="en-US" sz="2400" b="1" dirty="0">
                <a:solidFill>
                  <a:schemeClr val="tx1"/>
                </a:solidFill>
              </a:rPr>
              <a:t>supposed to</a:t>
            </a:r>
            <a:r>
              <a:rPr lang="en-US" sz="2400" dirty="0">
                <a:solidFill>
                  <a:schemeClr val="tx1"/>
                </a:solidFill>
              </a:rPr>
              <a:t> know that? Nobody told me.</a:t>
            </a:r>
            <a:endParaRPr lang="cs-CZ" sz="2400" dirty="0">
              <a:solidFill>
                <a:schemeClr val="tx1"/>
              </a:solidFill>
            </a:endParaRPr>
          </a:p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445224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Zde už vidíte také český překlad dnešní vazby = </a:t>
            </a:r>
            <a:r>
              <a:rPr lang="cs-CZ" sz="2400" b="1" dirty="0"/>
              <a:t>mám</a:t>
            </a:r>
            <a:r>
              <a:rPr lang="cs-CZ" sz="2400" dirty="0"/>
              <a:t> / </a:t>
            </a:r>
            <a:r>
              <a:rPr lang="cs-CZ" sz="2400" b="1" dirty="0"/>
              <a:t>máš</a:t>
            </a:r>
            <a:r>
              <a:rPr lang="cs-CZ" sz="2400" dirty="0"/>
              <a:t> / </a:t>
            </a:r>
            <a:r>
              <a:rPr lang="cs-CZ" sz="2400" b="1" dirty="0"/>
              <a:t>máme něco udělat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68213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Uživatel\AppData\Local\Microsoft\Windows\Temporary Internet Files\Content.IE5\IL14G03W\MC9003588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0123" y="3762593"/>
            <a:ext cx="4636552" cy="2816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9MW98P3U\MC9002959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086" y="340720"/>
            <a:ext cx="3932589" cy="286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373" y="1330688"/>
            <a:ext cx="487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supposed</a:t>
            </a:r>
            <a:r>
              <a:rPr lang="cs-CZ" sz="2400" b="1" dirty="0" smtClean="0"/>
              <a:t> to </a:t>
            </a:r>
            <a:r>
              <a:rPr lang="cs-CZ" sz="2400" dirty="0" smtClean="0"/>
              <a:t>do shopping,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1373" y="3573016"/>
            <a:ext cx="3984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but he </a:t>
            </a:r>
            <a:r>
              <a:rPr lang="cs-CZ" sz="2400" dirty="0" err="1" smtClean="0"/>
              <a:t>watched</a:t>
            </a:r>
            <a:r>
              <a:rPr lang="cs-CZ" sz="2400" dirty="0" smtClean="0"/>
              <a:t> TV.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9766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SPO5D2GF\MP9004025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5112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SPO5D2GF\MP9004095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0555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9269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supposed</a:t>
            </a:r>
            <a:r>
              <a:rPr lang="cs-CZ" sz="2400" b="1" dirty="0" smtClean="0"/>
              <a:t> to </a:t>
            </a:r>
            <a:r>
              <a:rPr lang="cs-CZ" sz="2400" dirty="0" err="1" smtClean="0"/>
              <a:t>buy</a:t>
            </a:r>
            <a:r>
              <a:rPr lang="cs-CZ" sz="2400" dirty="0" smtClean="0"/>
              <a:t> </a:t>
            </a:r>
            <a:r>
              <a:rPr lang="cs-CZ" sz="2400" dirty="0" err="1" smtClean="0"/>
              <a:t>bread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3710555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but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dirty="0" err="1" smtClean="0"/>
              <a:t>bought</a:t>
            </a:r>
            <a:r>
              <a:rPr lang="cs-CZ" sz="2400" dirty="0" smtClean="0"/>
              <a:t> </a:t>
            </a: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creme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3149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Senekova\AppData\Local\Microsoft\Windows\Temporary Internet Files\Content.IE5\GSIY0YX2\MM90035658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484784"/>
            <a:ext cx="2807434" cy="247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23458" y="698316"/>
            <a:ext cx="5112568" cy="1828637"/>
          </a:xfrm>
          <a:prstGeom prst="wedgeRoundRectCallout">
            <a:avLst>
              <a:gd name="adj1" fmla="val 74871"/>
              <a:gd name="adj2" fmla="val 3811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en-US" sz="2400" dirty="0">
                <a:solidFill>
                  <a:prstClr val="black"/>
                </a:solidFill>
              </a:rPr>
              <a:t>What </a:t>
            </a:r>
            <a:r>
              <a:rPr lang="en-US" sz="2400" b="1" dirty="0">
                <a:solidFill>
                  <a:prstClr val="black"/>
                </a:solidFill>
              </a:rPr>
              <a:t>is</a:t>
            </a:r>
            <a:r>
              <a:rPr lang="en-US" sz="2400" dirty="0">
                <a:solidFill>
                  <a:prstClr val="black"/>
                </a:solidFill>
              </a:rPr>
              <a:t> that </a:t>
            </a:r>
            <a:r>
              <a:rPr lang="en-US" sz="2400" b="1" dirty="0">
                <a:solidFill>
                  <a:prstClr val="black"/>
                </a:solidFill>
              </a:rPr>
              <a:t>supposed to</a:t>
            </a:r>
            <a:r>
              <a:rPr lang="en-US" sz="2400" dirty="0">
                <a:solidFill>
                  <a:prstClr val="black"/>
                </a:solidFill>
              </a:rPr>
              <a:t> mean?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472514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to má znamenat?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9647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Ač </a:t>
            </a:r>
            <a:r>
              <a:rPr lang="cs-CZ" sz="2400" dirty="0"/>
              <a:t>je v následující větě v češtině stejný překlad, </a:t>
            </a:r>
            <a:r>
              <a:rPr lang="cs-CZ" sz="2400" b="1" dirty="0"/>
              <a:t>význam je </a:t>
            </a:r>
            <a:r>
              <a:rPr lang="cs-CZ" sz="2400" b="1" dirty="0" smtClean="0"/>
              <a:t>rozdílný.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780928"/>
            <a:ext cx="66967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Shall</a:t>
            </a:r>
            <a:r>
              <a:rPr lang="en-US" sz="2400" dirty="0"/>
              <a:t> I call him? =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</a:rPr>
              <a:t>Mám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 mu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</a:rPr>
              <a:t>zavolat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? </a:t>
            </a:r>
            <a:b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</a:br>
            <a:endParaRPr lang="cs-CZ" sz="24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sz="2400" b="1" dirty="0" smtClean="0"/>
              <a:t>Am</a:t>
            </a:r>
            <a:r>
              <a:rPr lang="en-US" sz="2400" dirty="0" smtClean="0"/>
              <a:t> </a:t>
            </a:r>
            <a:r>
              <a:rPr lang="en-US" sz="2400" b="1" dirty="0"/>
              <a:t>I</a:t>
            </a:r>
            <a:r>
              <a:rPr lang="en-US" sz="2400" dirty="0"/>
              <a:t> </a:t>
            </a:r>
            <a:r>
              <a:rPr lang="en-US" sz="2400" b="1" dirty="0"/>
              <a:t>supposed to</a:t>
            </a:r>
            <a:r>
              <a:rPr lang="en-US" sz="2400" dirty="0"/>
              <a:t> call him? =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</a:rPr>
              <a:t>Mám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 mu </a:t>
            </a:r>
            <a:r>
              <a:rPr lang="en-US" sz="2400" b="1" dirty="0" err="1">
                <a:solidFill>
                  <a:schemeClr val="accent6">
                    <a:lumMod val="75000"/>
                  </a:schemeClr>
                </a:solidFill>
              </a:rPr>
              <a:t>zavolat</a:t>
            </a:r>
            <a:r>
              <a:rPr lang="en-US" sz="2400" b="1" dirty="0">
                <a:solidFill>
                  <a:schemeClr val="accent6">
                    <a:lumMod val="75000"/>
                  </a:schemeClr>
                </a:solidFill>
              </a:rPr>
              <a:t>?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184482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Nabízím se, že mu zavolám.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4581128"/>
            <a:ext cx="5076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Čeká se ode mě, že mu zavolám?</a:t>
            </a:r>
            <a:endParaRPr lang="cs-CZ" sz="24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635896" y="2075656"/>
            <a:ext cx="1440160" cy="5612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55976" y="3981257"/>
            <a:ext cx="504056" cy="59987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39552" y="116632"/>
            <a:ext cx="40684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NEPLEŤME SI !</a:t>
            </a:r>
            <a:endParaRPr lang="cs-CZ" sz="2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552" y="544522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Zkuste vysvětlit rozdílnost těchto dvou vět, které mají v češtině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stejný překlad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5590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11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Uživatel\AppData\Local\Microsoft\Windows\Temporary Internet Files\Content.IE5\ZN8HDXI6\MP9004228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2738" y="1100093"/>
            <a:ext cx="3240360" cy="216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Uživatel\AppData\Local\Microsoft\Windows\Temporary Internet Files\Content.IE5\9MW98P3U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2628" y="37890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116632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Make </a:t>
            </a:r>
            <a:r>
              <a:rPr lang="cs-CZ" sz="2400" dirty="0" err="1" smtClean="0"/>
              <a:t>some</a:t>
            </a:r>
            <a:r>
              <a:rPr lang="cs-CZ" sz="2400" dirty="0" smtClean="0"/>
              <a:t>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i="1" dirty="0" err="1" smtClean="0"/>
              <a:t>be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supposed</a:t>
            </a:r>
            <a:r>
              <a:rPr lang="cs-CZ" sz="2400" i="1" dirty="0" smtClean="0"/>
              <a:t> to 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past.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980728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We</a:t>
            </a:r>
            <a:r>
              <a:rPr lang="cs-CZ" sz="2400" b="1" dirty="0" smtClean="0"/>
              <a:t>  ……..</a:t>
            </a:r>
          </a:p>
          <a:p>
            <a:r>
              <a:rPr lang="cs-CZ" sz="2400" b="1" dirty="0" smtClean="0"/>
              <a:t>I  …….</a:t>
            </a:r>
          </a:p>
          <a:p>
            <a:r>
              <a:rPr lang="cs-CZ" sz="2400" b="1" dirty="0" smtClean="0"/>
              <a:t>My </a:t>
            </a:r>
            <a:r>
              <a:rPr lang="cs-CZ" sz="2400" b="1" dirty="0" err="1" smtClean="0"/>
              <a:t>brother</a:t>
            </a:r>
            <a:r>
              <a:rPr lang="cs-CZ" sz="2400" b="1" dirty="0" smtClean="0"/>
              <a:t> …..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93305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but  ……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4026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AppData\Local\Microsoft\Windows\Temporary Internet Files\Content.IE5\SPO5D2GF\MC9001573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236" y="988082"/>
            <a:ext cx="1599286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9MW98P3U\MC9000540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236" y="3956296"/>
            <a:ext cx="1641551" cy="2319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836712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My </a:t>
            </a:r>
            <a:r>
              <a:rPr lang="cs-CZ" sz="2400" b="1" dirty="0" err="1" smtClean="0"/>
              <a:t>father</a:t>
            </a:r>
            <a:r>
              <a:rPr lang="cs-CZ" sz="2400" b="1" dirty="0" smtClean="0"/>
              <a:t> ….</a:t>
            </a:r>
          </a:p>
          <a:p>
            <a:r>
              <a:rPr lang="cs-CZ" sz="2400" b="1" dirty="0" smtClean="0"/>
              <a:t>I …..</a:t>
            </a:r>
          </a:p>
          <a:p>
            <a:r>
              <a:rPr lang="cs-CZ" sz="2400" b="1" dirty="0" smtClean="0"/>
              <a:t>He ….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933056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but</a:t>
            </a:r>
            <a:endParaRPr lang="cs-CZ" sz="2400" b="1" dirty="0"/>
          </a:p>
        </p:txBody>
      </p:sp>
      <p:pic>
        <p:nvPicPr>
          <p:cNvPr id="4100" name="Picture 4" descr="C:\Users\Uživatel\AppData\Local\Microsoft\Windows\Temporary Internet Files\Content.IE5\ZN8HDXI6\MC9004300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224" y="4343681"/>
            <a:ext cx="2123728" cy="189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ZN8HDXI6\MC9003608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658" y="995756"/>
            <a:ext cx="1740798" cy="180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71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6024" y="1391285"/>
            <a:ext cx="694826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Dad</a:t>
            </a:r>
            <a:r>
              <a:rPr lang="cs-CZ" sz="2000" dirty="0" smtClean="0"/>
              <a:t> ……………………………..  a </a:t>
            </a:r>
            <a:r>
              <a:rPr lang="cs-CZ" sz="2000" dirty="0" err="1" smtClean="0"/>
              <a:t>letter</a:t>
            </a:r>
            <a:r>
              <a:rPr lang="cs-CZ" sz="2000" dirty="0" smtClean="0"/>
              <a:t> </a:t>
            </a:r>
            <a:r>
              <a:rPr lang="cs-CZ" sz="2000" dirty="0" err="1" smtClean="0"/>
              <a:t>yesterday</a:t>
            </a:r>
            <a:r>
              <a:rPr lang="cs-CZ" sz="2000" dirty="0" smtClean="0"/>
              <a:t>, but he ………….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My </a:t>
            </a:r>
            <a:r>
              <a:rPr lang="cs-CZ" sz="2000" dirty="0" err="1" smtClean="0"/>
              <a:t>sister</a:t>
            </a:r>
            <a:r>
              <a:rPr lang="cs-CZ" sz="2000" dirty="0" smtClean="0"/>
              <a:t> ………………………. her </a:t>
            </a:r>
            <a:r>
              <a:rPr lang="cs-CZ" sz="2000" dirty="0" err="1" smtClean="0"/>
              <a:t>room</a:t>
            </a:r>
            <a:r>
              <a:rPr lang="cs-CZ" sz="2000" dirty="0" smtClean="0"/>
              <a:t>, but </a:t>
            </a:r>
            <a:r>
              <a:rPr lang="cs-CZ" sz="2000" dirty="0" err="1" smtClean="0"/>
              <a:t>she</a:t>
            </a:r>
            <a:r>
              <a:rPr lang="cs-CZ" sz="2000" dirty="0" smtClean="0"/>
              <a:t> ……. </a:t>
            </a:r>
            <a:r>
              <a:rPr lang="cs-CZ" sz="2000" dirty="0" err="1" smtClean="0"/>
              <a:t>out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……………………….. </a:t>
            </a:r>
            <a:r>
              <a:rPr lang="cs-CZ" sz="2000" dirty="0" err="1" smtClean="0"/>
              <a:t>sugar</a:t>
            </a:r>
            <a:r>
              <a:rPr lang="cs-CZ" sz="2000" dirty="0" smtClean="0"/>
              <a:t>, but I  ……….. salt.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We</a:t>
            </a:r>
            <a:r>
              <a:rPr lang="cs-CZ" sz="2000" dirty="0" smtClean="0"/>
              <a:t> ………………. my </a:t>
            </a:r>
            <a:r>
              <a:rPr lang="cs-CZ" sz="2000" dirty="0" err="1" smtClean="0"/>
              <a:t>homework</a:t>
            </a:r>
            <a:r>
              <a:rPr lang="cs-CZ" sz="2000" dirty="0" smtClean="0"/>
              <a:t>, but </a:t>
            </a:r>
            <a:r>
              <a:rPr lang="cs-CZ" sz="2000" dirty="0" err="1" smtClean="0"/>
              <a:t>we</a:t>
            </a:r>
            <a:r>
              <a:rPr lang="cs-CZ" sz="2000" dirty="0" smtClean="0"/>
              <a:t> …………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cinema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My </a:t>
            </a:r>
            <a:r>
              <a:rPr lang="cs-CZ" sz="2000" dirty="0" err="1" smtClean="0"/>
              <a:t>friend</a:t>
            </a:r>
            <a:r>
              <a:rPr lang="cs-CZ" sz="2000" dirty="0" smtClean="0"/>
              <a:t> ……………………… his </a:t>
            </a:r>
            <a:r>
              <a:rPr lang="cs-CZ" sz="2000" dirty="0" err="1" smtClean="0"/>
              <a:t>mother</a:t>
            </a:r>
            <a:r>
              <a:rPr lang="cs-CZ" sz="2000" dirty="0" smtClean="0"/>
              <a:t>, but he ……….. 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…………………….</a:t>
            </a:r>
            <a:r>
              <a:rPr lang="cs-CZ" sz="2000" dirty="0" err="1" smtClean="0"/>
              <a:t>the</a:t>
            </a:r>
            <a:r>
              <a:rPr lang="cs-CZ" sz="2000" dirty="0" smtClean="0"/>
              <a:t> dog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walk</a:t>
            </a:r>
            <a:r>
              <a:rPr lang="cs-CZ" sz="2000" dirty="0" smtClean="0"/>
              <a:t>, but </a:t>
            </a:r>
            <a:r>
              <a:rPr lang="cs-CZ" sz="2000" dirty="0" err="1" smtClean="0"/>
              <a:t>they</a:t>
            </a:r>
            <a:r>
              <a:rPr lang="cs-CZ" sz="2000" dirty="0" smtClean="0"/>
              <a:t> ……. TV.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I …………………….. </a:t>
            </a:r>
            <a:r>
              <a:rPr lang="cs-CZ" sz="2000" dirty="0" err="1" smtClean="0"/>
              <a:t>English</a:t>
            </a:r>
            <a:r>
              <a:rPr lang="cs-CZ" sz="2000" dirty="0" smtClean="0"/>
              <a:t>, but I ……….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r>
              <a:rPr lang="cs-CZ" sz="20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err="1" smtClean="0"/>
              <a:t>You</a:t>
            </a:r>
            <a:r>
              <a:rPr lang="cs-CZ" sz="2000" dirty="0" smtClean="0"/>
              <a:t> …………..........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me</a:t>
            </a:r>
            <a:r>
              <a:rPr lang="cs-CZ" sz="2000" dirty="0" smtClean="0"/>
              <a:t>, but </a:t>
            </a:r>
            <a:r>
              <a:rPr lang="cs-CZ" sz="2000" dirty="0" err="1" smtClean="0"/>
              <a:t>you</a:t>
            </a:r>
            <a:r>
              <a:rPr lang="cs-CZ" sz="2000" dirty="0" smtClean="0"/>
              <a:t> ……… 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dirty="0" smtClean="0"/>
              <a:t>My </a:t>
            </a:r>
            <a:r>
              <a:rPr lang="cs-CZ" sz="2000" dirty="0" err="1" smtClean="0"/>
              <a:t>brother</a:t>
            </a:r>
            <a:r>
              <a:rPr lang="cs-CZ" sz="2000" dirty="0" smtClean="0"/>
              <a:t> ………… </a:t>
            </a:r>
            <a:r>
              <a:rPr lang="cs-CZ" sz="2000" dirty="0" err="1" smtClean="0"/>
              <a:t>exercise</a:t>
            </a:r>
            <a:r>
              <a:rPr lang="cs-CZ" sz="2000" dirty="0" smtClean="0"/>
              <a:t> 3, but he ………… </a:t>
            </a:r>
            <a:r>
              <a:rPr lang="cs-CZ" sz="2000" dirty="0" err="1" smtClean="0"/>
              <a:t>exercise</a:t>
            </a:r>
            <a:r>
              <a:rPr lang="cs-CZ" sz="2000" dirty="0" smtClean="0"/>
              <a:t> 4.</a:t>
            </a:r>
          </a:p>
          <a:p>
            <a:pPr marL="342900" indent="-342900">
              <a:buFont typeface="+mj-lt"/>
              <a:buAutoNum type="arabicPeriod"/>
            </a:pP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24328" y="1371540"/>
            <a:ext cx="16196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post </a:t>
            </a:r>
            <a:r>
              <a:rPr lang="cs-CZ" sz="2000" dirty="0"/>
              <a:t>/</a:t>
            </a:r>
            <a:r>
              <a:rPr lang="cs-CZ" sz="2000" dirty="0" err="1" smtClean="0"/>
              <a:t>forget</a:t>
            </a:r>
            <a:endParaRPr lang="cs-CZ" sz="2000" dirty="0" smtClean="0"/>
          </a:p>
          <a:p>
            <a:r>
              <a:rPr lang="cs-CZ" sz="2000" dirty="0" err="1" smtClean="0"/>
              <a:t>clean</a:t>
            </a:r>
            <a:r>
              <a:rPr lang="cs-CZ" sz="2000" dirty="0" smtClean="0"/>
              <a:t>/go</a:t>
            </a:r>
          </a:p>
          <a:p>
            <a:r>
              <a:rPr lang="cs-CZ" sz="2000" dirty="0" err="1" smtClean="0"/>
              <a:t>buy</a:t>
            </a:r>
            <a:r>
              <a:rPr lang="cs-CZ" sz="2000" dirty="0" smtClean="0"/>
              <a:t>/</a:t>
            </a:r>
            <a:r>
              <a:rPr lang="cs-CZ" sz="2000" dirty="0" err="1" smtClean="0"/>
              <a:t>buy</a:t>
            </a:r>
            <a:endParaRPr lang="cs-CZ" sz="2000" dirty="0" smtClean="0"/>
          </a:p>
          <a:p>
            <a:r>
              <a:rPr lang="cs-CZ" sz="2000" dirty="0" smtClean="0"/>
              <a:t>do/go</a:t>
            </a:r>
          </a:p>
          <a:p>
            <a:r>
              <a:rPr lang="cs-CZ" sz="2000" dirty="0" err="1" smtClean="0"/>
              <a:t>phone</a:t>
            </a:r>
            <a:r>
              <a:rPr lang="cs-CZ" sz="2000" dirty="0" smtClean="0"/>
              <a:t>/not do</a:t>
            </a:r>
          </a:p>
          <a:p>
            <a:r>
              <a:rPr lang="cs-CZ" sz="2000" dirty="0" err="1" smtClean="0"/>
              <a:t>take</a:t>
            </a:r>
            <a:r>
              <a:rPr lang="cs-CZ" sz="2000" dirty="0" smtClean="0"/>
              <a:t>/</a:t>
            </a:r>
            <a:r>
              <a:rPr lang="cs-CZ" sz="2000" dirty="0" err="1" smtClean="0"/>
              <a:t>watch</a:t>
            </a:r>
            <a:endParaRPr lang="cs-CZ" sz="2000" dirty="0" smtClean="0"/>
          </a:p>
          <a:p>
            <a:r>
              <a:rPr lang="cs-CZ" sz="2000" dirty="0" smtClean="0"/>
              <a:t>study/play</a:t>
            </a:r>
          </a:p>
          <a:p>
            <a:r>
              <a:rPr lang="cs-CZ" sz="2000" dirty="0" err="1" smtClean="0"/>
              <a:t>wait</a:t>
            </a:r>
            <a:r>
              <a:rPr lang="cs-CZ" sz="2000" dirty="0" smtClean="0"/>
              <a:t>/</a:t>
            </a:r>
            <a:r>
              <a:rPr lang="cs-CZ" sz="2000" dirty="0" err="1" smtClean="0"/>
              <a:t>leave</a:t>
            </a:r>
            <a:endParaRPr lang="cs-CZ" sz="2000" dirty="0" smtClean="0"/>
          </a:p>
          <a:p>
            <a:r>
              <a:rPr lang="cs-CZ" sz="2000" dirty="0" smtClean="0"/>
              <a:t>do/do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b="1" i="1" dirty="0" err="1" smtClean="0"/>
              <a:t>be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supposed</a:t>
            </a:r>
            <a:r>
              <a:rPr lang="cs-CZ" sz="2400" b="1" i="1" dirty="0" smtClean="0"/>
              <a:t> to </a:t>
            </a:r>
            <a:r>
              <a:rPr lang="cs-CZ" sz="2400" i="1" dirty="0" smtClean="0"/>
              <a:t>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past </a:t>
            </a:r>
            <a:r>
              <a:rPr lang="cs-CZ" sz="2400" dirty="0" smtClean="0"/>
              <a:t>and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512642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hlinkClick r:id="rId2" action="ppaction://hlinksldjump"/>
              </a:rPr>
              <a:t>KEY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931529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91285"/>
            <a:ext cx="91440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Dad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supposed</a:t>
            </a:r>
            <a:r>
              <a:rPr lang="cs-CZ" sz="2400" b="1" dirty="0" smtClean="0"/>
              <a:t> to post </a:t>
            </a:r>
            <a:r>
              <a:rPr lang="cs-CZ" sz="2400" dirty="0" smtClean="0"/>
              <a:t>a </a:t>
            </a:r>
            <a:r>
              <a:rPr lang="cs-CZ" sz="2400" dirty="0" err="1" smtClean="0"/>
              <a:t>letter</a:t>
            </a:r>
            <a:r>
              <a:rPr lang="cs-CZ" sz="2400" dirty="0" smtClean="0"/>
              <a:t> 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, but he </a:t>
            </a:r>
            <a:r>
              <a:rPr lang="cs-CZ" sz="2400" b="1" dirty="0" err="1" smtClean="0"/>
              <a:t>forgot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sister</a:t>
            </a:r>
            <a:r>
              <a:rPr lang="cs-CZ" sz="2400" dirty="0" smtClean="0"/>
              <a:t>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</a:t>
            </a:r>
            <a:r>
              <a:rPr lang="cs-CZ" sz="2400" b="1" dirty="0" err="1" smtClean="0"/>
              <a:t>clean</a:t>
            </a:r>
            <a:r>
              <a:rPr lang="cs-CZ" sz="2400" b="1" dirty="0" smtClean="0"/>
              <a:t> </a:t>
            </a:r>
            <a:r>
              <a:rPr lang="cs-CZ" sz="2400" dirty="0" smtClean="0"/>
              <a:t>her </a:t>
            </a:r>
            <a:r>
              <a:rPr lang="cs-CZ" sz="2400" dirty="0" err="1" smtClean="0"/>
              <a:t>room</a:t>
            </a:r>
            <a:r>
              <a:rPr lang="cs-CZ" sz="2400" dirty="0" smtClean="0"/>
              <a:t>, but </a:t>
            </a:r>
            <a:r>
              <a:rPr lang="cs-CZ" sz="2400" dirty="0" err="1" smtClean="0"/>
              <a:t>she</a:t>
            </a:r>
            <a:r>
              <a:rPr lang="cs-CZ" sz="2400" b="1" dirty="0"/>
              <a:t> </a:t>
            </a:r>
            <a:r>
              <a:rPr lang="cs-CZ" sz="2400" b="1" dirty="0" err="1" smtClean="0"/>
              <a:t>went</a:t>
            </a:r>
            <a:r>
              <a:rPr lang="cs-CZ" sz="2400" b="1" dirty="0" smtClean="0"/>
              <a:t> </a:t>
            </a:r>
            <a:r>
              <a:rPr lang="cs-CZ" sz="2400" dirty="0" err="1" smtClean="0"/>
              <a:t>out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</a:t>
            </a:r>
            <a:r>
              <a:rPr lang="cs-CZ" sz="2400" b="1" dirty="0" err="1" smtClean="0"/>
              <a:t>buy</a:t>
            </a:r>
            <a:r>
              <a:rPr lang="cs-CZ" sz="2400" b="1" dirty="0" smtClean="0"/>
              <a:t> </a:t>
            </a:r>
            <a:r>
              <a:rPr lang="cs-CZ" sz="2400" dirty="0" err="1" smtClean="0"/>
              <a:t>sugar</a:t>
            </a:r>
            <a:r>
              <a:rPr lang="cs-CZ" sz="2400" dirty="0" smtClean="0"/>
              <a:t>, but I 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bought</a:t>
            </a:r>
            <a:r>
              <a:rPr lang="cs-CZ" sz="2400" b="1" dirty="0" smtClean="0"/>
              <a:t> </a:t>
            </a:r>
            <a:r>
              <a:rPr lang="cs-CZ" sz="2400" dirty="0" smtClean="0"/>
              <a:t>salt.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do </a:t>
            </a:r>
            <a:r>
              <a:rPr lang="cs-CZ" sz="2400" dirty="0" smtClean="0"/>
              <a:t>my </a:t>
            </a:r>
            <a:r>
              <a:rPr lang="cs-CZ" sz="2400" dirty="0" err="1" smtClean="0"/>
              <a:t>homework</a:t>
            </a:r>
            <a:r>
              <a:rPr lang="cs-CZ" sz="2400" dirty="0" smtClean="0"/>
              <a:t>, but </a:t>
            </a:r>
            <a:r>
              <a:rPr lang="cs-CZ" sz="2400" dirty="0" err="1" smtClean="0"/>
              <a:t>we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went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cinema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friend</a:t>
            </a:r>
            <a:r>
              <a:rPr lang="cs-CZ" sz="2400" dirty="0" smtClean="0"/>
              <a:t>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</a:t>
            </a:r>
            <a:r>
              <a:rPr lang="cs-CZ" sz="2400" b="1" dirty="0" err="1" smtClean="0"/>
              <a:t>phone</a:t>
            </a:r>
            <a:r>
              <a:rPr lang="cs-CZ" sz="2400" b="1" dirty="0" smtClean="0"/>
              <a:t> </a:t>
            </a:r>
            <a:r>
              <a:rPr lang="cs-CZ" sz="2400" dirty="0" smtClean="0"/>
              <a:t>his </a:t>
            </a:r>
            <a:r>
              <a:rPr lang="cs-CZ" sz="2400" dirty="0" err="1" smtClean="0"/>
              <a:t>mother</a:t>
            </a:r>
            <a:r>
              <a:rPr lang="cs-CZ" sz="2400" dirty="0" smtClean="0"/>
              <a:t>, but he </a:t>
            </a:r>
            <a:r>
              <a:rPr lang="cs-CZ" sz="2400" dirty="0" err="1" smtClean="0"/>
              <a:t>didn‘t</a:t>
            </a:r>
            <a:r>
              <a:rPr lang="cs-CZ" sz="2400" dirty="0" smtClean="0"/>
              <a:t> .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They</a:t>
            </a:r>
            <a:r>
              <a:rPr lang="cs-CZ" sz="2400" dirty="0" smtClean="0"/>
              <a:t> </a:t>
            </a:r>
            <a:r>
              <a:rPr lang="cs-CZ" sz="2400" b="1" dirty="0" err="1" smtClean="0"/>
              <a:t>were</a:t>
            </a:r>
            <a:r>
              <a:rPr lang="cs-CZ" sz="2400" b="1" dirty="0" smtClean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</a:t>
            </a:r>
            <a:r>
              <a:rPr lang="cs-CZ" sz="2400" b="1" dirty="0" err="1" smtClean="0"/>
              <a:t>take</a:t>
            </a:r>
            <a:r>
              <a:rPr lang="cs-CZ" sz="2400" b="1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dog </a:t>
            </a:r>
            <a:r>
              <a:rPr lang="cs-CZ" sz="2400" dirty="0" err="1" smtClean="0"/>
              <a:t>for</a:t>
            </a:r>
            <a:r>
              <a:rPr lang="cs-CZ" sz="2400" dirty="0" smtClean="0"/>
              <a:t> a </a:t>
            </a:r>
            <a:r>
              <a:rPr lang="cs-CZ" sz="2400" dirty="0" err="1" smtClean="0"/>
              <a:t>walk</a:t>
            </a:r>
            <a:r>
              <a:rPr lang="cs-CZ" sz="2400" dirty="0" smtClean="0"/>
              <a:t>, but </a:t>
            </a:r>
            <a:r>
              <a:rPr lang="cs-CZ" sz="2400" dirty="0" err="1" smtClean="0"/>
              <a:t>they</a:t>
            </a:r>
            <a:r>
              <a:rPr lang="cs-CZ" sz="2400" dirty="0" smtClean="0"/>
              <a:t>  </a:t>
            </a:r>
            <a:r>
              <a:rPr lang="cs-CZ" sz="2400" b="1" dirty="0" err="1" smtClean="0"/>
              <a:t>watched</a:t>
            </a:r>
            <a:r>
              <a:rPr lang="cs-CZ" sz="2400" dirty="0" smtClean="0"/>
              <a:t> TV.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I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</a:t>
            </a:r>
            <a:r>
              <a:rPr lang="cs-CZ" sz="2400" b="1" dirty="0" smtClean="0"/>
              <a:t>to study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, but I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played</a:t>
            </a:r>
            <a:r>
              <a:rPr lang="cs-CZ" sz="2400" b="1" dirty="0" smtClean="0"/>
              <a:t>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</a:t>
            </a:r>
            <a:r>
              <a:rPr lang="cs-CZ" sz="2400" dirty="0" err="1" smtClean="0"/>
              <a:t>games</a:t>
            </a:r>
            <a:r>
              <a:rPr lang="cs-CZ" sz="2400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were</a:t>
            </a:r>
            <a:r>
              <a:rPr lang="cs-CZ" sz="2400" dirty="0" smtClean="0"/>
              <a:t> </a:t>
            </a:r>
            <a:r>
              <a:rPr lang="cs-CZ" sz="2400" dirty="0" err="1"/>
              <a:t>supposed</a:t>
            </a:r>
            <a:r>
              <a:rPr lang="cs-CZ" sz="2400" dirty="0"/>
              <a:t> </a:t>
            </a:r>
            <a:r>
              <a:rPr lang="cs-CZ" sz="2400" dirty="0" smtClean="0"/>
              <a:t>to </a:t>
            </a:r>
            <a:r>
              <a:rPr lang="cs-CZ" sz="2400" dirty="0" err="1" smtClean="0"/>
              <a:t>wait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, but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b="1" dirty="0" err="1" smtClean="0"/>
              <a:t>left</a:t>
            </a:r>
            <a:r>
              <a:rPr lang="cs-CZ" sz="2400" dirty="0" smtClean="0"/>
              <a:t> 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My </a:t>
            </a:r>
            <a:r>
              <a:rPr lang="cs-CZ" sz="2400" dirty="0" err="1" smtClean="0"/>
              <a:t>brother</a:t>
            </a:r>
            <a:r>
              <a:rPr lang="cs-CZ" sz="2400" dirty="0"/>
              <a:t> </a:t>
            </a:r>
            <a:r>
              <a:rPr lang="cs-CZ" sz="2400" b="1" dirty="0" err="1"/>
              <a:t>was</a:t>
            </a:r>
            <a:r>
              <a:rPr lang="cs-CZ" sz="2400" b="1" dirty="0"/>
              <a:t> </a:t>
            </a:r>
            <a:r>
              <a:rPr lang="cs-CZ" sz="2400" b="1" dirty="0" err="1"/>
              <a:t>supposed</a:t>
            </a:r>
            <a:r>
              <a:rPr lang="cs-CZ" sz="2400" b="1" dirty="0"/>
              <a:t> to </a:t>
            </a:r>
            <a:r>
              <a:rPr lang="cs-CZ" sz="2400" b="1" dirty="0" smtClean="0"/>
              <a:t>do </a:t>
            </a:r>
            <a:r>
              <a:rPr lang="cs-CZ" sz="2400" dirty="0" err="1" smtClean="0"/>
              <a:t>exercise</a:t>
            </a:r>
            <a:r>
              <a:rPr lang="cs-CZ" sz="2400" dirty="0" smtClean="0"/>
              <a:t> 3, but he </a:t>
            </a:r>
            <a:r>
              <a:rPr lang="cs-CZ" sz="2400" dirty="0" err="1" smtClean="0"/>
              <a:t>did</a:t>
            </a:r>
            <a:r>
              <a:rPr lang="cs-CZ" sz="2400" dirty="0" smtClean="0"/>
              <a:t> </a:t>
            </a:r>
            <a:r>
              <a:rPr lang="cs-CZ" sz="2400" dirty="0" err="1" smtClean="0"/>
              <a:t>exercise</a:t>
            </a:r>
            <a:r>
              <a:rPr lang="cs-CZ" sz="2400" dirty="0" smtClean="0"/>
              <a:t> 4.</a:t>
            </a:r>
          </a:p>
          <a:p>
            <a:pPr marL="342900" indent="-342900"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Complete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sentences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b="1" i="1" dirty="0" err="1" smtClean="0"/>
              <a:t>be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supposed</a:t>
            </a:r>
            <a:r>
              <a:rPr lang="cs-CZ" sz="2400" b="1" i="1" dirty="0" smtClean="0"/>
              <a:t> to </a:t>
            </a:r>
            <a:r>
              <a:rPr lang="cs-CZ" sz="2400" i="1" dirty="0" smtClean="0"/>
              <a:t>in </a:t>
            </a:r>
            <a:r>
              <a:rPr lang="cs-CZ" sz="2400" i="1" dirty="0" err="1" smtClean="0"/>
              <a:t>the</a:t>
            </a:r>
            <a:r>
              <a:rPr lang="cs-CZ" sz="2400" i="1" dirty="0" smtClean="0"/>
              <a:t> past </a:t>
            </a:r>
            <a:r>
              <a:rPr lang="cs-CZ" sz="2400" dirty="0" smtClean="0"/>
              <a:t>and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verbs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0646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HUTCHINSON</a:t>
            </a:r>
            <a:r>
              <a:rPr lang="cs-CZ" dirty="0"/>
              <a:t>, Tom; </a:t>
            </a:r>
            <a:r>
              <a:rPr lang="cs-CZ" dirty="0" err="1"/>
              <a:t>EDWARDS</a:t>
            </a:r>
            <a:r>
              <a:rPr lang="cs-CZ" dirty="0"/>
              <a:t>, </a:t>
            </a:r>
            <a:r>
              <a:rPr lang="cs-CZ" dirty="0" err="1"/>
              <a:t>Lynda</a:t>
            </a:r>
            <a:r>
              <a:rPr lang="cs-CZ" dirty="0"/>
              <a:t>. </a:t>
            </a:r>
            <a:r>
              <a:rPr lang="cs-CZ" i="1" dirty="0"/>
              <a:t>Project 3</a:t>
            </a:r>
            <a:r>
              <a:rPr lang="cs-CZ" dirty="0"/>
              <a:t>. Oxford: Oxford University </a:t>
            </a:r>
            <a:r>
              <a:rPr lang="cs-CZ" dirty="0" err="1"/>
              <a:t>Press</a:t>
            </a:r>
            <a:r>
              <a:rPr lang="cs-CZ" dirty="0"/>
              <a:t>, 2008, ISBN 978-0-19-476416-2.</a:t>
            </a:r>
            <a:r>
              <a:rPr lang="cs-CZ" dirty="0" smtClean="0"/>
              <a:t> </a:t>
            </a:r>
          </a:p>
          <a:p>
            <a:endParaRPr lang="cs-CZ" dirty="0">
              <a:solidFill>
                <a:schemeClr val="accent1"/>
              </a:solidFill>
            </a:endParaRPr>
          </a:p>
          <a:p>
            <a:r>
              <a:rPr lang="cs-CZ" dirty="0" smtClean="0"/>
              <a:t>Obrázky :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57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734</TotalTime>
  <Words>581</Words>
  <Application>Microsoft Office PowerPoint</Application>
  <PresentationFormat>Předvádění na obrazovce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Šeneková Irena</cp:lastModifiedBy>
  <cp:revision>95</cp:revision>
  <dcterms:created xsi:type="dcterms:W3CDTF">2013-05-17T18:40:15Z</dcterms:created>
  <dcterms:modified xsi:type="dcterms:W3CDTF">2013-11-01T09:50:32Z</dcterms:modified>
</cp:coreProperties>
</file>