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56" autoAdjust="0"/>
    <p:restoredTop sz="94660"/>
  </p:normalViewPr>
  <p:slideViewPr>
    <p:cSldViewPr>
      <p:cViewPr varScale="1">
        <p:scale>
          <a:sx n="100" d="100"/>
          <a:sy n="100" d="100"/>
        </p:scale>
        <p:origin x="-2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71F4CE8-972A-401C-8BDD-83B6AAB911CC}" type="datetimeFigureOut">
              <a:rPr lang="cs-CZ" smtClean="0"/>
              <a:pPr/>
              <a:t>23.10.2013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3F0916B-319B-4AE4-BBA2-CC82C49782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WALT WHITMAN</a:t>
            </a:r>
            <a:endParaRPr lang="cs-CZ" b="1" dirty="0"/>
          </a:p>
        </p:txBody>
      </p:sp>
      <p:sp>
        <p:nvSpPr>
          <p:cNvPr id="819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VY_32_INOVACE_2B_03_</a:t>
                      </a:r>
                      <a:r>
                        <a:rPr lang="cs-CZ" sz="1800" baseline="0" dirty="0" err="1" smtClean="0">
                          <a:solidFill>
                            <a:schemeClr val="tx1"/>
                          </a:solidFill>
                        </a:rPr>
                        <a:t>Walt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baseline="0" dirty="0" err="1" smtClean="0">
                          <a:solidFill>
                            <a:schemeClr val="tx1"/>
                          </a:solidFill>
                        </a:rPr>
                        <a:t>Whitman</a:t>
                      </a:r>
                      <a:endParaRPr lang="cs-CZ" sz="18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: 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VZNIKU: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říjen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Materiál je určen k výkladu informací o spisovateli </a:t>
            </a:r>
            <a:r>
              <a:rPr lang="cs-CZ" dirty="0" err="1" smtClean="0"/>
              <a:t>Waltu</a:t>
            </a:r>
            <a:r>
              <a:rPr lang="cs-CZ" dirty="0" smtClean="0"/>
              <a:t> </a:t>
            </a:r>
            <a:r>
              <a:rPr lang="cs-CZ" dirty="0" err="1" smtClean="0"/>
              <a:t>Whitmanovi</a:t>
            </a:r>
            <a:r>
              <a:rPr lang="cs-CZ" dirty="0" smtClean="0"/>
              <a:t>, jeho životě i díle, ale zároveň je koncipován interaktivně, zejména co se jedná práce s textem. Za tímto účelem jsou použity i efekty příletu pro správné odpovědi, které slouží k ověření odpovědí studentů.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ŽIVOT a 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1819 – 1892</a:t>
            </a:r>
          </a:p>
          <a:p>
            <a:r>
              <a:rPr lang="cs-CZ" dirty="0" smtClean="0"/>
              <a:t>Američan</a:t>
            </a:r>
          </a:p>
          <a:p>
            <a:r>
              <a:rPr lang="cs-CZ" dirty="0" smtClean="0"/>
              <a:t>představitel civilismu – </a:t>
            </a:r>
            <a:r>
              <a:rPr lang="cs-CZ" i="1" dirty="0" smtClean="0"/>
              <a:t>Co je to?</a:t>
            </a:r>
            <a:endParaRPr lang="cs-CZ" dirty="0" smtClean="0"/>
          </a:p>
          <a:p>
            <a:pPr lvl="1"/>
            <a:r>
              <a:rPr lang="cs-CZ" dirty="0" smtClean="0"/>
              <a:t>civilismus je tendence v poezii, konec 19. a </a:t>
            </a:r>
            <a:r>
              <a:rPr lang="cs-CZ" dirty="0" err="1" smtClean="0"/>
              <a:t>poč</a:t>
            </a:r>
            <a:r>
              <a:rPr lang="cs-CZ" dirty="0" smtClean="0"/>
              <a:t>. 20. st., opěvuje moderní civilizaci, všední věci, lidskou práci</a:t>
            </a:r>
          </a:p>
          <a:p>
            <a:r>
              <a:rPr lang="cs-CZ" dirty="0" smtClean="0"/>
              <a:t>vystřídal celou řadu povolání – např. učitel, novinář</a:t>
            </a:r>
          </a:p>
          <a:p>
            <a:r>
              <a:rPr lang="cs-CZ" dirty="0" smtClean="0"/>
              <a:t>horlivý zastánce demokracie – projevuje se v tvorbě</a:t>
            </a:r>
          </a:p>
          <a:p>
            <a:r>
              <a:rPr lang="cs-CZ" dirty="0" smtClean="0"/>
              <a:t>jeho poezie má blízko k próze, volný verš</a:t>
            </a:r>
          </a:p>
          <a:p>
            <a:r>
              <a:rPr lang="cs-CZ" dirty="0" smtClean="0"/>
              <a:t>autor jediné básnické sbírky – </a:t>
            </a:r>
            <a:r>
              <a:rPr lang="cs-CZ" i="1" dirty="0" smtClean="0"/>
              <a:t>„Stébla trávy“</a:t>
            </a:r>
            <a:endParaRPr lang="cs-CZ" dirty="0" smtClean="0"/>
          </a:p>
        </p:txBody>
      </p:sp>
      <p:pic>
        <p:nvPicPr>
          <p:cNvPr id="4" name="Obrázek 3" descr="whitman-walt-z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260648"/>
            <a:ext cx="1944216" cy="243027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24328" y="27089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dirty="0" smtClean="0"/>
              <a:t>stébla trávy - 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686800" cy="52772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Zpěv o mně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Sebe slavím a sebe zpívám,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Co já si troufám, ty též si troufni,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Neboť každý atom, který mně patří, i tobě patří.</a:t>
            </a:r>
          </a:p>
          <a:p>
            <a:pPr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Bloumám a vábím svou duši,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Otálím, netečně opřen pozoruji čepel letní trávy.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Můj jazyk, každá kapka mé krve povstala z této hlíny, z tohoto vzduchu,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Zde zrozen z rodičů zde zrozených, ze zde zrozených rodičů a ti opět z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rodičů zde zrozených,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Dokonale zdráv, právě sedmatřicetiletý, začínám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A doufám že do smrti nepřestanu. </a:t>
            </a:r>
          </a:p>
          <a:p>
            <a:pPr>
              <a:buNone/>
            </a:pPr>
            <a:endParaRPr lang="cs-CZ" dirty="0" smtClean="0"/>
          </a:p>
          <a:p>
            <a:pPr marL="457200" indent="-457200">
              <a:buAutoNum type="arabicParenR"/>
            </a:pPr>
            <a:r>
              <a:rPr lang="cs-CZ" dirty="0" smtClean="0"/>
              <a:t>Doložte volný verš.</a:t>
            </a:r>
          </a:p>
          <a:p>
            <a:pPr marL="457200" indent="-457200">
              <a:buAutoNum type="arabicParenR"/>
            </a:pPr>
            <a:r>
              <a:rPr lang="cs-CZ" dirty="0" smtClean="0"/>
              <a:t>Co básník oslavuje?</a:t>
            </a:r>
          </a:p>
          <a:p>
            <a:pPr marL="457200" indent="-457200">
              <a:buAutoNum type="arabicParenR"/>
            </a:pPr>
            <a:r>
              <a:rPr lang="cs-CZ" dirty="0" smtClean="0"/>
              <a:t>Vyhledejte básnické prostředky.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479715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různá délka veršů, přesahy, žádný rým, atd.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5085184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člověka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544522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opakování slov - epizeuxis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stébla trávy - 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Zpěv radostí (úryvek)</a:t>
            </a:r>
          </a:p>
          <a:p>
            <a:pPr>
              <a:buNone/>
            </a:pPr>
            <a:r>
              <a:rPr lang="cs-CZ" dirty="0" smtClean="0"/>
              <a:t>    Ó pro hlasy zvěře - pro hbitost a rovnováhu ryb!</a:t>
            </a:r>
            <a:br>
              <a:rPr lang="cs-CZ" dirty="0" smtClean="0"/>
            </a:br>
            <a:r>
              <a:rPr lang="cs-CZ" dirty="0" smtClean="0"/>
              <a:t>Pro padání dešťových kapek v písni!</a:t>
            </a:r>
            <a:br>
              <a:rPr lang="cs-CZ" dirty="0" smtClean="0"/>
            </a:br>
            <a:r>
              <a:rPr lang="cs-CZ" dirty="0" smtClean="0"/>
              <a:t>Pro slunce jas a hnutí vln v písni!</a:t>
            </a:r>
            <a:br>
              <a:rPr lang="cs-CZ" dirty="0" smtClean="0"/>
            </a:br>
            <a:r>
              <a:rPr lang="cs-CZ" dirty="0" smtClean="0"/>
              <a:t>Ó radost mého ducha - není v kleci - vyráží jako blesk!</a:t>
            </a:r>
            <a:br>
              <a:rPr lang="cs-CZ" dirty="0" smtClean="0"/>
            </a:br>
            <a:r>
              <a:rPr lang="cs-CZ" dirty="0" smtClean="0"/>
              <a:t>Nestačí mít tuto zeměkouli nebo nějaký čas,</a:t>
            </a:r>
            <a:br>
              <a:rPr lang="cs-CZ" dirty="0" smtClean="0"/>
            </a:br>
            <a:r>
              <a:rPr lang="cs-CZ" dirty="0" smtClean="0"/>
              <a:t>Chci tisíce zeměkoulí a všechen čas. </a:t>
            </a:r>
          </a:p>
          <a:p>
            <a:pPr>
              <a:buNone/>
            </a:pPr>
            <a:r>
              <a:rPr lang="cs-CZ" dirty="0" smtClean="0"/>
              <a:t>    Ó radosti strojvůdcovy! hnát lokomotivu!</a:t>
            </a:r>
            <a:br>
              <a:rPr lang="cs-CZ" dirty="0" smtClean="0"/>
            </a:br>
            <a:r>
              <a:rPr lang="cs-CZ" dirty="0" smtClean="0"/>
              <a:t>Slyšet syčení páry, jásavý skřípot, parní píšťalu, rozesmátou lokomotivu!</a:t>
            </a:r>
            <a:br>
              <a:rPr lang="cs-CZ" dirty="0" smtClean="0"/>
            </a:br>
            <a:r>
              <a:rPr lang="cs-CZ" dirty="0" smtClean="0"/>
              <a:t>Vyrazit neodolatelnou cestou a rychlostí do dálky! </a:t>
            </a:r>
          </a:p>
          <a:p>
            <a:pPr>
              <a:buNone/>
            </a:pPr>
            <a:r>
              <a:rPr lang="cs-CZ" dirty="0" smtClean="0"/>
              <a:t>    Ó radostné toulání přes pole a stráně!</a:t>
            </a:r>
            <a:br>
              <a:rPr lang="cs-CZ" dirty="0" smtClean="0"/>
            </a:br>
            <a:r>
              <a:rPr lang="cs-CZ" dirty="0" smtClean="0"/>
              <a:t>Stébla a květy nejobyčejnějšího plevele, vlhké, svěží ticho lesa,</a:t>
            </a:r>
            <a:br>
              <a:rPr lang="cs-CZ" dirty="0" smtClean="0"/>
            </a:br>
            <a:r>
              <a:rPr lang="cs-CZ" dirty="0" smtClean="0"/>
              <a:t>Nádherná vůně půdy za svítání a celé odpoledne.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úkoly k ukázce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75240" cy="4873752"/>
          </a:xfrm>
        </p:spPr>
        <p:txBody>
          <a:bodyPr/>
          <a:lstStyle/>
          <a:p>
            <a:pPr marL="457200" indent="-457200">
              <a:buAutoNum type="arabicParenR"/>
            </a:pPr>
            <a:r>
              <a:rPr lang="cs-CZ" dirty="0" smtClean="0"/>
              <a:t>Doložte civilismus.</a:t>
            </a:r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arenR" startAt="2"/>
            </a:pPr>
            <a:endParaRPr lang="cs-CZ" dirty="0" smtClean="0"/>
          </a:p>
          <a:p>
            <a:pPr marL="457200" indent="-457200">
              <a:buFont typeface="+mj-lt"/>
              <a:buAutoNum type="arabicParenR" startAt="2"/>
            </a:pPr>
            <a:r>
              <a:rPr lang="cs-CZ" dirty="0" smtClean="0"/>
              <a:t>Naleznete v textu známky patetičnosti?</a:t>
            </a:r>
          </a:p>
          <a:p>
            <a:pPr marL="457200" indent="-457200">
              <a:buAutoNum type="arabicParenR" startAt="2"/>
            </a:pPr>
            <a:endParaRPr lang="cs-CZ" dirty="0" smtClean="0"/>
          </a:p>
          <a:p>
            <a:pPr marL="457200" indent="-457200">
              <a:buAutoNum type="arabicParenR" startAt="2"/>
            </a:pPr>
            <a:endParaRPr lang="cs-CZ" dirty="0" smtClean="0"/>
          </a:p>
          <a:p>
            <a:pPr marL="457200" indent="-457200">
              <a:buAutoNum type="arabicParenR" startAt="2"/>
            </a:pPr>
            <a:r>
              <a:rPr lang="cs-CZ" dirty="0" smtClean="0"/>
              <a:t>Najděte v textu anaforu, aliteraci a zvukomalebnost</a:t>
            </a:r>
          </a:p>
          <a:p>
            <a:pPr marL="457200" indent="-457200">
              <a:buAutoNum type="arabicParenR" startAt="2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060848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strojvůdce, pára, lokomotiva, rychlost moderní doby, ale zároveň oslava života a přírody – zvěř, ryby, pole, stráně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356992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zvolací věty </a:t>
            </a:r>
            <a:r>
              <a:rPr lang="cs-CZ" dirty="0" err="1" smtClean="0"/>
              <a:t>uvozené</a:t>
            </a:r>
            <a:r>
              <a:rPr lang="cs-CZ" dirty="0" smtClean="0"/>
              <a:t> citoslovcem ó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725144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anafora: pro (2. a 3. verš)</a:t>
            </a:r>
          </a:p>
          <a:p>
            <a:r>
              <a:rPr lang="cs-CZ" dirty="0" smtClean="0"/>
              <a:t>aliterace:  parní píšťalu</a:t>
            </a:r>
          </a:p>
          <a:p>
            <a:r>
              <a:rPr lang="cs-CZ" dirty="0" smtClean="0"/>
              <a:t>zvukomalebnost: slyšet syčení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SHRNUTÍ STÉBLA TRÁVY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Proč název Stébla trávy?</a:t>
            </a:r>
          </a:p>
          <a:p>
            <a:pPr lvl="1"/>
            <a:r>
              <a:rPr lang="cs-CZ" dirty="0" smtClean="0"/>
              <a:t>prosté věci</a:t>
            </a:r>
          </a:p>
          <a:p>
            <a:pPr lvl="1"/>
            <a:r>
              <a:rPr lang="cs-CZ" dirty="0" smtClean="0"/>
              <a:t>demokracie (každé stéblo je člověk, všichni tvoříme lidstvo)</a:t>
            </a:r>
          </a:p>
          <a:p>
            <a:r>
              <a:rPr lang="cs-CZ" dirty="0" smtClean="0"/>
              <a:t>básnická sbírka poezie civilismu, jemuž položil základy</a:t>
            </a:r>
          </a:p>
          <a:p>
            <a:r>
              <a:rPr lang="cs-CZ" dirty="0" smtClean="0"/>
              <a:t>opěvuje moderní civilizaci, ale i přírodu, demokracii, člověka, prostý život a práci</a:t>
            </a:r>
          </a:p>
          <a:p>
            <a:r>
              <a:rPr lang="cs-CZ" dirty="0" smtClean="0"/>
              <a:t>za báseň Zpěv o mně – kritika, </a:t>
            </a:r>
            <a:r>
              <a:rPr lang="cs-CZ" dirty="0" err="1" smtClean="0"/>
              <a:t>Whitman</a:t>
            </a:r>
            <a:r>
              <a:rPr lang="cs-CZ" dirty="0" smtClean="0"/>
              <a:t> chápán jako arogantní, kritici nepochopili pravý smysl básně</a:t>
            </a:r>
          </a:p>
          <a:p>
            <a:r>
              <a:rPr lang="cs-CZ" dirty="0" smtClean="0"/>
              <a:t>1. vydání 1855 – vydal sám, 12 básní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SHRNUTÍ STÉBLA TRÁVY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396 básní – W. sbírku doplňoval a upravoval celý život</a:t>
            </a:r>
          </a:p>
          <a:p>
            <a:r>
              <a:rPr lang="cs-CZ" dirty="0" smtClean="0"/>
              <a:t>ve své době nebyla sbírka přijata kladně, W. obviňovali z nemravnosti a propagace homosexuality </a:t>
            </a:r>
            <a:r>
              <a:rPr lang="cs-CZ" dirty="0" smtClean="0">
                <a:sym typeface="Wingdings" pitchFamily="2" charset="2"/>
              </a:rPr>
              <a:t> přišel dokonce o místo na ministerstvu</a:t>
            </a:r>
            <a:endParaRPr lang="cs-CZ" dirty="0" smtClean="0"/>
          </a:p>
          <a:p>
            <a:r>
              <a:rPr lang="cs-CZ" dirty="0" smtClean="0"/>
              <a:t>v Čechách se jím inspiroval např. S. K. Neumann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/>
          <a:lstStyle/>
          <a:p>
            <a:pPr algn="ctr"/>
            <a:r>
              <a:rPr lang="cs-CZ" dirty="0" smtClean="0"/>
              <a:t>pro ilustraci</a:t>
            </a:r>
            <a:endParaRPr lang="cs-CZ" dirty="0"/>
          </a:p>
        </p:txBody>
      </p:sp>
      <p:pic>
        <p:nvPicPr>
          <p:cNvPr id="4" name="Zástupný symbol pro obsah 3" descr="430px-1860_LeavesOfGrass_Thayer_Eldridge_NYPL.jpe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988840"/>
            <a:ext cx="2592288" cy="3617146"/>
          </a:xfrm>
        </p:spPr>
      </p:pic>
      <p:pic>
        <p:nvPicPr>
          <p:cNvPr id="5" name="Obrázek 4" descr="Appletons'_Whitman_Walt_signatur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1628800"/>
            <a:ext cx="4800600" cy="647700"/>
          </a:xfrm>
          <a:prstGeom prst="rect">
            <a:avLst/>
          </a:prstGeom>
        </p:spPr>
      </p:pic>
      <p:pic>
        <p:nvPicPr>
          <p:cNvPr id="6" name="Obrázek 5" descr="800px-WhitmanHouse-CamdenNJ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2852936"/>
            <a:ext cx="4860032" cy="364502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475656" y="56612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23488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1: </a:t>
            </a:r>
            <a:r>
              <a:rPr lang="cs-CZ" sz="1600" dirty="0" smtClean="0"/>
              <a:t>GODFREY. </a:t>
            </a:r>
            <a:r>
              <a:rPr lang="cs-CZ" sz="1600" i="1" dirty="0" err="1" smtClean="0"/>
              <a:t>cesky</a:t>
            </a:r>
            <a:r>
              <a:rPr lang="cs-CZ" sz="1600" i="1" dirty="0" smtClean="0"/>
              <a:t>-jazyk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5.10.2013</a:t>
            </a:r>
            <a:r>
              <a:rPr lang="cs-CZ" sz="1600" dirty="0" smtClean="0"/>
              <a:t>]. Dostupný na WWW: http://www.</a:t>
            </a:r>
            <a:r>
              <a:rPr lang="cs-CZ" sz="1600" dirty="0" err="1" smtClean="0"/>
              <a:t>cesky</a:t>
            </a:r>
            <a:r>
              <a:rPr lang="cs-CZ" sz="1600" dirty="0" smtClean="0"/>
              <a:t>-jazyk.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zivotopisy</a:t>
            </a:r>
            <a:r>
              <a:rPr lang="cs-CZ" sz="1600" dirty="0" smtClean="0"/>
              <a:t>/</a:t>
            </a:r>
            <a:r>
              <a:rPr lang="cs-CZ" sz="1600" dirty="0" err="1" smtClean="0"/>
              <a:t>walt</a:t>
            </a:r>
            <a:r>
              <a:rPr lang="cs-CZ" sz="1600" dirty="0" smtClean="0"/>
              <a:t>-</a:t>
            </a:r>
            <a:r>
              <a:rPr lang="cs-CZ" sz="1600" dirty="0" err="1" smtClean="0"/>
              <a:t>whitman.html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2: </a:t>
            </a:r>
            <a:r>
              <a:rPr lang="cs-CZ" sz="1600" dirty="0" smtClean="0"/>
              <a:t>THAYER AND ELDRIDGE. </a:t>
            </a:r>
            <a:r>
              <a:rPr lang="cs-CZ" sz="1600" i="1" dirty="0" err="1" smtClean="0"/>
              <a:t>wikimedia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5.10.2013</a:t>
            </a:r>
            <a:r>
              <a:rPr lang="cs-CZ" sz="1600" dirty="0" smtClean="0"/>
              <a:t>]. Dostupný na WWW: http://commons.wikimedia.org/wiki/File:1860_LeavesOfGrass_Thayer_Eldridge_NYPL.jpeg </a:t>
            </a: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3: </a:t>
            </a:r>
            <a:r>
              <a:rPr lang="cs-CZ" sz="1600" dirty="0" smtClean="0"/>
              <a:t>WHITMAN, </a:t>
            </a:r>
            <a:r>
              <a:rPr lang="cs-CZ" sz="1600" dirty="0" err="1" smtClean="0"/>
              <a:t>Walt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5.10.2013</a:t>
            </a:r>
            <a:r>
              <a:rPr lang="cs-CZ" sz="1600" dirty="0" smtClean="0"/>
              <a:t>]. Dostupný na WWW: http://commons.wikimedia.org/wiki/File:Appletons%27_Whitman_Walt_signature.png </a:t>
            </a: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Obr. 4: </a:t>
            </a:r>
            <a:r>
              <a:rPr lang="cs-CZ" sz="1600" dirty="0" smtClean="0"/>
              <a:t>MIDNIGHTDREARY. </a:t>
            </a:r>
            <a:r>
              <a:rPr lang="cs-CZ" sz="1600" i="1" dirty="0" err="1" smtClean="0"/>
              <a:t>wikimedia</a:t>
            </a:r>
            <a:r>
              <a:rPr lang="cs-CZ" sz="1600" dirty="0" smtClean="0"/>
              <a:t> [online]. [cit. 23.10.2013]. Dostupný na WWW: http://commons.wikimedia.org/wiki/File:WhitmanHouse-CamdenNJ1.jpg </a:t>
            </a: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WHITMAN, </a:t>
            </a:r>
            <a:r>
              <a:rPr lang="cs-CZ" sz="1600" dirty="0" err="1" smtClean="0"/>
              <a:t>Walt</a:t>
            </a:r>
            <a:r>
              <a:rPr lang="cs-CZ" sz="1600" dirty="0" smtClean="0"/>
              <a:t>. </a:t>
            </a:r>
            <a:r>
              <a:rPr lang="cs-CZ" sz="1600" i="1" dirty="0" smtClean="0"/>
              <a:t>Stébla trávy</a:t>
            </a:r>
            <a:r>
              <a:rPr lang="cs-CZ" sz="1600" dirty="0" smtClean="0"/>
              <a:t>. Hradec Králové: Cylindr, 1998, ISBN 80-901888-2-6.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83</TotalTime>
  <Words>631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WALT WHITMAN</vt:lpstr>
      <vt:lpstr>Snímek 2</vt:lpstr>
      <vt:lpstr>ANOTACE</vt:lpstr>
      <vt:lpstr>ŽIVOT a tvorba</vt:lpstr>
      <vt:lpstr>stébla trávy - ukázka</vt:lpstr>
      <vt:lpstr>stébla trávy - ukázka</vt:lpstr>
      <vt:lpstr>úkoly k ukázce</vt:lpstr>
      <vt:lpstr>SHRNUTÍ STÉBLA TRÁVY</vt:lpstr>
      <vt:lpstr>SHRNUTÍ STÉBLA TRÁVY</vt:lpstr>
      <vt:lpstr>pro ilustraci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WALT WHITMAN</dc:title>
  <dc:creator>Kate</dc:creator>
  <cp:lastModifiedBy>Kate</cp:lastModifiedBy>
  <cp:revision>16</cp:revision>
  <dcterms:created xsi:type="dcterms:W3CDTF">2013-10-09T16:22:24Z</dcterms:created>
  <dcterms:modified xsi:type="dcterms:W3CDTF">2013-10-23T10:21:47Z</dcterms:modified>
</cp:coreProperties>
</file>