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18"/>
  </p:notesMasterIdLst>
  <p:sldIdLst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4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69606-57D5-4C6A-8BC0-EF334B6F1434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31E21-7CBE-4E51-9418-EF81DDE11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279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6959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7997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4641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7681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7662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4869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0752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84246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7120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9186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6972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3584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259632" y="1772816"/>
          <a:ext cx="6768752" cy="4698003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Základy </a:t>
                      </a:r>
                      <a:r>
                        <a:rPr lang="cs-CZ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psychopatologie 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VY_32_INOVACE_04.02.01)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Mgr. Monika Malá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Patopsychologie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osmý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Září 2012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 je určena pro výuku patopsychologie v semináři v psychologie v maturitním ročníku, seznamuje studenty se základními termíny v oboru problematiky psychopatologie, vymezení norem pro poruchu psychiky a definice zdraví a abnormality.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 slouží jako digitalizovaná učebnice pro žáky semináře z psychologie, jednotlivé strany prezentace na sebe tematicky navazují, řeší problematiku psychopatologie. Časová dotace materiálu je 40 minut.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Předmět psychopatologie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Zabývá se popisem abnormálních  projevů lidské psychiky.</a:t>
            </a:r>
          </a:p>
          <a:p>
            <a:r>
              <a:rPr lang="cs-CZ" dirty="0" smtClean="0"/>
              <a:t>Třídí duševní choroby a jejich příznaky.</a:t>
            </a:r>
          </a:p>
          <a:p>
            <a:r>
              <a:rPr lang="cs-CZ" dirty="0" smtClean="0"/>
              <a:t>Definice podle Hartla a Hartlové zní:  patopsychologie je nauka o chorobných duševních jevech, která se zabývá příznaky a klasifikací duševních chorob.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738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Vymezení normy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Kde je hranice mezi normálním a abnormálním?</a:t>
            </a:r>
          </a:p>
          <a:p>
            <a:r>
              <a:rPr lang="cs-CZ" dirty="0" smtClean="0"/>
              <a:t>Normalitu lze vymezit jako soubor vlastností, které jsou indikátorem duševního zdraví :</a:t>
            </a:r>
          </a:p>
          <a:p>
            <a:r>
              <a:rPr lang="cs-CZ" dirty="0" smtClean="0"/>
              <a:t>1. přiměřené vnímání reality,</a:t>
            </a:r>
          </a:p>
          <a:p>
            <a:r>
              <a:rPr lang="cs-CZ" dirty="0" smtClean="0"/>
              <a:t>2. schopnost ovládat své chování,</a:t>
            </a:r>
          </a:p>
          <a:p>
            <a:r>
              <a:rPr lang="cs-CZ" dirty="0" smtClean="0"/>
              <a:t>3. sebeúcta a akceptace,</a:t>
            </a:r>
          </a:p>
          <a:p>
            <a:r>
              <a:rPr lang="cs-CZ" dirty="0" smtClean="0"/>
              <a:t>4. schopnost vytvářet citové vazby,</a:t>
            </a:r>
          </a:p>
          <a:p>
            <a:r>
              <a:rPr lang="cs-CZ" dirty="0" smtClean="0"/>
              <a:t>5. činorodost.</a:t>
            </a:r>
          </a:p>
          <a:p>
            <a:endParaRPr lang="cs-CZ" dirty="0"/>
          </a:p>
          <a:p>
            <a:r>
              <a:rPr lang="cs-CZ" dirty="0" smtClean="0"/>
              <a:t>Optimální stav je ideál.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9844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788808"/>
          </a:xfrm>
        </p:spPr>
        <p:txBody>
          <a:bodyPr>
            <a:normAutofit/>
          </a:bodyPr>
          <a:lstStyle/>
          <a:p>
            <a:r>
              <a:rPr lang="cs-CZ" dirty="0" smtClean="0"/>
              <a:t>Definice zdraví podle světové zdravotnické organizace (WHO)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71664"/>
          </a:xfrm>
        </p:spPr>
        <p:txBody>
          <a:bodyPr/>
          <a:lstStyle/>
          <a:p>
            <a:r>
              <a:rPr lang="cs-CZ" dirty="0" smtClean="0"/>
              <a:t>Zdraví je stav, kdy je člověku naprosto dobře, a to jak fyzicky tak i psychicky a sociálně. Není to jen nepřítomnost nemoci a neduživosti.</a:t>
            </a:r>
          </a:p>
          <a:p>
            <a:r>
              <a:rPr lang="cs-CZ" dirty="0" smtClean="0"/>
              <a:t>1946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767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Definice abnormality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Definici abnormality lze stanovit z hlediska různých kritérií(Atkinsonová, 2003):</a:t>
            </a:r>
          </a:p>
          <a:p>
            <a:r>
              <a:rPr lang="cs-CZ" b="1" dirty="0" smtClean="0"/>
              <a:t>odchylka od statistické normy,</a:t>
            </a:r>
          </a:p>
          <a:p>
            <a:r>
              <a:rPr lang="cs-CZ" b="1" dirty="0" smtClean="0"/>
              <a:t>odchylka od sociální normy,</a:t>
            </a:r>
          </a:p>
          <a:p>
            <a:r>
              <a:rPr lang="cs-CZ" b="1" dirty="0" err="1" smtClean="0"/>
              <a:t>maladaptivní</a:t>
            </a:r>
            <a:r>
              <a:rPr lang="cs-CZ" b="1" dirty="0" smtClean="0"/>
              <a:t> chování,</a:t>
            </a:r>
          </a:p>
          <a:p>
            <a:r>
              <a:rPr lang="cs-CZ" b="1" dirty="0" smtClean="0"/>
              <a:t>osobní potíže.</a:t>
            </a:r>
          </a:p>
          <a:p>
            <a:pPr marL="0" indent="0">
              <a:buNone/>
            </a:pPr>
            <a:r>
              <a:rPr lang="cs-CZ" dirty="0" smtClean="0"/>
              <a:t>Podle Vágnerové (2004) musíme vzít také v úvahu:</a:t>
            </a:r>
          </a:p>
          <a:p>
            <a:pPr marL="0" indent="0">
              <a:buNone/>
            </a:pPr>
            <a:r>
              <a:rPr lang="cs-CZ" b="1" dirty="0" smtClean="0"/>
              <a:t>osobnost jedince,</a:t>
            </a:r>
          </a:p>
          <a:p>
            <a:pPr marL="0" indent="0">
              <a:buNone/>
            </a:pPr>
            <a:r>
              <a:rPr lang="cs-CZ" b="1" dirty="0" smtClean="0"/>
              <a:t>situaci,</a:t>
            </a:r>
          </a:p>
          <a:p>
            <a:pPr marL="0" indent="0">
              <a:buNone/>
            </a:pPr>
            <a:r>
              <a:rPr lang="cs-CZ" b="1" dirty="0" smtClean="0"/>
              <a:t>prostředí, v němž člověk žije.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007972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Mechanismus vývoje psychických poruch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525031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Názory se liší:</a:t>
            </a:r>
          </a:p>
          <a:p>
            <a:endParaRPr lang="cs-CZ" dirty="0" smtClean="0"/>
          </a:p>
          <a:p>
            <a:r>
              <a:rPr lang="cs-CZ" dirty="0" smtClean="0"/>
              <a:t>dědičnost,</a:t>
            </a:r>
          </a:p>
          <a:p>
            <a:r>
              <a:rPr lang="cs-CZ" dirty="0" smtClean="0"/>
              <a:t>vlivy prostředí,</a:t>
            </a:r>
          </a:p>
          <a:p>
            <a:r>
              <a:rPr lang="cs-CZ" dirty="0" smtClean="0"/>
              <a:t>různé teorie vzniku psychických poruch.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1314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Dědičnost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Genetické vlohy (</a:t>
            </a:r>
            <a:r>
              <a:rPr lang="cs-CZ" b="1" dirty="0" smtClean="0"/>
              <a:t>genotyp</a:t>
            </a:r>
            <a:r>
              <a:rPr lang="cs-CZ" dirty="0" smtClean="0"/>
              <a:t>) určují míru rizika vzniku psychické odchylky, jejich konkrétní projev (</a:t>
            </a:r>
            <a:r>
              <a:rPr lang="cs-CZ" b="1" dirty="0" smtClean="0"/>
              <a:t>fenotyp</a:t>
            </a:r>
            <a:r>
              <a:rPr lang="cs-CZ" dirty="0" smtClean="0"/>
              <a:t>) je ve větší či menší míře závislý na působení vnějšího prostředí.</a:t>
            </a:r>
          </a:p>
          <a:p>
            <a:r>
              <a:rPr lang="cs-CZ" dirty="0" smtClean="0"/>
              <a:t>Pro všechny poruchy je důležitá míra genetického předurčení, neboli </a:t>
            </a:r>
            <a:r>
              <a:rPr lang="cs-CZ" b="1" dirty="0" err="1" smtClean="0"/>
              <a:t>heritabilita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Obecně platí, že čím méně je genetické podmínění závažnější, tím méně se zde mohou uplatnit vlivy prostředí.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7853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Typy dědičnosti </a:t>
            </a:r>
            <a:r>
              <a:rPr lang="cs-CZ" sz="4400" dirty="0" smtClean="0"/>
              <a:t>(narušení genotypu)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92488"/>
          </a:xfrm>
        </p:spPr>
        <p:txBody>
          <a:bodyPr/>
          <a:lstStyle/>
          <a:p>
            <a:r>
              <a:rPr lang="cs-CZ" dirty="0" smtClean="0"/>
              <a:t>Porucha počtu nebo struktury chromozomů.</a:t>
            </a:r>
          </a:p>
          <a:p>
            <a:r>
              <a:rPr lang="cs-CZ" dirty="0" smtClean="0"/>
              <a:t>Porucha funkce jednoho genového páru.</a:t>
            </a:r>
          </a:p>
          <a:p>
            <a:r>
              <a:rPr lang="cs-CZ" dirty="0" smtClean="0"/>
              <a:t>Polygenní dědičnost, která je vázána na společný účinek většího, přesně neurčeného počtu genů.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Dědičnost mnoha psychických poruch můžeme označit jako </a:t>
            </a:r>
            <a:r>
              <a:rPr lang="cs-CZ" b="1" dirty="0" smtClean="0"/>
              <a:t>heterogenní</a:t>
            </a:r>
            <a:r>
              <a:rPr lang="cs-CZ" dirty="0" smtClean="0"/>
              <a:t>, tzn. Na vzniku choroby se podílí různé geny.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3519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94928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Ke vzniku poruchy přispěje spíše </a:t>
            </a:r>
            <a:r>
              <a:rPr lang="cs-CZ" u="sng" dirty="0" smtClean="0"/>
              <a:t>zvýšená dispozice k psychickému k psychickému onemocnění</a:t>
            </a:r>
            <a:r>
              <a:rPr lang="cs-CZ" dirty="0" smtClean="0"/>
              <a:t>, tzv. </a:t>
            </a:r>
            <a:r>
              <a:rPr lang="cs-CZ" b="1" dirty="0" smtClean="0"/>
              <a:t>vulnerabilita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zvýšená zranitelnost,</a:t>
            </a:r>
          </a:p>
          <a:p>
            <a:r>
              <a:rPr lang="cs-CZ" dirty="0" smtClean="0"/>
              <a:t>stabilní vrozená citlivost, resp. dispozice k určitému způsobu zpracování zátěžových podnětů,</a:t>
            </a:r>
          </a:p>
          <a:p>
            <a:r>
              <a:rPr lang="cs-CZ" dirty="0" smtClean="0"/>
              <a:t>rizikový faktor pro vznik psychických poruch.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97437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Genetickým kódem je určen program vývoje jedince, který se uskutečňuje v procesu </a:t>
            </a:r>
            <a:r>
              <a:rPr lang="cs-CZ" b="1" dirty="0" smtClean="0"/>
              <a:t>zrání</a:t>
            </a:r>
            <a:r>
              <a:rPr lang="cs-CZ" dirty="0" smtClean="0"/>
              <a:t>. </a:t>
            </a:r>
          </a:p>
          <a:p>
            <a:r>
              <a:rPr lang="cs-CZ" dirty="0" smtClean="0"/>
              <a:t>Organickým základem psychických funkcí je </a:t>
            </a:r>
            <a:r>
              <a:rPr lang="cs-CZ" b="1" dirty="0" smtClean="0"/>
              <a:t>CNS</a:t>
            </a:r>
            <a:r>
              <a:rPr lang="cs-CZ" dirty="0" smtClean="0"/>
              <a:t>, tedy vývoj mozkových struktur.</a:t>
            </a:r>
          </a:p>
          <a:p>
            <a:r>
              <a:rPr lang="cs-CZ" dirty="0" smtClean="0"/>
              <a:t>Psychické projevy jsou vázány na činnost určité oblasti mozku, na jednotlivých psychických projevech se podílejí různé </a:t>
            </a:r>
            <a:r>
              <a:rPr lang="cs-CZ" b="1" dirty="0" smtClean="0"/>
              <a:t>funkční systémy mozku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Vývoj mozku je stimulován učením a naopak podnětová deprivace jej může narušit.</a:t>
            </a:r>
          </a:p>
          <a:p>
            <a:r>
              <a:rPr lang="cs-CZ" dirty="0" smtClean="0"/>
              <a:t>Výsledkem vývoje mozku je u každého člověka trochu jiný funkční obraz mozku.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2527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Vlivy prostředí se uskutečňují mechanismem učení,   tj. získáváním zkušeností.</a:t>
            </a:r>
          </a:p>
          <a:p>
            <a:r>
              <a:rPr lang="cs-CZ" dirty="0" smtClean="0"/>
              <a:t>Dále sem patří účinky fyzikálních a chemických vlastností prostředí, které mohou zasahovat do tělesného vývoje. Dělíme je z časového hlediska na :</a:t>
            </a:r>
          </a:p>
          <a:p>
            <a:pPr marL="514350" indent="-514350">
              <a:buAutoNum type="arabicPeriod"/>
            </a:pPr>
            <a:r>
              <a:rPr lang="cs-CZ" u="sng" dirty="0" smtClean="0"/>
              <a:t>prenatální vlivy </a:t>
            </a:r>
            <a:r>
              <a:rPr lang="cs-CZ" dirty="0" smtClean="0"/>
              <a:t>(</a:t>
            </a:r>
            <a:r>
              <a:rPr lang="cs-CZ" b="1" dirty="0" smtClean="0"/>
              <a:t>teratogenní</a:t>
            </a:r>
            <a:r>
              <a:rPr lang="cs-CZ" dirty="0" smtClean="0"/>
              <a:t> vlivy – poškozují vývoj plodu),</a:t>
            </a:r>
          </a:p>
          <a:p>
            <a:pPr marL="514350" indent="-514350">
              <a:buAutoNum type="arabicPeriod"/>
            </a:pPr>
            <a:r>
              <a:rPr lang="cs-CZ" u="sng" dirty="0" smtClean="0"/>
              <a:t>postnatální vlivy </a:t>
            </a:r>
            <a:r>
              <a:rPr lang="cs-CZ" dirty="0" smtClean="0"/>
              <a:t> - po narození – sociální prostředí.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1306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658448"/>
          </a:xfrm>
        </p:spPr>
        <p:txBody>
          <a:bodyPr/>
          <a:lstStyle/>
          <a:p>
            <a:r>
              <a:rPr lang="cs-CZ" dirty="0" smtClean="0"/>
              <a:t>Sociální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Patří sem tedy lidé , mezi nimiž dítě vyrůstá, mezilidské kontakty a vztahy, které mohou být zdrojem </a:t>
            </a:r>
            <a:r>
              <a:rPr lang="cs-CZ" b="1" dirty="0" smtClean="0"/>
              <a:t>zátěžových</a:t>
            </a:r>
            <a:r>
              <a:rPr lang="cs-CZ" dirty="0" smtClean="0"/>
              <a:t> (negativních) i </a:t>
            </a:r>
            <a:r>
              <a:rPr lang="cs-CZ" b="1" dirty="0" smtClean="0"/>
              <a:t>protektivních </a:t>
            </a:r>
            <a:r>
              <a:rPr lang="cs-CZ" dirty="0" smtClean="0"/>
              <a:t>(ochranných) vlivů.</a:t>
            </a:r>
          </a:p>
          <a:p>
            <a:pPr marL="0" indent="0">
              <a:buNone/>
            </a:pPr>
            <a:r>
              <a:rPr lang="cs-CZ" dirty="0" smtClean="0"/>
              <a:t>Zátěžové situace obecně dělíme:</a:t>
            </a:r>
          </a:p>
          <a:p>
            <a:r>
              <a:rPr lang="cs-CZ" dirty="0" smtClean="0"/>
              <a:t>frustraci,</a:t>
            </a:r>
          </a:p>
          <a:p>
            <a:r>
              <a:rPr lang="cs-CZ" dirty="0" smtClean="0"/>
              <a:t>konflikt,</a:t>
            </a:r>
          </a:p>
          <a:p>
            <a:r>
              <a:rPr lang="cs-CZ" dirty="0" smtClean="0"/>
              <a:t>stres,</a:t>
            </a:r>
          </a:p>
          <a:p>
            <a:r>
              <a:rPr lang="cs-CZ" dirty="0" smtClean="0"/>
              <a:t>trauma,</a:t>
            </a:r>
          </a:p>
          <a:p>
            <a:r>
              <a:rPr lang="cs-CZ" dirty="0" smtClean="0"/>
              <a:t>krize,</a:t>
            </a:r>
          </a:p>
          <a:p>
            <a:r>
              <a:rPr lang="cs-CZ" dirty="0" smtClean="0"/>
              <a:t>deprivace.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4292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/>
          <a:lstStyle/>
          <a:p>
            <a:r>
              <a:rPr lang="cs-CZ" b="1" dirty="0" smtClean="0"/>
              <a:t>Protektivní vlivy </a:t>
            </a:r>
            <a:r>
              <a:rPr lang="cs-CZ" dirty="0" smtClean="0"/>
              <a:t>jsou faktory zvyšující psychickou odolnost jedince, dělíme je </a:t>
            </a:r>
            <a:r>
              <a:rPr lang="cs-CZ" u="sng" dirty="0" smtClean="0"/>
              <a:t>vnitřní a vnější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Vnitřní </a:t>
            </a:r>
            <a:r>
              <a:rPr lang="cs-CZ" b="1" dirty="0" err="1" smtClean="0"/>
              <a:t>protektivní</a:t>
            </a:r>
            <a:r>
              <a:rPr lang="cs-CZ" b="1" dirty="0" smtClean="0"/>
              <a:t> vlivy:</a:t>
            </a:r>
          </a:p>
          <a:p>
            <a:r>
              <a:rPr lang="cs-CZ" dirty="0" smtClean="0"/>
              <a:t>způsob hodnocení a interpretace situace,</a:t>
            </a:r>
          </a:p>
          <a:p>
            <a:r>
              <a:rPr lang="cs-CZ" dirty="0" smtClean="0"/>
              <a:t>optimismus,</a:t>
            </a:r>
          </a:p>
          <a:p>
            <a:r>
              <a:rPr lang="cs-CZ" dirty="0" smtClean="0"/>
              <a:t>vnímaná osobní zdatnost a sebedůvěra,</a:t>
            </a:r>
          </a:p>
          <a:p>
            <a:r>
              <a:rPr lang="cs-CZ" dirty="0" smtClean="0"/>
              <a:t>jedinci, kteří dovedou ventilovat emoce.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87949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možná kombinace vlivů na psychický stav jedince?</a:t>
            </a:r>
          </a:p>
          <a:p>
            <a:r>
              <a:rPr lang="cs-CZ" dirty="0" smtClean="0"/>
              <a:t>Popiš </a:t>
            </a:r>
            <a:r>
              <a:rPr lang="cs-CZ" dirty="0" err="1" smtClean="0"/>
              <a:t>protektivní</a:t>
            </a:r>
            <a:r>
              <a:rPr lang="cs-CZ" dirty="0" smtClean="0"/>
              <a:t> vlivy, které mohou ovlivnit tvé duševní zdraví.</a:t>
            </a:r>
          </a:p>
          <a:p>
            <a:r>
              <a:rPr lang="cs-CZ" dirty="0" smtClean="0"/>
              <a:t>Popiš vlivy, které mohou negativně ovlivnit psychiku jedince.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cs-CZ" sz="2800" dirty="0" smtClean="0"/>
              <a:t>Zdroj:</a:t>
            </a:r>
          </a:p>
          <a:p>
            <a:r>
              <a:rPr lang="cs-CZ" sz="2800" dirty="0" smtClean="0"/>
              <a:t>Mgr. Kateřina </a:t>
            </a:r>
            <a:r>
              <a:rPr lang="cs-CZ" sz="2800" dirty="0" err="1" smtClean="0"/>
              <a:t>Juklová</a:t>
            </a:r>
            <a:r>
              <a:rPr lang="cs-CZ" sz="2800" dirty="0" smtClean="0"/>
              <a:t>, Mgr. Radka </a:t>
            </a:r>
            <a:r>
              <a:rPr lang="cs-CZ" sz="2800" dirty="0" err="1" smtClean="0"/>
              <a:t>Skorunková</a:t>
            </a:r>
            <a:r>
              <a:rPr lang="cs-CZ" sz="2800" dirty="0" smtClean="0"/>
              <a:t>: Základy psychopatologie, </a:t>
            </a:r>
            <a:r>
              <a:rPr lang="cs-CZ" sz="2800" dirty="0" err="1" smtClean="0"/>
              <a:t>Gaudeamus</a:t>
            </a:r>
            <a:r>
              <a:rPr lang="cs-CZ" sz="2800" dirty="0" smtClean="0"/>
              <a:t>, Univerzita Hradec Králové, 2009, Hradec Králové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</TotalTime>
  <Words>745</Words>
  <Application>Microsoft Office PowerPoint</Application>
  <PresentationFormat>Předvádění na obrazovce (4:3)</PresentationFormat>
  <Paragraphs>115</Paragraphs>
  <Slides>15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Tok</vt:lpstr>
      <vt:lpstr>Motiv sady Office</vt:lpstr>
      <vt:lpstr>Snímek 1</vt:lpstr>
      <vt:lpstr>Předmět psychopatologie</vt:lpstr>
      <vt:lpstr>Vymezení normy</vt:lpstr>
      <vt:lpstr>Definice zdraví podle světové zdravotnické organizace (WHO)</vt:lpstr>
      <vt:lpstr>Definice abnormality</vt:lpstr>
      <vt:lpstr>Mechanismus vývoje psychických poruch</vt:lpstr>
      <vt:lpstr>Dědičnost</vt:lpstr>
      <vt:lpstr>Typy dědičnosti (narušení genotypu)</vt:lpstr>
      <vt:lpstr> </vt:lpstr>
      <vt:lpstr>  </vt:lpstr>
      <vt:lpstr>Vlivy prostředí</vt:lpstr>
      <vt:lpstr>Sociální prostředí</vt:lpstr>
      <vt:lpstr>  </vt:lpstr>
      <vt:lpstr>otázky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 psychopatologie</dc:title>
  <dc:creator>Zdeněk</dc:creator>
  <cp:lastModifiedBy>Gymnázium a SOŠ</cp:lastModifiedBy>
  <cp:revision>22</cp:revision>
  <dcterms:created xsi:type="dcterms:W3CDTF">2012-09-18T05:10:23Z</dcterms:created>
  <dcterms:modified xsi:type="dcterms:W3CDTF">2013-05-15T05:01:39Z</dcterms:modified>
</cp:coreProperties>
</file>