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  <p:sldMasterId id="2147483744" r:id="rId2"/>
  </p:sldMasterIdLst>
  <p:notesMasterIdLst>
    <p:notesMasterId r:id="rId12"/>
  </p:notesMasterIdLst>
  <p:sldIdLst>
    <p:sldId id="276" r:id="rId3"/>
    <p:sldId id="257" r:id="rId4"/>
    <p:sldId id="269" r:id="rId5"/>
    <p:sldId id="270" r:id="rId6"/>
    <p:sldId id="271" r:id="rId7"/>
    <p:sldId id="272" r:id="rId8"/>
    <p:sldId id="273" r:id="rId9"/>
    <p:sldId id="274" r:id="rId10"/>
    <p:sldId id="27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8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D69606-57D5-4C6A-8BC0-EF334B6F1434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B31E21-7CBE-4E51-9418-EF81DDE1163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622793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31E21-7CBE-4E51-9418-EF81DDE11631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2969590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31E21-7CBE-4E51-9418-EF81DDE11631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5698985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31E21-7CBE-4E51-9418-EF81DDE11631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3209017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31E21-7CBE-4E51-9418-EF81DDE11631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490919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31E21-7CBE-4E51-9418-EF81DDE11631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3644109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31E21-7CBE-4E51-9418-EF81DDE11631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454521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333375"/>
            <a:ext cx="5761038" cy="125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259632" y="1700808"/>
          <a:ext cx="6768752" cy="4619767"/>
        </p:xfrm>
        <a:graphic>
          <a:graphicData uri="http://schemas.openxmlformats.org/drawingml/2006/table">
            <a:tbl>
              <a:tblPr/>
              <a:tblGrid>
                <a:gridCol w="1512168"/>
                <a:gridCol w="5256584"/>
              </a:tblGrid>
              <a:tr h="505683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Název školy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Gymnázium, střední odborná škola, střední odborné učiliště a vyšší odborná škola, Hořice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5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Číslo projektu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CZ.1.07/1.5.00/34.0873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5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Název materiálu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Teorie vzniku psychických poruch </a:t>
                      </a:r>
                      <a:r>
                        <a:rPr lang="cs-CZ" sz="14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</a:t>
                      </a: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VY_32_INOVACE_04.02.02)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5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Mgr. Monika Malá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5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Tematická oblast</a:t>
                      </a:r>
                      <a:endParaRPr lang="cs-CZ" sz="14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Patopsychologie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5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Ročník</a:t>
                      </a:r>
                      <a:endParaRPr lang="cs-CZ" sz="14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osmý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5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Datum tvorby</a:t>
                      </a:r>
                      <a:endParaRPr lang="cs-CZ" sz="14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Září 2012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9283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Anotace</a:t>
                      </a:r>
                      <a:endParaRPr lang="cs-CZ" sz="14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 pitchFamily="34" charset="0"/>
                          <a:cs typeface="Arial" pitchFamily="34" charset="0"/>
                        </a:rPr>
                        <a:t>Prezentace je určena pro výuku patopsychologie v semináři v psychologie v maturitním ročníku, seznamuje studenty s problematikou  vzniku psychických poruch z hlediska  biologického, psychoanalytického, behaviorálního a kognitivního.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015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Metodický pokyn</a:t>
                      </a:r>
                      <a:endParaRPr lang="cs-CZ" sz="14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Šablona slouží jako digitalizovaná učebnice pro žáky semináře z psychologie, jednotlivé strany prezentace na sebe tematicky navazují, řeší problematiku psychopatologie. Časová dotace materiálu je 15-20 minut.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Teorií vzniku psychických poruch se zabývá psychopatologie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Psychopatologie třídí  duševní choroby a jejich příznaky.</a:t>
            </a:r>
          </a:p>
          <a:p>
            <a:r>
              <a:rPr lang="cs-CZ" dirty="0" smtClean="0"/>
              <a:t>Definice podle Hartla a Hartlové zní:  patopsychologie je nauka o chorobných duševních jevech, která se zabývá příznaky a klasifikací duševních chorob.</a:t>
            </a:r>
          </a:p>
          <a:p>
            <a:r>
              <a:rPr lang="cs-CZ" dirty="0" smtClean="0"/>
              <a:t>Z výzkumů odborníků na duševní choroby vzešlo několik teorií , jakým způsobem vznikají duševní choroby.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677389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Teorie vzniku psychických poruch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420888"/>
            <a:ext cx="8229600" cy="3903712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Teorií je více, podle Atkinsonové existují hlediska</a:t>
            </a:r>
          </a:p>
          <a:p>
            <a:r>
              <a:rPr lang="cs-CZ" dirty="0" smtClean="0"/>
              <a:t>biologická, </a:t>
            </a:r>
          </a:p>
          <a:p>
            <a:r>
              <a:rPr lang="cs-CZ" dirty="0" smtClean="0"/>
              <a:t>psychoanalytická, </a:t>
            </a:r>
          </a:p>
          <a:p>
            <a:r>
              <a:rPr lang="cs-CZ" dirty="0" smtClean="0"/>
              <a:t>behaviorální,</a:t>
            </a:r>
          </a:p>
          <a:p>
            <a:r>
              <a:rPr lang="cs-CZ" dirty="0" smtClean="0"/>
              <a:t>kognitivní.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138073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Biologické hledisko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Psychické poruchy jsou způsobeny tělesnými poruchami mezi které patří:</a:t>
            </a:r>
          </a:p>
          <a:p>
            <a:r>
              <a:rPr lang="cs-CZ" dirty="0" smtClean="0"/>
              <a:t>genetické odchylky,</a:t>
            </a:r>
          </a:p>
          <a:p>
            <a:r>
              <a:rPr lang="cs-CZ" dirty="0"/>
              <a:t>a</a:t>
            </a:r>
            <a:r>
              <a:rPr lang="cs-CZ" dirty="0" smtClean="0"/>
              <a:t>bnormality ve specifických částech mozku,</a:t>
            </a:r>
          </a:p>
          <a:p>
            <a:r>
              <a:rPr lang="cs-CZ" dirty="0"/>
              <a:t>p</a:t>
            </a:r>
            <a:r>
              <a:rPr lang="cs-CZ" dirty="0" smtClean="0"/>
              <a:t>orucha přenosu neurotransmiterů,</a:t>
            </a:r>
          </a:p>
          <a:p>
            <a:r>
              <a:rPr lang="cs-CZ" dirty="0"/>
              <a:t>f</a:t>
            </a:r>
            <a:r>
              <a:rPr lang="cs-CZ" dirty="0" smtClean="0"/>
              <a:t>ungování autonomního nervového systému.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Jako léčbu upřednostňují užívání léků.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4304836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Psychoanalytické hledisko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Zdůrazňuje význam </a:t>
            </a:r>
            <a:r>
              <a:rPr lang="cs-CZ" b="1" dirty="0" smtClean="0"/>
              <a:t>nevědomých konfliktů</a:t>
            </a:r>
            <a:r>
              <a:rPr lang="cs-CZ" dirty="0" smtClean="0"/>
              <a:t>, které obvykle pocházejí z </a:t>
            </a:r>
            <a:r>
              <a:rPr lang="cs-CZ" u="sng" dirty="0" smtClean="0"/>
              <a:t>raného dětství</a:t>
            </a:r>
            <a:r>
              <a:rPr lang="cs-CZ" dirty="0" smtClean="0"/>
              <a:t>.</a:t>
            </a:r>
          </a:p>
          <a:p>
            <a:r>
              <a:rPr lang="cs-CZ" dirty="0" smtClean="0"/>
              <a:t>Aby člověk zvládl úzkost vyvolanou vytěsněnými impulzy a emocemi, používá nevědomé obranné mechanismy.</a:t>
            </a:r>
          </a:p>
          <a:p>
            <a:r>
              <a:rPr lang="cs-CZ" u="sng" dirty="0" smtClean="0"/>
              <a:t>Přivedení nevědomých konfliktů a emocí do vědomí </a:t>
            </a:r>
            <a:r>
              <a:rPr lang="cs-CZ" dirty="0" smtClean="0"/>
              <a:t>by mělo odstranit maladaptivní používání obranných mechanismů, a tím i psychickou poruchu.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4556042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Behaviorální hledisko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/>
              <a:t>Zkoumá</a:t>
            </a:r>
            <a:r>
              <a:rPr lang="cs-CZ" dirty="0" smtClean="0"/>
              <a:t>, jak ve specifických situacích dochází k podmiňování strachu a jakou </a:t>
            </a:r>
            <a:r>
              <a:rPr lang="cs-CZ" u="sng" dirty="0" smtClean="0"/>
              <a:t>roli při vzniku </a:t>
            </a:r>
            <a:r>
              <a:rPr lang="cs-CZ" dirty="0" smtClean="0"/>
              <a:t>a přetrvávání maladaptivního chování hraje </a:t>
            </a:r>
            <a:r>
              <a:rPr lang="cs-CZ" u="sng" dirty="0" smtClean="0"/>
              <a:t>zpevňování, posilování reakce.</a:t>
            </a:r>
          </a:p>
          <a:p>
            <a:r>
              <a:rPr lang="cs-CZ" dirty="0" smtClean="0"/>
              <a:t>Behaviorální přístup pohlíží na duševní poruchy z hlediska  teorie učení a předpokládá, že maladaptivní chování je naučené a lze jej tedy </a:t>
            </a:r>
            <a:r>
              <a:rPr lang="cs-CZ" b="1" dirty="0" smtClean="0"/>
              <a:t>vhodnými postupy  odnaučit nebo přeučit.</a:t>
            </a:r>
            <a:endParaRPr lang="cs-CZ" b="1" dirty="0"/>
          </a:p>
        </p:txBody>
      </p:sp>
    </p:spTree>
    <p:extLst>
      <p:ext uri="{BB962C8B-B14F-4D97-AF65-F5344CB8AC3E}">
        <p14:creationId xmlns="" xmlns:p14="http://schemas.microsoft.com/office/powerpoint/2010/main" val="15800680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Kognitivní hledisko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Dle něho některé duševní poruchy vznikají na základě </a:t>
            </a:r>
            <a:r>
              <a:rPr lang="cs-CZ" b="1" dirty="0" smtClean="0"/>
              <a:t>porušených vědomých kognitivních procesů</a:t>
            </a:r>
            <a:r>
              <a:rPr lang="cs-CZ" dirty="0" smtClean="0"/>
              <a:t>.</a:t>
            </a:r>
          </a:p>
          <a:p>
            <a:r>
              <a:rPr lang="cs-CZ" dirty="0" smtClean="0"/>
              <a:t>Důležité je , jak lidé přemýšlejí, jak vnímají a hodnotí stresové situace a jaké používají strategie zvládání těchto situací.</a:t>
            </a:r>
          </a:p>
          <a:p>
            <a:r>
              <a:rPr lang="cs-CZ" dirty="0" smtClean="0"/>
              <a:t>Psychické poruchy mohou být zmírněny </a:t>
            </a:r>
            <a:r>
              <a:rPr lang="cs-CZ" u="sng" dirty="0" smtClean="0"/>
              <a:t>změnou chybných kognitivních procesů.</a:t>
            </a:r>
            <a:endParaRPr lang="cs-CZ" u="sng" dirty="0"/>
          </a:p>
        </p:txBody>
      </p:sp>
    </p:spTree>
    <p:extLst>
      <p:ext uri="{BB962C8B-B14F-4D97-AF65-F5344CB8AC3E}">
        <p14:creationId xmlns="" xmlns:p14="http://schemas.microsoft.com/office/powerpoint/2010/main" val="10619422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Vysvětli rozdílný pohled na teorie vzniku psychických poruch.</a:t>
            </a:r>
          </a:p>
          <a:p>
            <a:r>
              <a:rPr lang="cs-CZ" dirty="0" smtClean="0"/>
              <a:t>Jaké hledisko zohledňuje více vliv prostředí?</a:t>
            </a:r>
          </a:p>
          <a:p>
            <a:r>
              <a:rPr lang="cs-CZ" dirty="0" smtClean="0"/>
              <a:t>Je možná kombinace vlivů na psychický stav jedince?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800" dirty="0" smtClean="0"/>
              <a:t>Zdroj:</a:t>
            </a:r>
          </a:p>
          <a:p>
            <a:r>
              <a:rPr lang="cs-CZ" sz="2800" dirty="0" smtClean="0"/>
              <a:t>Mgr. Kateřina </a:t>
            </a:r>
            <a:r>
              <a:rPr lang="cs-CZ" sz="2800" dirty="0" err="1" smtClean="0"/>
              <a:t>Juklová</a:t>
            </a:r>
            <a:r>
              <a:rPr lang="cs-CZ" sz="2800" dirty="0" smtClean="0"/>
              <a:t>, Mgr. Radka </a:t>
            </a:r>
            <a:r>
              <a:rPr lang="cs-CZ" sz="2800" dirty="0" err="1" smtClean="0"/>
              <a:t>Skorunková</a:t>
            </a:r>
            <a:r>
              <a:rPr lang="cs-CZ" sz="2800" dirty="0" smtClean="0"/>
              <a:t>: Základy psychopatologie, </a:t>
            </a:r>
            <a:r>
              <a:rPr lang="cs-CZ" sz="2800" dirty="0" err="1" smtClean="0"/>
              <a:t>Gaudeamus</a:t>
            </a:r>
            <a:r>
              <a:rPr lang="cs-CZ" sz="2800" dirty="0" smtClean="0"/>
              <a:t>, Univerzita Hradec Králové, 2009, Hradec Králové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Book">
      <a:dk1>
        <a:sysClr val="windowText" lastClr="000000"/>
      </a:dk1>
      <a:lt1>
        <a:sysClr val="window" lastClr="FFFFFF"/>
      </a:lt1>
      <a:dk2>
        <a:srgbClr val="000082"/>
      </a:dk2>
      <a:lt2>
        <a:srgbClr val="F3F3FF"/>
      </a:lt2>
      <a:accent1>
        <a:srgbClr val="828200"/>
      </a:accent1>
      <a:accent2>
        <a:srgbClr val="1B582B"/>
      </a:accent2>
      <a:accent3>
        <a:srgbClr val="009FEC"/>
      </a:accent3>
      <a:accent4>
        <a:srgbClr val="00BDBD"/>
      </a:accent4>
      <a:accent5>
        <a:srgbClr val="7C5BAE"/>
      </a:accent5>
      <a:accent6>
        <a:srgbClr val="0055AA"/>
      </a:accent6>
      <a:hlink>
        <a:srgbClr val="FC9658"/>
      </a:hlink>
      <a:folHlink>
        <a:srgbClr val="E800E8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120</TotalTime>
  <Words>406</Words>
  <Application>Microsoft Office PowerPoint</Application>
  <PresentationFormat>Předvádění na obrazovce (4:3)</PresentationFormat>
  <Paragraphs>61</Paragraphs>
  <Slides>9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Tok</vt:lpstr>
      <vt:lpstr>Motiv sady Office</vt:lpstr>
      <vt:lpstr>Snímek 1</vt:lpstr>
      <vt:lpstr>Teorií vzniku psychických poruch se zabývá psychopatologie</vt:lpstr>
      <vt:lpstr>Teorie vzniku psychických poruch</vt:lpstr>
      <vt:lpstr>Biologické hledisko </vt:lpstr>
      <vt:lpstr>Psychoanalytické hledisko</vt:lpstr>
      <vt:lpstr>Behaviorální hledisko</vt:lpstr>
      <vt:lpstr>Kognitivní hledisko</vt:lpstr>
      <vt:lpstr>otázky</vt:lpstr>
      <vt:lpstr>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Základy  psychopatologie</dc:title>
  <dc:creator>Zdeněk</dc:creator>
  <cp:lastModifiedBy>Gymnázium a SOŠ</cp:lastModifiedBy>
  <cp:revision>20</cp:revision>
  <dcterms:created xsi:type="dcterms:W3CDTF">2012-09-18T05:10:23Z</dcterms:created>
  <dcterms:modified xsi:type="dcterms:W3CDTF">2013-05-15T05:11:41Z</dcterms:modified>
</cp:coreProperties>
</file>