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0"/>
  </p:notesMasterIdLst>
  <p:sldIdLst>
    <p:sldId id="281" r:id="rId3"/>
    <p:sldId id="257" r:id="rId4"/>
    <p:sldId id="258" r:id="rId5"/>
    <p:sldId id="259" r:id="rId6"/>
    <p:sldId id="260" r:id="rId7"/>
    <p:sldId id="280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69606-57D5-4C6A-8BC0-EF334B6F1434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31E21-7CBE-4E51-9418-EF81DDE11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79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959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7997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4641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681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259632" y="1700808"/>
          <a:ext cx="6768752" cy="4823349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Poruchy jednotlivých psychických funkcí – vědomí, pozornost, vnímání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VY_32_INOVACE_04.02.03)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 problematikou a syndromy poruch jednotlivých psychických funkcí – vědomí, pozornost, vnímání.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15-20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4597120"/>
          </a:xfrm>
        </p:spPr>
        <p:txBody>
          <a:bodyPr>
            <a:normAutofit/>
          </a:bodyPr>
          <a:lstStyle/>
          <a:p>
            <a:r>
              <a:rPr lang="cs-CZ" dirty="0" smtClean="0"/>
              <a:t>Poruchy psychických funkcí jsou symptomy, které se obvykle nevyskytují samostatně, ale v kombinacích s různými symptomy tvoří tzv. </a:t>
            </a:r>
            <a:r>
              <a:rPr lang="cs-CZ" b="1" dirty="0" smtClean="0"/>
              <a:t>syndromy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-1071594"/>
            <a:ext cx="8229600" cy="61359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738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vědomí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Kvantitativní poruchy</a:t>
            </a:r>
          </a:p>
          <a:p>
            <a:r>
              <a:rPr lang="cs-CZ" dirty="0" smtClean="0"/>
              <a:t>Somnolence – (pacient upadá během dne do spánku).</a:t>
            </a:r>
          </a:p>
          <a:p>
            <a:r>
              <a:rPr lang="cs-CZ" dirty="0" err="1" smtClean="0"/>
              <a:t>Sopor</a:t>
            </a:r>
            <a:r>
              <a:rPr lang="cs-CZ" dirty="0" smtClean="0"/>
              <a:t> – (pacient se obtížně budí).</a:t>
            </a:r>
          </a:p>
          <a:p>
            <a:r>
              <a:rPr lang="cs-CZ" dirty="0" smtClean="0"/>
              <a:t>Koma – (pacient nejde probudit).</a:t>
            </a:r>
          </a:p>
          <a:p>
            <a:pPr>
              <a:buNone/>
            </a:pPr>
            <a:r>
              <a:rPr lang="cs-CZ" b="1" dirty="0" smtClean="0"/>
              <a:t>Kvalitativní poruchy vědomí</a:t>
            </a:r>
          </a:p>
          <a:p>
            <a:r>
              <a:rPr lang="cs-CZ" dirty="0" err="1" smtClean="0"/>
              <a:t>Amenence</a:t>
            </a:r>
            <a:r>
              <a:rPr lang="cs-CZ" dirty="0" smtClean="0"/>
              <a:t> (zmatenost).</a:t>
            </a:r>
          </a:p>
          <a:p>
            <a:r>
              <a:rPr lang="cs-CZ" dirty="0" smtClean="0"/>
              <a:t>Delirium (obluzenost).</a:t>
            </a:r>
          </a:p>
          <a:p>
            <a:r>
              <a:rPr lang="cs-CZ" dirty="0" err="1" smtClean="0"/>
              <a:t>Obnibulace</a:t>
            </a:r>
            <a:r>
              <a:rPr lang="cs-CZ" dirty="0" smtClean="0"/>
              <a:t> (mrákotný stav).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98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788808"/>
          </a:xfrm>
        </p:spPr>
        <p:txBody>
          <a:bodyPr>
            <a:normAutofit/>
          </a:bodyPr>
          <a:lstStyle/>
          <a:p>
            <a:r>
              <a:rPr lang="cs-CZ" dirty="0" smtClean="0"/>
              <a:t>Poruchy pozornosti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471664"/>
          </a:xfrm>
        </p:spPr>
        <p:txBody>
          <a:bodyPr/>
          <a:lstStyle/>
          <a:p>
            <a:r>
              <a:rPr lang="cs-CZ" dirty="0" err="1" smtClean="0"/>
              <a:t>Hypoprosexie</a:t>
            </a:r>
            <a:r>
              <a:rPr lang="cs-CZ" dirty="0" smtClean="0"/>
              <a:t>  - omezená koncentrace pozornosti.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Hyperprosexie</a:t>
            </a:r>
            <a:r>
              <a:rPr lang="cs-CZ" dirty="0" smtClean="0"/>
              <a:t> – chorobně zvýšená pozornost na nějakou oblast.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7674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81766"/>
          </a:xfrm>
        </p:spPr>
        <p:txBody>
          <a:bodyPr/>
          <a:lstStyle/>
          <a:p>
            <a:r>
              <a:rPr lang="cs-CZ" dirty="0" smtClean="0"/>
              <a:t>Poruchy vnímání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57298"/>
            <a:ext cx="8229600" cy="55007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Iluze – </a:t>
            </a:r>
            <a:r>
              <a:rPr lang="cs-CZ" dirty="0" smtClean="0"/>
              <a:t>zkreslené vnímání.</a:t>
            </a:r>
          </a:p>
          <a:p>
            <a:pPr marL="0" indent="0">
              <a:buNone/>
            </a:pPr>
            <a:r>
              <a:rPr lang="cs-CZ" b="1" dirty="0" smtClean="0"/>
              <a:t>Halucinace – </a:t>
            </a:r>
            <a:r>
              <a:rPr lang="cs-CZ" dirty="0" smtClean="0"/>
              <a:t>falešné vjemy vznikající bez působení reálného podnětu na smyslový orgán. Dělíme je na: </a:t>
            </a:r>
          </a:p>
          <a:p>
            <a:pPr marL="0" indent="0">
              <a:buNone/>
            </a:pPr>
            <a:r>
              <a:rPr lang="cs-CZ" b="1" dirty="0" smtClean="0"/>
              <a:t> 1. sluchové (auditivní),</a:t>
            </a:r>
          </a:p>
          <a:p>
            <a:pPr marL="0" indent="0">
              <a:buNone/>
            </a:pPr>
            <a:r>
              <a:rPr lang="cs-CZ" b="1" dirty="0" smtClean="0"/>
              <a:t> 2. zrakové,</a:t>
            </a:r>
          </a:p>
          <a:p>
            <a:pPr marL="0" indent="0">
              <a:buNone/>
            </a:pPr>
            <a:r>
              <a:rPr lang="cs-CZ" b="1" dirty="0" smtClean="0"/>
              <a:t> 3. taktilní (dotykové),</a:t>
            </a:r>
          </a:p>
          <a:p>
            <a:pPr marL="0" indent="0">
              <a:buNone/>
            </a:pPr>
            <a:r>
              <a:rPr lang="cs-CZ" b="1" dirty="0" smtClean="0"/>
              <a:t> 4. čichové a chuťové,</a:t>
            </a:r>
          </a:p>
          <a:p>
            <a:pPr marL="0" indent="0">
              <a:buNone/>
            </a:pPr>
            <a:r>
              <a:rPr lang="cs-CZ" b="1" dirty="0" smtClean="0"/>
              <a:t> 5. </a:t>
            </a:r>
            <a:r>
              <a:rPr lang="cs-CZ" b="1" dirty="0" err="1" smtClean="0"/>
              <a:t>pseudohalucinace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Poruchy gnóze -  </a:t>
            </a:r>
            <a:r>
              <a:rPr lang="cs-CZ" dirty="0" smtClean="0"/>
              <a:t>neschopnost rozpoznat podněty i přes nepoškozený analyzátor.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7972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Otázky</a:t>
            </a:r>
          </a:p>
          <a:p>
            <a:r>
              <a:rPr lang="cs-CZ" dirty="0" smtClean="0"/>
              <a:t>Do jaké míry  může ovlivnit život kvantitativní porucha vnímání?</a:t>
            </a:r>
          </a:p>
          <a:p>
            <a:r>
              <a:rPr lang="cs-CZ" dirty="0" smtClean="0"/>
              <a:t>Jak dělíme poruchy pozornosti?</a:t>
            </a:r>
          </a:p>
          <a:p>
            <a:r>
              <a:rPr lang="cs-CZ" dirty="0" smtClean="0"/>
              <a:t>Jak dělíme poruchy vnímání?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Zdroj:</a:t>
            </a:r>
          </a:p>
          <a:p>
            <a:r>
              <a:rPr lang="cs-CZ" sz="2800" dirty="0" smtClean="0"/>
              <a:t>Mgr. Kateřina </a:t>
            </a:r>
            <a:r>
              <a:rPr lang="cs-CZ" sz="2800" dirty="0" err="1" smtClean="0"/>
              <a:t>Juklová</a:t>
            </a:r>
            <a:r>
              <a:rPr lang="cs-CZ" sz="2800" dirty="0" smtClean="0"/>
              <a:t>, Mgr. Radka </a:t>
            </a:r>
            <a:r>
              <a:rPr lang="cs-CZ" sz="2800" dirty="0" err="1" smtClean="0"/>
              <a:t>Skorunková</a:t>
            </a:r>
            <a:r>
              <a:rPr lang="cs-CZ" sz="2800" dirty="0" smtClean="0"/>
              <a:t>: Základy psychopatologie, </a:t>
            </a:r>
            <a:r>
              <a:rPr lang="cs-CZ" sz="2800" dirty="0" err="1" smtClean="0"/>
              <a:t>Gaudeamus</a:t>
            </a:r>
            <a:r>
              <a:rPr lang="cs-CZ" sz="2800" dirty="0" smtClean="0"/>
              <a:t>, Univerzita Hradec Králové, 2009, Hradec Králové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197</TotalTime>
  <Words>296</Words>
  <Application>Microsoft Office PowerPoint</Application>
  <PresentationFormat>Předvádění na obrazovce (4:3)</PresentationFormat>
  <Paragraphs>54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Motiv sady Office</vt:lpstr>
      <vt:lpstr>Snímek 1</vt:lpstr>
      <vt:lpstr>Poruchy psychických funkcí jsou symptomy, které se obvykle nevyskytují samostatně, ale v kombinacích s různými symptomy tvoří tzv. syndromy.</vt:lpstr>
      <vt:lpstr>Poruchy vědomí</vt:lpstr>
      <vt:lpstr>Poruchy pozornosti</vt:lpstr>
      <vt:lpstr>Poruchy vnímání</vt:lpstr>
      <vt:lpstr> 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psychopatologie</dc:title>
  <dc:creator>Zdeněk</dc:creator>
  <cp:lastModifiedBy>Gymnázium a SOŠ</cp:lastModifiedBy>
  <cp:revision>27</cp:revision>
  <dcterms:created xsi:type="dcterms:W3CDTF">2012-09-18T05:10:23Z</dcterms:created>
  <dcterms:modified xsi:type="dcterms:W3CDTF">2013-05-15T05:08:12Z</dcterms:modified>
</cp:coreProperties>
</file>