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notesMasterIdLst>
    <p:notesMasterId r:id="rId15"/>
  </p:notesMasterIdLst>
  <p:sldIdLst>
    <p:sldId id="271" r:id="rId3"/>
    <p:sldId id="257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D69606-57D5-4C6A-8BC0-EF334B6F1434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B31E21-7CBE-4E51-9418-EF81DDE11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279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69590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76623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48699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07525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84246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71206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91862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69724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3584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00808"/>
          <a:ext cx="6768752" cy="4823349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Poruchy jednotlivých psychických funkcí - paměti, myšlení, řeči </a:t>
                      </a:r>
                      <a:r>
                        <a:rPr lang="cs-CZ" sz="14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VY_32_INOVACE_04.02.04)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Mgr. Monika Malá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Patopsychologie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osmý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Září 2012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Prezentace je určena pro výuku patopsychologie v semináři v psychologie v maturitním ročníku, seznamuje studenty s problematikou a syndromy poruch jednotlivých psychických funkcí – paměti, myšlení, řeči.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Šablona slouží jako digitalizovaná učebnice pro žáky semináře z psychologie, jednotlivé strany prezentace na sebe tematicky navazují, řeší problematiku psychopatologie. Časová dotace materiálu je 20 minut.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000108"/>
            <a:ext cx="8229600" cy="4865772"/>
          </a:xfrm>
        </p:spPr>
        <p:txBody>
          <a:bodyPr>
            <a:normAutofit/>
          </a:bodyPr>
          <a:lstStyle/>
          <a:p>
            <a:r>
              <a:rPr lang="cs-CZ" b="1" dirty="0" smtClean="0"/>
              <a:t>Pojem syndrom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400" dirty="0" smtClean="0"/>
              <a:t>Poruchy psychických funkcí jsou symptomy, které se obvykle nevyskytují samostatně, ale v kombinacích s různými symptomy tvoří tzv. </a:t>
            </a:r>
            <a:r>
              <a:rPr lang="cs-CZ" sz="4400" b="1" dirty="0" smtClean="0"/>
              <a:t>syndromy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00042"/>
            <a:ext cx="8229600" cy="107157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738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000108"/>
            <a:ext cx="8229600" cy="785818"/>
          </a:xfrm>
        </p:spPr>
        <p:txBody>
          <a:bodyPr>
            <a:noAutofit/>
          </a:bodyPr>
          <a:lstStyle/>
          <a:p>
            <a:r>
              <a:rPr lang="cs-CZ" sz="3200" dirty="0" smtClean="0"/>
              <a:t>Mezi poruchy psychických funkcí patří                      - </a:t>
            </a:r>
            <a:r>
              <a:rPr lang="cs-CZ" sz="3200" b="1" dirty="0" smtClean="0"/>
              <a:t>poruchy paměti – </a:t>
            </a:r>
            <a:r>
              <a:rPr lang="cs-CZ" sz="3200" dirty="0" smtClean="0"/>
              <a:t>mají tyto symptomy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6107570"/>
          </a:xfrm>
        </p:spPr>
        <p:txBody>
          <a:bodyPr/>
          <a:lstStyle/>
          <a:p>
            <a:r>
              <a:rPr lang="cs-CZ" dirty="0" smtClean="0"/>
              <a:t>Poruchy registrace (zapamatování).</a:t>
            </a:r>
          </a:p>
          <a:p>
            <a:r>
              <a:rPr lang="cs-CZ" dirty="0" smtClean="0"/>
              <a:t>Poruchy retence (uchování v paměti).</a:t>
            </a:r>
          </a:p>
          <a:p>
            <a:r>
              <a:rPr lang="cs-CZ" dirty="0" smtClean="0"/>
              <a:t>Poruchy výbavnosti:</a:t>
            </a:r>
          </a:p>
          <a:p>
            <a:pPr>
              <a:buNone/>
            </a:pPr>
            <a:r>
              <a:rPr lang="cs-CZ" dirty="0" smtClean="0"/>
              <a:t>      1. </a:t>
            </a:r>
            <a:r>
              <a:rPr lang="cs-CZ" dirty="0" err="1" smtClean="0"/>
              <a:t>hypomnézie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      2. amnézie  (částečná, úplná, retrográdní),</a:t>
            </a:r>
          </a:p>
          <a:p>
            <a:pPr>
              <a:buNone/>
            </a:pPr>
            <a:r>
              <a:rPr lang="cs-CZ" dirty="0" smtClean="0"/>
              <a:t>      3. paramnézie,</a:t>
            </a:r>
          </a:p>
          <a:p>
            <a:pPr>
              <a:buNone/>
            </a:pPr>
            <a:r>
              <a:rPr lang="cs-CZ" dirty="0" smtClean="0"/>
              <a:t>      4. </a:t>
            </a:r>
            <a:r>
              <a:rPr lang="cs-CZ" dirty="0" err="1" smtClean="0"/>
              <a:t>konfabulace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      5. </a:t>
            </a:r>
            <a:r>
              <a:rPr lang="cs-CZ" dirty="0" err="1" smtClean="0"/>
              <a:t>hypermnézie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1314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71546"/>
            <a:ext cx="8229600" cy="928694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Poruchy myšlení  </a:t>
            </a:r>
            <a:r>
              <a:rPr lang="cs-CZ" sz="3600" dirty="0" smtClean="0"/>
              <a:t>patří mezi poruchy psychických funkcí – mají tyto symptomy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57430"/>
            <a:ext cx="8229600" cy="396717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/>
              <a:t>Kvantitativní poruchy myšlení  </a:t>
            </a:r>
            <a:r>
              <a:rPr lang="cs-CZ" sz="3200" dirty="0" smtClean="0"/>
              <a:t>(poruchy tempa myšlení):</a:t>
            </a:r>
          </a:p>
          <a:p>
            <a:r>
              <a:rPr lang="cs-CZ" sz="3200" dirty="0" err="1" smtClean="0"/>
              <a:t>bradypsychismus</a:t>
            </a:r>
            <a:r>
              <a:rPr lang="cs-CZ" sz="3200" dirty="0" smtClean="0"/>
              <a:t> (zpomalené myšlení),</a:t>
            </a:r>
          </a:p>
          <a:p>
            <a:r>
              <a:rPr lang="cs-CZ" sz="3200" dirty="0" err="1" smtClean="0"/>
              <a:t>tachypsychismus</a:t>
            </a:r>
            <a:r>
              <a:rPr lang="cs-CZ" sz="3200" dirty="0" smtClean="0"/>
              <a:t> (myšlenkový trysk).</a:t>
            </a:r>
          </a:p>
          <a:p>
            <a:pPr>
              <a:buNone/>
            </a:pPr>
            <a:r>
              <a:rPr lang="cs-CZ" sz="3200" b="1" dirty="0" smtClean="0"/>
              <a:t>Poruchy zaměřenosti:</a:t>
            </a:r>
          </a:p>
          <a:p>
            <a:r>
              <a:rPr lang="cs-CZ" sz="3200" dirty="0" err="1" smtClean="0"/>
              <a:t>zabíhavé</a:t>
            </a:r>
            <a:r>
              <a:rPr lang="cs-CZ" sz="3200" dirty="0" smtClean="0"/>
              <a:t> myšlení,</a:t>
            </a:r>
          </a:p>
          <a:p>
            <a:r>
              <a:rPr lang="cs-CZ" sz="3200" dirty="0" smtClean="0"/>
              <a:t>ulpívavé (</a:t>
            </a:r>
            <a:r>
              <a:rPr lang="cs-CZ" sz="3200" dirty="0" err="1" smtClean="0"/>
              <a:t>perzeverativní</a:t>
            </a:r>
            <a:r>
              <a:rPr lang="cs-CZ" sz="3200" dirty="0" smtClean="0"/>
              <a:t>) myšlení.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578532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44928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Poruchy myšlení z pohledu kvalitativního hlediska mají podobu bludů II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00306"/>
            <a:ext cx="8229600" cy="402503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Bludy dělíme do tří skupin:</a:t>
            </a:r>
          </a:p>
          <a:p>
            <a:pPr>
              <a:buNone/>
            </a:pPr>
            <a:r>
              <a:rPr lang="cs-CZ" sz="3200" dirty="0" smtClean="0"/>
              <a:t>        1. </a:t>
            </a:r>
            <a:r>
              <a:rPr lang="cs-CZ" sz="3200" dirty="0" err="1" smtClean="0"/>
              <a:t>makromanické</a:t>
            </a:r>
            <a:r>
              <a:rPr lang="cs-CZ" sz="3200" dirty="0" smtClean="0"/>
              <a:t>,</a:t>
            </a:r>
          </a:p>
          <a:p>
            <a:pPr>
              <a:buNone/>
            </a:pPr>
            <a:r>
              <a:rPr lang="cs-CZ" sz="3200" dirty="0" smtClean="0"/>
              <a:t>        2. </a:t>
            </a:r>
            <a:r>
              <a:rPr lang="cs-CZ" sz="3200" dirty="0" err="1" smtClean="0"/>
              <a:t>mikromanické</a:t>
            </a:r>
            <a:r>
              <a:rPr lang="cs-CZ" sz="3200" dirty="0" smtClean="0"/>
              <a:t>,</a:t>
            </a:r>
          </a:p>
          <a:p>
            <a:pPr>
              <a:buNone/>
            </a:pPr>
            <a:r>
              <a:rPr lang="cs-CZ" sz="3200" dirty="0" smtClean="0"/>
              <a:t>        3. paranoidní.  </a:t>
            </a: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963519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57298"/>
            <a:ext cx="8229600" cy="614877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/>
              <a:t>Poruchy myšlení z pohledu kvalitativního hlediska popisujeme jako:</a:t>
            </a:r>
          </a:p>
          <a:p>
            <a:r>
              <a:rPr lang="cs-CZ" sz="3600" dirty="0" smtClean="0"/>
              <a:t>vtíravé (obsedantní) myšlení,</a:t>
            </a:r>
          </a:p>
          <a:p>
            <a:r>
              <a:rPr lang="cs-CZ" sz="3600" dirty="0" smtClean="0"/>
              <a:t>inkoherentní myšlení (nesouvislé),</a:t>
            </a:r>
          </a:p>
          <a:p>
            <a:r>
              <a:rPr lang="cs-CZ" sz="3600" dirty="0" smtClean="0"/>
              <a:t>autistické (dereistické) myšlení,</a:t>
            </a:r>
          </a:p>
          <a:p>
            <a:r>
              <a:rPr lang="cs-CZ" sz="3600" dirty="0" smtClean="0"/>
              <a:t>při magickém myšlení.</a:t>
            </a:r>
          </a:p>
          <a:p>
            <a:pPr>
              <a:buNone/>
            </a:pP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2797437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356760"/>
          </a:xfrm>
        </p:spPr>
        <p:txBody>
          <a:bodyPr>
            <a:normAutofit/>
          </a:bodyPr>
          <a:lstStyle/>
          <a:p>
            <a:r>
              <a:rPr lang="cs-CZ" dirty="0" smtClean="0"/>
              <a:t>  Poruchy řeči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389120"/>
          </a:xfrm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3600" dirty="0" smtClean="0"/>
              <a:t>Poruchy řeči lze diferencovat na poruchy porozumění (</a:t>
            </a:r>
            <a:r>
              <a:rPr lang="cs-CZ" sz="3600" b="1" dirty="0" smtClean="0"/>
              <a:t>receptivní složky</a:t>
            </a:r>
            <a:r>
              <a:rPr lang="cs-CZ" sz="3600" dirty="0" smtClean="0"/>
              <a:t>) a</a:t>
            </a:r>
          </a:p>
          <a:p>
            <a:r>
              <a:rPr lang="cs-CZ" sz="3600" dirty="0" smtClean="0"/>
              <a:t>poruchy sdělování (</a:t>
            </a:r>
            <a:r>
              <a:rPr lang="cs-CZ" sz="3600" b="1" dirty="0" smtClean="0"/>
              <a:t>expresivní složky</a:t>
            </a:r>
            <a:r>
              <a:rPr lang="cs-CZ" sz="3600" dirty="0" smtClean="0"/>
              <a:t>).</a:t>
            </a:r>
          </a:p>
          <a:p>
            <a:pPr>
              <a:buNone/>
            </a:pPr>
            <a:r>
              <a:rPr lang="cs-CZ" sz="3600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25279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91264" cy="12264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Příklady poruchy receptivní složky řeči 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3200" b="1" dirty="0" smtClean="0"/>
          </a:p>
          <a:p>
            <a:r>
              <a:rPr lang="cs-CZ" sz="3200" b="1" dirty="0" smtClean="0"/>
              <a:t>Receptivní afázie </a:t>
            </a:r>
            <a:r>
              <a:rPr lang="cs-CZ" sz="3200" dirty="0" smtClean="0"/>
              <a:t>– nemocný není schopen porozumět mluvenému projevu.</a:t>
            </a:r>
            <a:r>
              <a:rPr lang="cs-CZ" sz="3200" b="1" dirty="0" smtClean="0"/>
              <a:t>  </a:t>
            </a:r>
          </a:p>
          <a:p>
            <a:r>
              <a:rPr lang="cs-CZ" sz="3200" dirty="0" smtClean="0"/>
              <a:t>Porucha je důsledkem postižení určitých oblastí mozkové kůry.</a:t>
            </a:r>
          </a:p>
          <a:p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13067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2664296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Poruchy expresivní složky řeči </a:t>
            </a:r>
            <a:r>
              <a:rPr lang="cs-CZ" sz="4000" dirty="0" smtClean="0"/>
              <a:t>jsou dále rozlišovány na poruchy </a:t>
            </a:r>
            <a:r>
              <a:rPr lang="cs-CZ" sz="4000" b="1" dirty="0" smtClean="0"/>
              <a:t>obsahové </a:t>
            </a:r>
            <a:r>
              <a:rPr lang="cs-CZ" sz="4000" dirty="0" smtClean="0"/>
              <a:t>a </a:t>
            </a:r>
            <a:r>
              <a:rPr lang="cs-CZ" sz="4000" b="1" dirty="0" smtClean="0"/>
              <a:t>formální </a:t>
            </a:r>
            <a:r>
              <a:rPr lang="cs-CZ" sz="4000" dirty="0" smtClean="0"/>
              <a:t>stránky řeči 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2976"/>
            <a:ext cx="8229600" cy="3111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3600" dirty="0" smtClean="0"/>
              <a:t>k </a:t>
            </a:r>
            <a:r>
              <a:rPr lang="cs-CZ" sz="3600" u="sng" dirty="0" smtClean="0"/>
              <a:t>obsahovému narušení </a:t>
            </a:r>
            <a:r>
              <a:rPr lang="cs-CZ" sz="3600" dirty="0" smtClean="0"/>
              <a:t>řeči patří:</a:t>
            </a:r>
          </a:p>
          <a:p>
            <a:pPr marL="0" indent="0">
              <a:buFont typeface="Arial" charset="0"/>
              <a:buChar char="•"/>
            </a:pPr>
            <a:r>
              <a:rPr lang="cs-CZ" sz="3600" dirty="0" smtClean="0"/>
              <a:t> </a:t>
            </a:r>
            <a:r>
              <a:rPr lang="cs-CZ" sz="3600" b="1" dirty="0" smtClean="0"/>
              <a:t>expresivní afázie,</a:t>
            </a:r>
          </a:p>
          <a:p>
            <a:pPr marL="0" indent="0">
              <a:buFont typeface="Arial" charset="0"/>
              <a:buChar char="•"/>
            </a:pPr>
            <a:r>
              <a:rPr lang="cs-CZ" sz="3600" b="1" dirty="0" smtClean="0"/>
              <a:t> </a:t>
            </a:r>
            <a:r>
              <a:rPr lang="cs-CZ" sz="3600" b="1" dirty="0" err="1" smtClean="0"/>
              <a:t>agramatismus</a:t>
            </a:r>
            <a:r>
              <a:rPr lang="cs-CZ" sz="3600" b="1" dirty="0" smtClean="0"/>
              <a:t>,</a:t>
            </a:r>
          </a:p>
          <a:p>
            <a:pPr marL="0" indent="0">
              <a:buFont typeface="Arial" charset="0"/>
              <a:buChar char="•"/>
            </a:pPr>
            <a:r>
              <a:rPr lang="cs-CZ" sz="3600" b="1" dirty="0" smtClean="0"/>
              <a:t> neologismy.</a:t>
            </a:r>
          </a:p>
          <a:p>
            <a:pPr marL="0" indent="0">
              <a:buFont typeface="Arial" charset="0"/>
              <a:buChar char="•"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0242924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852704"/>
          </a:xfrm>
        </p:spPr>
        <p:txBody>
          <a:bodyPr>
            <a:norm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3891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sz="3600" u="sng" dirty="0" smtClean="0"/>
              <a:t>Poruchy formální </a:t>
            </a:r>
            <a:r>
              <a:rPr lang="cs-CZ" sz="3600" dirty="0" smtClean="0"/>
              <a:t>stránky řeči zahrnují</a:t>
            </a:r>
            <a:r>
              <a:rPr lang="cs-CZ" sz="3600" u="sng" dirty="0" smtClean="0"/>
              <a:t>:</a:t>
            </a:r>
          </a:p>
          <a:p>
            <a:r>
              <a:rPr lang="cs-CZ" sz="3600" b="1" dirty="0" smtClean="0"/>
              <a:t>mutismus (klient nemluví),</a:t>
            </a:r>
          </a:p>
          <a:p>
            <a:r>
              <a:rPr lang="cs-CZ" sz="3600" b="1" dirty="0" smtClean="0"/>
              <a:t>dysartrie (nesprávná artikulace mluvidel),</a:t>
            </a:r>
          </a:p>
          <a:p>
            <a:r>
              <a:rPr lang="cs-CZ" sz="3600" b="1" dirty="0" err="1" smtClean="0"/>
              <a:t>balbuties</a:t>
            </a:r>
            <a:r>
              <a:rPr lang="cs-CZ" sz="3600" b="1" dirty="0" smtClean="0"/>
              <a:t> (koktavost),</a:t>
            </a:r>
          </a:p>
          <a:p>
            <a:r>
              <a:rPr lang="cs-CZ" sz="3600" b="1" dirty="0" err="1" smtClean="0"/>
              <a:t>logorhea</a:t>
            </a:r>
            <a:r>
              <a:rPr lang="cs-CZ" sz="3600" b="1" dirty="0" smtClean="0"/>
              <a:t> (překotná řeč).</a:t>
            </a:r>
          </a:p>
          <a:p>
            <a:endParaRPr lang="cs-CZ" sz="3600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79493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200" dirty="0" smtClean="0"/>
              <a:t>Otázky </a:t>
            </a:r>
          </a:p>
          <a:p>
            <a:r>
              <a:rPr lang="cs-CZ" dirty="0" smtClean="0"/>
              <a:t>Jak může člověku změnit život porucha řeči afázie?</a:t>
            </a:r>
          </a:p>
          <a:p>
            <a:r>
              <a:rPr lang="cs-CZ" dirty="0" smtClean="0"/>
              <a:t>Jak dělíme poruchy paměti ?</a:t>
            </a:r>
          </a:p>
          <a:p>
            <a:r>
              <a:rPr lang="cs-CZ" dirty="0" smtClean="0"/>
              <a:t>Pro které profese je nezbytná dobrá paměť?</a:t>
            </a:r>
          </a:p>
          <a:p>
            <a:r>
              <a:rPr lang="cs-CZ" dirty="0" smtClean="0"/>
              <a:t>Jak může ovlivnit člověku  život , má-li kvalitativní poruchu myšlení?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Zdroj:</a:t>
            </a:r>
          </a:p>
          <a:p>
            <a:r>
              <a:rPr lang="cs-CZ" sz="2800" dirty="0" smtClean="0"/>
              <a:t>Mgr. Kateřina </a:t>
            </a:r>
            <a:r>
              <a:rPr lang="cs-CZ" sz="2800" dirty="0" err="1" smtClean="0"/>
              <a:t>Juklová</a:t>
            </a:r>
            <a:r>
              <a:rPr lang="cs-CZ" sz="2800" dirty="0" smtClean="0"/>
              <a:t>, Mgr. Radka </a:t>
            </a:r>
            <a:r>
              <a:rPr lang="cs-CZ" sz="2800" dirty="0" err="1" smtClean="0"/>
              <a:t>Skorunková</a:t>
            </a:r>
            <a:r>
              <a:rPr lang="cs-CZ" sz="2800" dirty="0" smtClean="0"/>
              <a:t>: Základy psychopatologie, </a:t>
            </a:r>
            <a:r>
              <a:rPr lang="cs-CZ" sz="2800" dirty="0" err="1" smtClean="0"/>
              <a:t>Gaudeamus</a:t>
            </a:r>
            <a:r>
              <a:rPr lang="cs-CZ" sz="2800" dirty="0" smtClean="0"/>
              <a:t>, Univerzita Hradec Králové, 2009, Hradec Králové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203</TotalTime>
  <Words>433</Words>
  <Application>Microsoft Office PowerPoint</Application>
  <PresentationFormat>Předvádění na obrazovce (4:3)</PresentationFormat>
  <Paragraphs>89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Tok</vt:lpstr>
      <vt:lpstr>Motiv sady Office</vt:lpstr>
      <vt:lpstr>Snímek 1</vt:lpstr>
      <vt:lpstr>Pojem syndrom Poruchy psychických funkcí jsou symptomy, které se obvykle nevyskytují samostatně, ale v kombinacích s různými symptomy tvoří tzv. syndromy.</vt:lpstr>
      <vt:lpstr>Mezi poruchy psychických funkcí patří                      - poruchy paměti – mají tyto symptomy</vt:lpstr>
      <vt:lpstr>Poruchy myšlení  patří mezi poruchy psychických funkcí – mají tyto symptomy </vt:lpstr>
      <vt:lpstr>Poruchy myšlení z pohledu kvalitativního hlediska mají podobu bludů II</vt:lpstr>
      <vt:lpstr> </vt:lpstr>
      <vt:lpstr>  Poruchy řeči </vt:lpstr>
      <vt:lpstr>Příklady poruchy receptivní složky řeči :</vt:lpstr>
      <vt:lpstr>Poruchy expresivní složky řeči jsou dále rozlišovány na poruchy obsahové a formální stránky řeči -</vt:lpstr>
      <vt:lpstr>  </vt:lpstr>
      <vt:lpstr>  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 psychopatologie</dc:title>
  <dc:creator>Zdeněk</dc:creator>
  <cp:lastModifiedBy>Gymnázium a SOŠ</cp:lastModifiedBy>
  <cp:revision>28</cp:revision>
  <dcterms:created xsi:type="dcterms:W3CDTF">2012-09-18T05:10:23Z</dcterms:created>
  <dcterms:modified xsi:type="dcterms:W3CDTF">2013-05-15T05:10:18Z</dcterms:modified>
</cp:coreProperties>
</file>