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7"/>
  </p:notesMasterIdLst>
  <p:sldIdLst>
    <p:sldId id="281" r:id="rId3"/>
    <p:sldId id="257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69606-57D5-4C6A-8BC0-EF334B6F1434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31E21-7CBE-4E51-9418-EF81DDE11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279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6959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898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0901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091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4410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5452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00808"/>
          <a:ext cx="6768752" cy="4823349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Poruchy jednotlivých psychických funkcí – emocí, vůle, jednání, pudů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VY_32_INOVACE_04.02.05)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a syndromy poruch jednotlivých psychických funkcí – vůle, jednání, pudů.	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25-30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56992"/>
            <a:ext cx="8229600" cy="25202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TERMINOLOGIE:</a:t>
            </a:r>
            <a:br>
              <a:rPr lang="cs-CZ" dirty="0" smtClean="0"/>
            </a:br>
            <a:r>
              <a:rPr lang="cs-CZ" dirty="0" smtClean="0"/>
              <a:t>Poruchy psychických funkcí jsou symptomy, které se obvykle nevyskytují samostatně, ale v kombinacích s různými symptomy tvoří tzv. </a:t>
            </a:r>
            <a:r>
              <a:rPr lang="cs-CZ" b="1" dirty="0" smtClean="0"/>
              <a:t>syndromy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8164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7738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Poruchy emocí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Rozlišujeme je z hlediska intenzity, délky trvání a kvality emočního prožitku.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/>
              <a:t>Poruchy afektů </a:t>
            </a:r>
          </a:p>
          <a:p>
            <a:pPr marL="0" indent="0">
              <a:buNone/>
            </a:pPr>
            <a:r>
              <a:rPr lang="cs-CZ" sz="3200" b="1" dirty="0" smtClean="0"/>
              <a:t>- </a:t>
            </a:r>
            <a:r>
              <a:rPr lang="cs-CZ" sz="3200" dirty="0" smtClean="0"/>
              <a:t>jsou značně intenzivní a krátkého trvání:</a:t>
            </a:r>
          </a:p>
          <a:p>
            <a:pPr marL="0" indent="0">
              <a:buFont typeface="Arial" charset="0"/>
              <a:buChar char="•"/>
            </a:pPr>
            <a:r>
              <a:rPr lang="cs-CZ" sz="3200" b="1" dirty="0" err="1" smtClean="0"/>
              <a:t>patický</a:t>
            </a:r>
            <a:r>
              <a:rPr lang="cs-CZ" sz="3200" b="1" dirty="0" smtClean="0"/>
              <a:t> afekt,</a:t>
            </a:r>
          </a:p>
          <a:p>
            <a:pPr marL="0" indent="0">
              <a:buFont typeface="Arial" charset="0"/>
              <a:buChar char="•"/>
            </a:pPr>
            <a:r>
              <a:rPr lang="cs-CZ" sz="3200" b="1" dirty="0" smtClean="0"/>
              <a:t>fobie.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807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</a:rPr>
              <a:t>Poruchy nálad</a:t>
            </a:r>
          </a:p>
          <a:p>
            <a:pPr marL="0" indent="0">
              <a:buNone/>
            </a:pPr>
            <a:r>
              <a:rPr lang="cs-CZ" sz="3600" b="1" dirty="0" smtClean="0"/>
              <a:t>-</a:t>
            </a:r>
            <a:r>
              <a:rPr lang="cs-CZ" sz="3600" dirty="0" smtClean="0"/>
              <a:t>bývají v porovnání s předchozími méně intenzivní, ale trvají mnohem déle: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manická nálada,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euforická nálada,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depresivní nálada,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anxiózní nálada,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explozivní nálada,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apatická nálada.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1430483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Poruchy vůle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Vůle je do značné míry získaná schopnost autoregulace, která  jednání člověka  usměrňuje žádoucím způsobem.</a:t>
            </a:r>
          </a:p>
          <a:p>
            <a:r>
              <a:rPr lang="cs-CZ" sz="3200" b="1" dirty="0" smtClean="0"/>
              <a:t>Poruchy aktivní vůle </a:t>
            </a:r>
            <a:r>
              <a:rPr lang="cs-CZ" sz="3200" dirty="0" smtClean="0"/>
              <a:t>(ztráta rozhodnosti).</a:t>
            </a:r>
          </a:p>
          <a:p>
            <a:r>
              <a:rPr lang="cs-CZ" sz="3200" b="1" dirty="0" smtClean="0"/>
              <a:t>Poruchy pasivní vůle </a:t>
            </a:r>
            <a:r>
              <a:rPr lang="cs-CZ" sz="3200" dirty="0" smtClean="0"/>
              <a:t>(nedostatek  vytrvalosti).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55604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/>
          <a:lstStyle/>
          <a:p>
            <a:r>
              <a:rPr lang="cs-CZ" dirty="0" smtClean="0"/>
              <a:t>Tři formy poruchy vůle: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895732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hypobulie</a:t>
            </a:r>
            <a:r>
              <a:rPr lang="cs-CZ" sz="3600" b="1" dirty="0" smtClean="0"/>
              <a:t>,</a:t>
            </a:r>
          </a:p>
          <a:p>
            <a:r>
              <a:rPr lang="cs-CZ" sz="3600" b="1" dirty="0" smtClean="0"/>
              <a:t>abulie,</a:t>
            </a:r>
          </a:p>
          <a:p>
            <a:r>
              <a:rPr lang="cs-CZ" sz="3600" b="1" dirty="0" err="1" smtClean="0"/>
              <a:t>hyperbulie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1580068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Poruchy jednání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8957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Jednání je cílevědomé, promyšlené chování.</a:t>
            </a:r>
          </a:p>
          <a:p>
            <a:r>
              <a:rPr lang="cs-CZ" sz="3600" dirty="0" smtClean="0"/>
              <a:t>Poruchy jednání lze dělit na kvantitativní a kvalitativní.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061942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Kvantitativní poruchy jednání: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4110046"/>
          </a:xfrm>
        </p:spPr>
        <p:txBody>
          <a:bodyPr>
            <a:normAutofit/>
          </a:bodyPr>
          <a:lstStyle/>
          <a:p>
            <a:r>
              <a:rPr lang="cs-CZ" sz="4000" b="1" dirty="0" err="1" smtClean="0"/>
              <a:t>hypoagilita</a:t>
            </a:r>
            <a:r>
              <a:rPr lang="cs-CZ" sz="4000" b="1" dirty="0" smtClean="0"/>
              <a:t>,</a:t>
            </a:r>
          </a:p>
          <a:p>
            <a:r>
              <a:rPr lang="cs-CZ" sz="4000" b="1" dirty="0" err="1" smtClean="0"/>
              <a:t>hyperagilita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Kvalitativní poruchy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Impulzivní jednání.</a:t>
            </a:r>
          </a:p>
          <a:p>
            <a:r>
              <a:rPr lang="cs-CZ" sz="3600" b="1" dirty="0" smtClean="0"/>
              <a:t>Raptus.</a:t>
            </a:r>
          </a:p>
          <a:p>
            <a:r>
              <a:rPr lang="cs-CZ" sz="3600" b="1" dirty="0" err="1" smtClean="0"/>
              <a:t>Katatonní</a:t>
            </a:r>
            <a:r>
              <a:rPr lang="cs-CZ" sz="3600" b="1" dirty="0" smtClean="0"/>
              <a:t> poruchy </a:t>
            </a:r>
            <a:r>
              <a:rPr lang="cs-CZ" sz="3600" dirty="0" smtClean="0"/>
              <a:t>(stuporózní  nebo produktivní charakter ).</a:t>
            </a:r>
          </a:p>
          <a:p>
            <a:r>
              <a:rPr lang="cs-CZ" sz="3600" b="1" dirty="0" smtClean="0"/>
              <a:t>Nutkavé </a:t>
            </a:r>
            <a:r>
              <a:rPr lang="cs-CZ" sz="3600" dirty="0" smtClean="0"/>
              <a:t>(kompulzivní) </a:t>
            </a:r>
            <a:r>
              <a:rPr lang="cs-CZ" sz="3600" b="1" dirty="0" smtClean="0"/>
              <a:t>jednání.</a:t>
            </a:r>
            <a:endParaRPr lang="cs-CZ" sz="36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pudů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411004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Pud je vrozená tendence k určitému chování, jehož cílem je zachování </a:t>
            </a:r>
            <a:r>
              <a:rPr lang="cs-CZ" sz="3600" b="1" dirty="0" smtClean="0"/>
              <a:t>existence rodu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Při této poruše může být život ohrožen (např. porucha příjmu potravy).</a:t>
            </a:r>
            <a:endParaRPr lang="cs-CZ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Poruchy pudu obživy:</a:t>
            </a:r>
          </a:p>
          <a:p>
            <a:r>
              <a:rPr lang="cs-CZ" sz="3600" dirty="0" smtClean="0"/>
              <a:t>bulimie,</a:t>
            </a:r>
          </a:p>
          <a:p>
            <a:r>
              <a:rPr lang="cs-CZ" sz="3600" dirty="0" smtClean="0"/>
              <a:t>anorexie.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Poruchy pudu sebezáchovy:</a:t>
            </a:r>
          </a:p>
          <a:p>
            <a:r>
              <a:rPr lang="cs-CZ" sz="3600" dirty="0" smtClean="0"/>
              <a:t>automutilace (sebepoškozování),</a:t>
            </a:r>
          </a:p>
          <a:p>
            <a:r>
              <a:rPr lang="cs-CZ" sz="3600" dirty="0" err="1" smtClean="0"/>
              <a:t>suicidální</a:t>
            </a:r>
            <a:r>
              <a:rPr lang="cs-CZ" sz="3600" dirty="0" smtClean="0"/>
              <a:t>  - demonstrační sebevražda, bilanční sebevražda.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Poruchy pohlavního pudu:</a:t>
            </a:r>
          </a:p>
          <a:p>
            <a:r>
              <a:rPr lang="cs-CZ" sz="3600" dirty="0" smtClean="0"/>
              <a:t>změna intenzity,</a:t>
            </a:r>
          </a:p>
          <a:p>
            <a:r>
              <a:rPr lang="cs-CZ" sz="3600" dirty="0" smtClean="0"/>
              <a:t>změna zaměření,</a:t>
            </a:r>
          </a:p>
          <a:p>
            <a:r>
              <a:rPr lang="cs-CZ" sz="3600" dirty="0" smtClean="0"/>
              <a:t>změna způsobu sexuálního uspokojování (sadismus nebo masochismus).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Porucha rodičovského pudu:</a:t>
            </a:r>
          </a:p>
          <a:p>
            <a:r>
              <a:rPr lang="cs-CZ" sz="3600" dirty="0" smtClean="0"/>
              <a:t>nezájem o potomstvo,</a:t>
            </a:r>
          </a:p>
          <a:p>
            <a:r>
              <a:rPr lang="cs-CZ" sz="3600" dirty="0" smtClean="0"/>
              <a:t>zanedbávání či týrání vlastních dětí.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/>
              <a:t>Otázky</a:t>
            </a:r>
          </a:p>
          <a:p>
            <a:r>
              <a:rPr lang="cs-CZ" dirty="0" smtClean="0"/>
              <a:t>Jak může člověku ovlivnit život porucha aktivní vůle?</a:t>
            </a:r>
          </a:p>
          <a:p>
            <a:r>
              <a:rPr lang="cs-CZ" dirty="0" smtClean="0"/>
              <a:t>Jaké znáš poruchy jednání?</a:t>
            </a:r>
          </a:p>
          <a:p>
            <a:r>
              <a:rPr lang="cs-CZ" dirty="0" smtClean="0"/>
              <a:t>Jak může ovlivnit </a:t>
            </a:r>
            <a:r>
              <a:rPr lang="cs-CZ" smtClean="0"/>
              <a:t>rodině život, </a:t>
            </a:r>
            <a:r>
              <a:rPr lang="cs-CZ" dirty="0" smtClean="0"/>
              <a:t>chybí-li někomu pud sebezáchovy?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Zdroj:</a:t>
            </a:r>
          </a:p>
          <a:p>
            <a:r>
              <a:rPr lang="cs-CZ" sz="2400" dirty="0" smtClean="0"/>
              <a:t>Mgr. Kateřina </a:t>
            </a:r>
            <a:r>
              <a:rPr lang="cs-CZ" sz="2400" dirty="0" err="1" smtClean="0"/>
              <a:t>Juklová</a:t>
            </a:r>
            <a:r>
              <a:rPr lang="cs-CZ" sz="2400" dirty="0" smtClean="0"/>
              <a:t>, Mgr. Radka </a:t>
            </a:r>
            <a:r>
              <a:rPr lang="cs-CZ" sz="2400" dirty="0" err="1" smtClean="0"/>
              <a:t>Skorunková</a:t>
            </a:r>
            <a:r>
              <a:rPr lang="cs-CZ" sz="2400" dirty="0" smtClean="0"/>
              <a:t>: Základy psychopatologie, </a:t>
            </a:r>
            <a:r>
              <a:rPr lang="cs-CZ" sz="2400" dirty="0" err="1" smtClean="0"/>
              <a:t>Gaudeamus</a:t>
            </a:r>
            <a:r>
              <a:rPr lang="cs-CZ" sz="2400" dirty="0" smtClean="0"/>
              <a:t>, Univerzita Hradec Králové, 2009, Hradec Králové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</TotalTime>
  <Words>402</Words>
  <Application>Microsoft Office PowerPoint</Application>
  <PresentationFormat>Předvádění na obrazovce (4:3)</PresentationFormat>
  <Paragraphs>88</Paragraphs>
  <Slides>14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Tok</vt:lpstr>
      <vt:lpstr>Motiv sady Office</vt:lpstr>
      <vt:lpstr>Snímek 1</vt:lpstr>
      <vt:lpstr>TERMINOLOGIE: Poruchy psychických funkcí jsou symptomy, které se obvykle nevyskytují samostatně, ale v kombinacích s různými symptomy tvoří tzv. syndromy.</vt:lpstr>
      <vt:lpstr>Poruchy emocí</vt:lpstr>
      <vt:lpstr> </vt:lpstr>
      <vt:lpstr>Poruchy vůle</vt:lpstr>
      <vt:lpstr>Tři formy poruchy vůle:</vt:lpstr>
      <vt:lpstr>Poruchy jednání</vt:lpstr>
      <vt:lpstr>Kvantitativní poruchy jednání:</vt:lpstr>
      <vt:lpstr>Kvalitativní poruchy jednání</vt:lpstr>
      <vt:lpstr>Poruchy pudů</vt:lpstr>
      <vt:lpstr>  </vt:lpstr>
      <vt:lpstr> </vt:lpstr>
      <vt:lpstr>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psychopatologie</dc:title>
  <dc:creator>Zdeněk</dc:creator>
  <cp:lastModifiedBy>Gymnázium a SOŠ</cp:lastModifiedBy>
  <cp:revision>27</cp:revision>
  <dcterms:created xsi:type="dcterms:W3CDTF">2012-09-18T05:10:23Z</dcterms:created>
  <dcterms:modified xsi:type="dcterms:W3CDTF">2013-05-15T05:14:40Z</dcterms:modified>
</cp:coreProperties>
</file>