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C93BDF-DFD9-4431-9750-4867ABF6C5D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2208D-BA90-43AE-AD6B-3C04E6A5A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8688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3053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7848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46032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6011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6921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8024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35722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93373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4658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2910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26618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17721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47784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33447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00798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00808"/>
          <a:ext cx="6768752" cy="4823349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Charakteristika psychických poruch – neurotické poruchy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VY_32_INOVACE_04.02.06)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neurotických poruch, jejich syndromy a léčbu.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minimálně 45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Neurotické </a:t>
            </a:r>
            <a:r>
              <a:rPr lang="cs-CZ" b="1" i="1" dirty="0" smtClean="0"/>
              <a:t>poruchy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Generalizovaná úzkostná </a:t>
            </a:r>
            <a:r>
              <a:rPr lang="cs-CZ" sz="3600" dirty="0" smtClean="0"/>
              <a:t>porucha.</a:t>
            </a:r>
            <a:endParaRPr lang="cs-CZ" sz="3600" dirty="0"/>
          </a:p>
          <a:p>
            <a:r>
              <a:rPr lang="cs-CZ" sz="3600" dirty="0"/>
              <a:t>Fobická úzkostná </a:t>
            </a:r>
            <a:r>
              <a:rPr lang="cs-CZ" sz="3600" dirty="0" smtClean="0"/>
              <a:t>porucha.</a:t>
            </a:r>
            <a:endParaRPr lang="cs-CZ" sz="3600" dirty="0"/>
          </a:p>
          <a:p>
            <a:r>
              <a:rPr lang="cs-CZ" sz="3600" dirty="0"/>
              <a:t>Panická úzkostná </a:t>
            </a:r>
            <a:r>
              <a:rPr lang="cs-CZ" sz="3600" dirty="0" smtClean="0"/>
              <a:t>porucha.</a:t>
            </a:r>
            <a:endParaRPr lang="cs-CZ" sz="3600" dirty="0"/>
          </a:p>
          <a:p>
            <a:r>
              <a:rPr lang="cs-CZ" sz="3600" dirty="0"/>
              <a:t>Obsedantně kompulzivní </a:t>
            </a:r>
            <a:r>
              <a:rPr lang="cs-CZ" sz="3600" dirty="0" smtClean="0"/>
              <a:t>porucha.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623949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Společné znaky neurotických </a:t>
            </a:r>
            <a:r>
              <a:rPr lang="cs-CZ" b="1" i="1" dirty="0" smtClean="0"/>
              <a:t>poruch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Chronická nepřiměřená </a:t>
            </a:r>
            <a:r>
              <a:rPr lang="cs-CZ" b="1" dirty="0"/>
              <a:t>úzkost</a:t>
            </a:r>
            <a:r>
              <a:rPr lang="cs-CZ" dirty="0"/>
              <a:t>, která se stává maladaptivní a způsobuje neúčelné </a:t>
            </a:r>
            <a:r>
              <a:rPr lang="cs-CZ" dirty="0" smtClean="0"/>
              <a:t>jednání.</a:t>
            </a:r>
            <a:endParaRPr lang="cs-CZ" dirty="0"/>
          </a:p>
          <a:p>
            <a:r>
              <a:rPr lang="cs-CZ" dirty="0"/>
              <a:t>Úzkost může být doprovázena </a:t>
            </a:r>
            <a:r>
              <a:rPr lang="cs-CZ" b="1" dirty="0"/>
              <a:t>tělesnými </a:t>
            </a:r>
            <a:r>
              <a:rPr lang="cs-CZ" b="1" dirty="0" smtClean="0"/>
              <a:t>projevy.</a:t>
            </a:r>
            <a:endParaRPr lang="cs-CZ" dirty="0"/>
          </a:p>
          <a:p>
            <a:r>
              <a:rPr lang="cs-CZ" dirty="0"/>
              <a:t>Míra obtíží je tak velká, že </a:t>
            </a:r>
            <a:r>
              <a:rPr lang="cs-CZ" b="1" dirty="0"/>
              <a:t>omezují</a:t>
            </a:r>
            <a:r>
              <a:rPr lang="cs-CZ" dirty="0"/>
              <a:t> fungování pacienta </a:t>
            </a:r>
            <a:r>
              <a:rPr lang="cs-CZ" b="1" dirty="0"/>
              <a:t>v</a:t>
            </a:r>
            <a:r>
              <a:rPr lang="cs-CZ" dirty="0"/>
              <a:t> </a:t>
            </a:r>
            <a:r>
              <a:rPr lang="cs-CZ" b="1" dirty="0"/>
              <a:t>různých životních </a:t>
            </a:r>
            <a:r>
              <a:rPr lang="cs-CZ" b="1" dirty="0" smtClean="0"/>
              <a:t>rolích.</a:t>
            </a:r>
            <a:endParaRPr lang="cs-CZ" b="1" dirty="0"/>
          </a:p>
          <a:p>
            <a:r>
              <a:rPr lang="cs-CZ" dirty="0"/>
              <a:t>Na vznik těchto poruch se z velké části podílí </a:t>
            </a:r>
            <a:r>
              <a:rPr lang="cs-CZ" b="1" dirty="0"/>
              <a:t>vlivy </a:t>
            </a:r>
            <a:r>
              <a:rPr lang="cs-CZ" b="1" dirty="0" smtClean="0"/>
              <a:t>prostředí.</a:t>
            </a:r>
            <a:endParaRPr lang="cs-CZ" b="1" dirty="0"/>
          </a:p>
          <a:p>
            <a:r>
              <a:rPr lang="cs-CZ" dirty="0"/>
              <a:t>Nemocný má obvykle na nepřiměřenost svého reagování </a:t>
            </a:r>
            <a:r>
              <a:rPr lang="cs-CZ" b="1" dirty="0"/>
              <a:t>náhled</a:t>
            </a:r>
            <a:r>
              <a:rPr lang="cs-CZ" dirty="0"/>
              <a:t>, ale </a:t>
            </a:r>
            <a:r>
              <a:rPr lang="cs-CZ" b="1" dirty="0"/>
              <a:t>není schopen se </a:t>
            </a:r>
            <a:r>
              <a:rPr lang="cs-CZ" b="1" dirty="0" smtClean="0"/>
              <a:t>ovládat.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56170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Výskyt poruch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Nárůst </a:t>
            </a:r>
            <a:r>
              <a:rPr lang="cs-CZ" dirty="0" smtClean="0"/>
              <a:t> - </a:t>
            </a:r>
            <a:r>
              <a:rPr lang="cs-CZ" dirty="0"/>
              <a:t>60. léta 15%</a:t>
            </a:r>
          </a:p>
          <a:p>
            <a:pPr marL="0" indent="0">
              <a:buNone/>
            </a:pPr>
            <a:r>
              <a:rPr lang="cs-CZ" dirty="0" smtClean="0"/>
              <a:t>                  - </a:t>
            </a:r>
            <a:r>
              <a:rPr lang="cs-CZ" dirty="0"/>
              <a:t>současnost </a:t>
            </a:r>
            <a:r>
              <a:rPr lang="cs-CZ" dirty="0" smtClean="0"/>
              <a:t> 35 </a:t>
            </a:r>
            <a:r>
              <a:rPr lang="cs-CZ" dirty="0"/>
              <a:t>– 40 % </a:t>
            </a:r>
            <a:r>
              <a:rPr lang="cs-CZ" dirty="0" smtClean="0"/>
              <a:t>,</a:t>
            </a:r>
            <a:endParaRPr lang="cs-CZ" dirty="0"/>
          </a:p>
          <a:p>
            <a:r>
              <a:rPr lang="cs-CZ" dirty="0"/>
              <a:t>8% generalizovaná úzkostná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14% sociální </a:t>
            </a:r>
            <a:r>
              <a:rPr lang="cs-CZ" dirty="0" smtClean="0"/>
              <a:t>fobie,</a:t>
            </a:r>
            <a:endParaRPr lang="cs-CZ" dirty="0"/>
          </a:p>
          <a:p>
            <a:r>
              <a:rPr lang="cs-CZ" dirty="0"/>
              <a:t>3% panická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6% </a:t>
            </a:r>
            <a:r>
              <a:rPr lang="cs-CZ" dirty="0" smtClean="0"/>
              <a:t>agorafobie,</a:t>
            </a:r>
            <a:endParaRPr lang="cs-CZ" dirty="0"/>
          </a:p>
          <a:p>
            <a:r>
              <a:rPr lang="cs-CZ" dirty="0"/>
              <a:t>15% specifické </a:t>
            </a:r>
            <a:r>
              <a:rPr lang="cs-CZ" dirty="0" smtClean="0"/>
              <a:t>fobie,</a:t>
            </a:r>
            <a:endParaRPr lang="cs-CZ" dirty="0"/>
          </a:p>
          <a:p>
            <a:r>
              <a:rPr lang="cs-CZ" dirty="0"/>
              <a:t>5% obsedantně kompulzivní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8% posttraumatická stresová </a:t>
            </a:r>
            <a:r>
              <a:rPr lang="cs-CZ" dirty="0" smtClean="0"/>
              <a:t>porucha.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(Vágnerová, 2004)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5145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b="1" i="1" dirty="0"/>
              <a:t>Příčiny neurotických </a:t>
            </a:r>
            <a:r>
              <a:rPr lang="cs-CZ" b="1" i="1" dirty="0" smtClean="0"/>
              <a:t>poruch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Multifaktoriální – kombinace </a:t>
            </a:r>
            <a:r>
              <a:rPr lang="cs-CZ" dirty="0" smtClean="0"/>
              <a:t>vlivů.</a:t>
            </a:r>
            <a:endParaRPr lang="cs-CZ" dirty="0"/>
          </a:p>
          <a:p>
            <a:r>
              <a:rPr lang="cs-CZ" dirty="0"/>
              <a:t>Do určité míry vrozené </a:t>
            </a:r>
            <a:r>
              <a:rPr lang="cs-CZ" dirty="0" smtClean="0"/>
              <a:t>dispozice.</a:t>
            </a:r>
          </a:p>
          <a:p>
            <a:r>
              <a:rPr lang="cs-CZ" dirty="0" smtClean="0"/>
              <a:t>Záleží </a:t>
            </a:r>
            <a:r>
              <a:rPr lang="cs-CZ" dirty="0"/>
              <a:t>také na </a:t>
            </a:r>
            <a:r>
              <a:rPr lang="cs-CZ" dirty="0" smtClean="0"/>
              <a:t>výchově.</a:t>
            </a:r>
            <a:endParaRPr lang="cs-CZ" dirty="0"/>
          </a:p>
          <a:p>
            <a:r>
              <a:rPr lang="cs-CZ" dirty="0" smtClean="0"/>
              <a:t>Dětství - odmítání</a:t>
            </a:r>
            <a:r>
              <a:rPr lang="cs-CZ" dirty="0"/>
              <a:t>, nadměrné trestání, úzkostný rodič, rozbroje s rodiči, problémy v dětském </a:t>
            </a:r>
            <a:r>
              <a:rPr lang="cs-CZ" dirty="0" smtClean="0"/>
              <a:t>kolektivu.</a:t>
            </a:r>
            <a:endParaRPr lang="cs-CZ" dirty="0"/>
          </a:p>
          <a:p>
            <a:r>
              <a:rPr lang="cs-CZ" dirty="0"/>
              <a:t>Dlouhodobý </a:t>
            </a:r>
            <a:r>
              <a:rPr lang="cs-CZ" dirty="0" smtClean="0"/>
              <a:t>stres.</a:t>
            </a:r>
            <a:endParaRPr lang="cs-CZ" dirty="0"/>
          </a:p>
          <a:p>
            <a:r>
              <a:rPr lang="cs-CZ" dirty="0"/>
              <a:t>Zátěžové životní </a:t>
            </a:r>
            <a:r>
              <a:rPr lang="cs-CZ" dirty="0" smtClean="0"/>
              <a:t>události, konflikty.</a:t>
            </a:r>
            <a:endParaRPr lang="cs-CZ" dirty="0"/>
          </a:p>
          <a:p>
            <a:r>
              <a:rPr lang="cs-CZ" dirty="0"/>
              <a:t>Nadměrné </a:t>
            </a:r>
            <a:r>
              <a:rPr lang="cs-CZ" dirty="0" smtClean="0"/>
              <a:t>nároky.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9100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418684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Mezi hlavní zástupce těchto poruch patří:</a:t>
            </a:r>
            <a:br>
              <a:rPr lang="cs-CZ" b="1" i="1" dirty="0"/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generalizovaná </a:t>
            </a:r>
            <a:r>
              <a:rPr lang="cs-CZ" dirty="0"/>
              <a:t>úzkostná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obická </a:t>
            </a:r>
            <a:r>
              <a:rPr lang="cs-CZ" dirty="0"/>
              <a:t>úzkostná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anická porucha,</a:t>
            </a:r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bsedantně </a:t>
            </a:r>
            <a:r>
              <a:rPr lang="cs-CZ" dirty="0"/>
              <a:t>kompulzivní </a:t>
            </a:r>
            <a:r>
              <a:rPr lang="cs-CZ" dirty="0" smtClean="0"/>
              <a:t>porucha,</a:t>
            </a:r>
            <a:endParaRPr lang="cs-CZ" dirty="0"/>
          </a:p>
          <a:p>
            <a:r>
              <a:rPr lang="cs-CZ" dirty="0"/>
              <a:t>r</a:t>
            </a:r>
            <a:r>
              <a:rPr lang="cs-CZ" dirty="0" smtClean="0"/>
              <a:t>eakce </a:t>
            </a:r>
            <a:r>
              <a:rPr lang="cs-CZ" dirty="0"/>
              <a:t>na stres </a:t>
            </a:r>
            <a:r>
              <a:rPr lang="cs-CZ" dirty="0" smtClean="0"/>
              <a:t>(např</a:t>
            </a:r>
            <a:r>
              <a:rPr lang="cs-CZ" dirty="0"/>
              <a:t>. </a:t>
            </a:r>
            <a:r>
              <a:rPr lang="cs-CZ" dirty="0" smtClean="0"/>
              <a:t>posttraumatická </a:t>
            </a:r>
            <a:r>
              <a:rPr lang="cs-CZ" dirty="0"/>
              <a:t>porucha, hypochondrická porucha</a:t>
            </a:r>
            <a:r>
              <a:rPr lang="cs-CZ" dirty="0" smtClean="0"/>
              <a:t>),</a:t>
            </a:r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iné </a:t>
            </a:r>
            <a:r>
              <a:rPr lang="cs-CZ" dirty="0"/>
              <a:t>poruchy (např. neurastenie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2485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770612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Generalizovaná úzkostná </a:t>
            </a:r>
            <a:r>
              <a:rPr lang="cs-CZ" b="1" i="1" dirty="0" smtClean="0"/>
              <a:t>porucha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Projevy</a:t>
            </a:r>
            <a:r>
              <a:rPr lang="cs-CZ" b="1" dirty="0"/>
              <a:t>:</a:t>
            </a:r>
          </a:p>
          <a:p>
            <a:r>
              <a:rPr lang="cs-CZ" u="sng" dirty="0" smtClean="0"/>
              <a:t>nepřiměřeně </a:t>
            </a:r>
            <a:r>
              <a:rPr lang="cs-CZ" u="sng" dirty="0"/>
              <a:t>vysoká úzkostnost </a:t>
            </a:r>
            <a:r>
              <a:rPr lang="cs-CZ" dirty="0"/>
              <a:t>v podobě různých obav, </a:t>
            </a:r>
            <a:r>
              <a:rPr lang="cs-CZ" dirty="0" smtClean="0"/>
              <a:t>předtuch,</a:t>
            </a:r>
            <a:endParaRPr lang="cs-CZ" dirty="0"/>
          </a:p>
          <a:p>
            <a:r>
              <a:rPr lang="cs-CZ" dirty="0" smtClean="0"/>
              <a:t>nemocný </a:t>
            </a:r>
            <a:r>
              <a:rPr lang="cs-CZ" u="sng" dirty="0"/>
              <a:t>nedokáže obavy </a:t>
            </a:r>
            <a:r>
              <a:rPr lang="cs-CZ" u="sng" dirty="0" smtClean="0"/>
              <a:t>kontrolovat, </a:t>
            </a:r>
            <a:endParaRPr lang="cs-CZ" u="sng" dirty="0"/>
          </a:p>
          <a:p>
            <a:r>
              <a:rPr lang="cs-CZ" u="sng" dirty="0" smtClean="0"/>
              <a:t>mění</a:t>
            </a:r>
            <a:r>
              <a:rPr lang="cs-CZ" dirty="0" smtClean="0"/>
              <a:t> </a:t>
            </a:r>
            <a:r>
              <a:rPr lang="cs-CZ" dirty="0"/>
              <a:t>způsob uvažování a </a:t>
            </a:r>
            <a:r>
              <a:rPr lang="cs-CZ" u="sng" dirty="0"/>
              <a:t>postoj </a:t>
            </a:r>
            <a:r>
              <a:rPr lang="cs-CZ" dirty="0"/>
              <a:t>k okolnímu </a:t>
            </a:r>
            <a:r>
              <a:rPr lang="cs-CZ" dirty="0" smtClean="0"/>
              <a:t>světu,</a:t>
            </a:r>
            <a:endParaRPr lang="cs-CZ" dirty="0"/>
          </a:p>
          <a:p>
            <a:r>
              <a:rPr lang="cs-CZ" dirty="0" smtClean="0"/>
              <a:t>více </a:t>
            </a:r>
            <a:r>
              <a:rPr lang="cs-CZ" dirty="0"/>
              <a:t>si </a:t>
            </a:r>
            <a:r>
              <a:rPr lang="cs-CZ" u="sng" dirty="0"/>
              <a:t>všímá podnětů</a:t>
            </a:r>
            <a:r>
              <a:rPr lang="cs-CZ" dirty="0"/>
              <a:t>, které mohou vyvolat úzkost (tzv. anticipační úzkost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93496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48680"/>
            <a:ext cx="7756263" cy="720080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Generalizovaná úzkostná </a:t>
            </a:r>
            <a:r>
              <a:rPr lang="cs-CZ" b="1" i="1" dirty="0" smtClean="0"/>
              <a:t>porucha II</a:t>
            </a:r>
            <a:endParaRPr lang="cs-CZ" b="1" i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Převažuje </a:t>
            </a:r>
            <a:r>
              <a:rPr lang="cs-CZ" u="sng" dirty="0"/>
              <a:t>negativní </a:t>
            </a:r>
            <a:r>
              <a:rPr lang="cs-CZ" u="sng" dirty="0" smtClean="0"/>
              <a:t>očekávání,</a:t>
            </a:r>
            <a:endParaRPr lang="cs-CZ" u="sng" dirty="0"/>
          </a:p>
          <a:p>
            <a:r>
              <a:rPr lang="cs-CZ" dirty="0" smtClean="0"/>
              <a:t>negativně </a:t>
            </a:r>
            <a:r>
              <a:rPr lang="cs-CZ" dirty="0"/>
              <a:t>je </a:t>
            </a:r>
            <a:r>
              <a:rPr lang="cs-CZ" u="sng" dirty="0"/>
              <a:t>ovlivněna paměť a </a:t>
            </a:r>
            <a:r>
              <a:rPr lang="cs-CZ" u="sng" dirty="0" smtClean="0"/>
              <a:t>pozornost,</a:t>
            </a:r>
            <a:endParaRPr lang="cs-CZ" u="sng" dirty="0"/>
          </a:p>
          <a:p>
            <a:r>
              <a:rPr lang="cs-CZ" u="sng" dirty="0" smtClean="0"/>
              <a:t>zhoršuje</a:t>
            </a:r>
            <a:r>
              <a:rPr lang="cs-CZ" dirty="0" smtClean="0"/>
              <a:t> </a:t>
            </a:r>
            <a:r>
              <a:rPr lang="cs-CZ" dirty="0"/>
              <a:t>se </a:t>
            </a:r>
            <a:r>
              <a:rPr lang="cs-CZ" dirty="0" smtClean="0"/>
              <a:t>sebehodnocení,</a:t>
            </a:r>
            <a:endParaRPr lang="cs-CZ" dirty="0"/>
          </a:p>
          <a:p>
            <a:r>
              <a:rPr lang="cs-CZ" dirty="0" smtClean="0"/>
              <a:t>časté </a:t>
            </a:r>
            <a:r>
              <a:rPr lang="cs-CZ" u="sng" dirty="0"/>
              <a:t>neúčelné, vyhýbavé chování </a:t>
            </a:r>
            <a:r>
              <a:rPr lang="cs-CZ" dirty="0" smtClean="0"/>
              <a:t>,</a:t>
            </a:r>
            <a:endParaRPr lang="cs-CZ" dirty="0"/>
          </a:p>
          <a:p>
            <a:r>
              <a:rPr lang="cs-CZ" dirty="0" smtClean="0"/>
              <a:t>součástí </a:t>
            </a:r>
            <a:r>
              <a:rPr lang="cs-CZ" dirty="0"/>
              <a:t>poruchy je </a:t>
            </a:r>
            <a:r>
              <a:rPr lang="cs-CZ" u="sng" dirty="0" smtClean="0"/>
              <a:t>tělesná symptomatologie. </a:t>
            </a:r>
            <a:endParaRPr lang="cs-CZ" u="sng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1483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/>
          <a:lstStyle/>
          <a:p>
            <a:r>
              <a:rPr lang="cs-CZ" b="1" i="1" dirty="0"/>
              <a:t>Fobická úzkostná porucha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Projevy</a:t>
            </a:r>
            <a:r>
              <a:rPr lang="cs-CZ" b="1" dirty="0"/>
              <a:t>:</a:t>
            </a:r>
          </a:p>
          <a:p>
            <a:r>
              <a:rPr lang="cs-CZ" dirty="0" smtClean="0"/>
              <a:t>shodné </a:t>
            </a:r>
            <a:r>
              <a:rPr lang="cs-CZ" dirty="0"/>
              <a:t>s generalizovanou úzkostnou </a:t>
            </a:r>
            <a:r>
              <a:rPr lang="cs-CZ" dirty="0" smtClean="0"/>
              <a:t>poruchou,</a:t>
            </a:r>
            <a:endParaRPr lang="cs-CZ" dirty="0"/>
          </a:p>
          <a:p>
            <a:r>
              <a:rPr lang="cs-CZ" dirty="0"/>
              <a:t>+ </a:t>
            </a:r>
            <a:r>
              <a:rPr lang="cs-CZ" b="1" dirty="0"/>
              <a:t>iracionální nepřiměřený strach </a:t>
            </a:r>
            <a:r>
              <a:rPr lang="cs-CZ" dirty="0"/>
              <a:t>z předmětů a </a:t>
            </a:r>
            <a:r>
              <a:rPr lang="cs-CZ" dirty="0" smtClean="0"/>
              <a:t>jevů,</a:t>
            </a:r>
            <a:endParaRPr lang="cs-CZ" dirty="0"/>
          </a:p>
          <a:p>
            <a:r>
              <a:rPr lang="cs-CZ" dirty="0" smtClean="0"/>
              <a:t>jde </a:t>
            </a:r>
            <a:r>
              <a:rPr lang="cs-CZ" dirty="0"/>
              <a:t>o vystupňovaný strach na určitý </a:t>
            </a:r>
            <a:r>
              <a:rPr lang="cs-CZ" dirty="0" smtClean="0"/>
              <a:t>podnět,</a:t>
            </a:r>
            <a:endParaRPr lang="cs-CZ" dirty="0"/>
          </a:p>
          <a:p>
            <a:r>
              <a:rPr lang="cs-CZ" dirty="0" smtClean="0"/>
              <a:t>nemocný </a:t>
            </a:r>
            <a:r>
              <a:rPr lang="cs-CZ" dirty="0"/>
              <a:t>se snaží vyhýbat těmto </a:t>
            </a:r>
            <a:r>
              <a:rPr lang="cs-CZ" dirty="0" smtClean="0"/>
              <a:t>podnětům,</a:t>
            </a:r>
            <a:endParaRPr lang="cs-CZ" dirty="0"/>
          </a:p>
          <a:p>
            <a:r>
              <a:rPr lang="cs-CZ" dirty="0" smtClean="0"/>
              <a:t>nedokáže </a:t>
            </a:r>
            <a:r>
              <a:rPr lang="cs-CZ" dirty="0"/>
              <a:t>strach ovládnout, i když má </a:t>
            </a:r>
            <a:r>
              <a:rPr lang="cs-CZ" dirty="0" smtClean="0"/>
              <a:t>náhled.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41810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Skupiny </a:t>
            </a:r>
            <a:r>
              <a:rPr lang="cs-CZ" b="1" i="1" dirty="0" smtClean="0"/>
              <a:t>fobií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Prosté </a:t>
            </a:r>
            <a:r>
              <a:rPr lang="cs-CZ" b="1" dirty="0" smtClean="0"/>
              <a:t>fobie. </a:t>
            </a:r>
            <a:endParaRPr lang="cs-CZ" b="1" dirty="0"/>
          </a:p>
          <a:p>
            <a:r>
              <a:rPr lang="cs-CZ" b="1" dirty="0"/>
              <a:t>Sociální </a:t>
            </a:r>
            <a:r>
              <a:rPr lang="cs-CZ" b="1" dirty="0" smtClean="0"/>
              <a:t>fobie.</a:t>
            </a:r>
            <a:endParaRPr lang="cs-CZ" b="1" dirty="0"/>
          </a:p>
          <a:p>
            <a:r>
              <a:rPr lang="cs-CZ" b="1" dirty="0"/>
              <a:t>Agorafobie </a:t>
            </a:r>
            <a:r>
              <a:rPr lang="cs-CZ" b="1" dirty="0" smtClean="0"/>
              <a:t>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1679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/>
          <a:lstStyle/>
          <a:p>
            <a:r>
              <a:rPr lang="cs-CZ" b="1" i="1" dirty="0"/>
              <a:t>Panická úzkostná </a:t>
            </a:r>
            <a:r>
              <a:rPr lang="cs-CZ" b="1" i="1" dirty="0" smtClean="0"/>
              <a:t>porucha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3200" b="1" dirty="0" smtClean="0"/>
              <a:t>    Projevy</a:t>
            </a:r>
            <a:r>
              <a:rPr lang="cs-CZ" sz="3200" b="1" dirty="0"/>
              <a:t>:</a:t>
            </a:r>
          </a:p>
          <a:p>
            <a:r>
              <a:rPr lang="cs-CZ" b="1" dirty="0"/>
              <a:t>a</a:t>
            </a:r>
            <a:r>
              <a:rPr lang="cs-CZ" b="1" dirty="0" smtClean="0"/>
              <a:t>taky</a:t>
            </a:r>
            <a:r>
              <a:rPr lang="cs-CZ" dirty="0" smtClean="0"/>
              <a:t> </a:t>
            </a:r>
            <a:r>
              <a:rPr lang="cs-CZ" dirty="0"/>
              <a:t>panické úzkosti, kterým dochází bez příčiny</a:t>
            </a:r>
          </a:p>
          <a:p>
            <a:pPr marL="0" indent="0">
              <a:buNone/>
            </a:pPr>
            <a:r>
              <a:rPr lang="pl-PL" dirty="0" smtClean="0"/>
              <a:t>     (ataka </a:t>
            </a:r>
            <a:r>
              <a:rPr lang="pl-PL" dirty="0"/>
              <a:t>je krátký, intenzivní </a:t>
            </a:r>
            <a:r>
              <a:rPr lang="pl-PL" dirty="0" smtClean="0"/>
              <a:t>strach),</a:t>
            </a:r>
            <a:endParaRPr lang="pl-PL" dirty="0"/>
          </a:p>
          <a:p>
            <a:r>
              <a:rPr lang="cs-CZ" dirty="0" smtClean="0"/>
              <a:t>nemocný </a:t>
            </a:r>
            <a:r>
              <a:rPr lang="cs-CZ" b="1" dirty="0"/>
              <a:t>nedokáže úzkost kontrolovat </a:t>
            </a:r>
            <a:r>
              <a:rPr lang="cs-CZ" dirty="0"/>
              <a:t>(jednorázová, opakovaná</a:t>
            </a:r>
            <a:r>
              <a:rPr lang="cs-CZ" dirty="0" smtClean="0"/>
              <a:t>),</a:t>
            </a:r>
            <a:endParaRPr lang="cs-CZ" dirty="0"/>
          </a:p>
          <a:p>
            <a:r>
              <a:rPr lang="cs-CZ" dirty="0" smtClean="0"/>
              <a:t>nemocný </a:t>
            </a:r>
            <a:r>
              <a:rPr lang="cs-CZ" b="1" dirty="0"/>
              <a:t>prožívá pocit děsu</a:t>
            </a:r>
            <a:r>
              <a:rPr lang="cs-CZ" dirty="0"/>
              <a:t>, bezvýchodnosti, bezmoci, bojí se další </a:t>
            </a:r>
            <a:r>
              <a:rPr lang="cs-CZ" dirty="0" smtClean="0"/>
              <a:t>ataky,</a:t>
            </a:r>
            <a:endParaRPr lang="cs-CZ" dirty="0"/>
          </a:p>
          <a:p>
            <a:r>
              <a:rPr lang="cs-CZ" dirty="0" smtClean="0"/>
              <a:t>porucha </a:t>
            </a:r>
            <a:r>
              <a:rPr lang="cs-CZ" dirty="0"/>
              <a:t>má odraz v </a:t>
            </a:r>
            <a:r>
              <a:rPr lang="cs-CZ" b="1" dirty="0"/>
              <a:t>tělesných </a:t>
            </a:r>
            <a:r>
              <a:rPr lang="cs-CZ" b="1" dirty="0" smtClean="0"/>
              <a:t>projevech.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0629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Obsedantně kompulzivní </a:t>
            </a:r>
            <a:r>
              <a:rPr lang="cs-CZ" b="1" i="1" dirty="0" smtClean="0"/>
              <a:t>porucha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Mívá </a:t>
            </a:r>
            <a:r>
              <a:rPr lang="cs-CZ" u="sng" dirty="0"/>
              <a:t>počátky v dětství</a:t>
            </a:r>
            <a:r>
              <a:rPr lang="cs-CZ" dirty="0"/>
              <a:t>, přetrvává do dospělosti.</a:t>
            </a:r>
          </a:p>
          <a:p>
            <a:r>
              <a:rPr lang="cs-CZ" dirty="0" smtClean="0"/>
              <a:t>Díky </a:t>
            </a:r>
            <a:r>
              <a:rPr lang="cs-CZ" dirty="0"/>
              <a:t>této poruše dítě </a:t>
            </a:r>
            <a:r>
              <a:rPr lang="cs-CZ" u="sng" dirty="0"/>
              <a:t>není schopno prožívat radost </a:t>
            </a:r>
            <a:r>
              <a:rPr lang="cs-CZ" dirty="0"/>
              <a:t>a převažují u něho pocity úzkosti, napětí a ohrožení, někdy i deprese.</a:t>
            </a:r>
          </a:p>
          <a:p>
            <a:r>
              <a:rPr lang="cs-CZ" dirty="0"/>
              <a:t>V </a:t>
            </a:r>
            <a:r>
              <a:rPr lang="cs-CZ" u="sng" dirty="0"/>
              <a:t>kognitivní </a:t>
            </a:r>
            <a:r>
              <a:rPr lang="cs-CZ" dirty="0"/>
              <a:t>oblasti je přítomen deficit ve schopnosti zpracovávat </a:t>
            </a:r>
            <a:r>
              <a:rPr lang="cs-CZ" dirty="0" smtClean="0"/>
              <a:t>informace.</a:t>
            </a:r>
            <a:endParaRPr lang="cs-CZ" dirty="0"/>
          </a:p>
          <a:p>
            <a:r>
              <a:rPr lang="cs-CZ" dirty="0"/>
              <a:t>Někdy se objevuje magické </a:t>
            </a:r>
            <a:r>
              <a:rPr lang="cs-CZ" dirty="0" smtClean="0"/>
              <a:t>myšlení.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079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Obsedantně kompulzivní porucha </a:t>
            </a:r>
            <a:r>
              <a:rPr lang="cs-CZ" b="1" i="1" dirty="0" smtClean="0"/>
              <a:t>II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Chování je nápadné – </a:t>
            </a:r>
            <a:r>
              <a:rPr lang="cs-CZ" b="1" dirty="0"/>
              <a:t>opakované neúčelné úkony</a:t>
            </a:r>
            <a:r>
              <a:rPr lang="cs-CZ" dirty="0"/>
              <a:t>, které mají odvrátit </a:t>
            </a:r>
            <a:r>
              <a:rPr lang="cs-CZ" dirty="0" smtClean="0"/>
              <a:t>nebezpečí.</a:t>
            </a:r>
            <a:endParaRPr lang="cs-CZ" dirty="0"/>
          </a:p>
          <a:p>
            <a:r>
              <a:rPr lang="cs-CZ" dirty="0"/>
              <a:t>Subjekt </a:t>
            </a:r>
            <a:r>
              <a:rPr lang="cs-CZ" u="sng" dirty="0"/>
              <a:t>úkony prožívá jako nepříjemné, ale nezbytné.</a:t>
            </a:r>
          </a:p>
          <a:p>
            <a:r>
              <a:rPr lang="cs-CZ" dirty="0"/>
              <a:t>Dominuje snaha o </a:t>
            </a:r>
            <a:r>
              <a:rPr lang="cs-CZ" u="sng" dirty="0"/>
              <a:t>pečlivost, dokonalost</a:t>
            </a:r>
            <a:r>
              <a:rPr lang="cs-CZ" dirty="0"/>
              <a:t>, (což zabere všechen jeho čas).</a:t>
            </a:r>
          </a:p>
          <a:p>
            <a:r>
              <a:rPr lang="cs-CZ" b="1" dirty="0"/>
              <a:t>Vtíravé myšlenky </a:t>
            </a:r>
            <a:r>
              <a:rPr lang="cs-CZ" dirty="0"/>
              <a:t>(</a:t>
            </a:r>
            <a:r>
              <a:rPr lang="cs-CZ" i="1" dirty="0"/>
              <a:t>obsese</a:t>
            </a:r>
            <a:r>
              <a:rPr lang="cs-CZ" dirty="0"/>
              <a:t>) jsou </a:t>
            </a:r>
            <a:r>
              <a:rPr lang="cs-CZ" b="1" dirty="0"/>
              <a:t>nepotlačitelné impulzy k jednání</a:t>
            </a:r>
            <a:r>
              <a:rPr lang="cs-CZ" dirty="0"/>
              <a:t> (</a:t>
            </a:r>
            <a:r>
              <a:rPr lang="cs-CZ" i="1" dirty="0"/>
              <a:t>kompulzi</a:t>
            </a:r>
            <a:r>
              <a:rPr lang="cs-CZ" dirty="0"/>
              <a:t>), které není </a:t>
            </a:r>
            <a:r>
              <a:rPr lang="cs-CZ" dirty="0" smtClean="0"/>
              <a:t>přiměřené.</a:t>
            </a:r>
            <a:endParaRPr lang="cs-CZ" dirty="0"/>
          </a:p>
          <a:p>
            <a:r>
              <a:rPr lang="cs-CZ" dirty="0"/>
              <a:t>Nemocný si uvědomuje nesmyslnost jednání, ale není schopen je ovládnout.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99212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692696"/>
            <a:ext cx="7756263" cy="720080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Obsedantně kompulzivní porucha  </a:t>
            </a:r>
            <a:r>
              <a:rPr lang="cs-CZ" sz="4400" b="1" i="1" dirty="0" smtClean="0"/>
              <a:t>III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/>
              <a:t>Projevy:</a:t>
            </a:r>
          </a:p>
          <a:p>
            <a:r>
              <a:rPr lang="cs-CZ" dirty="0" smtClean="0"/>
              <a:t>nutkavá </a:t>
            </a:r>
            <a:r>
              <a:rPr lang="cs-CZ" dirty="0"/>
              <a:t>potřeba opakování očistného </a:t>
            </a:r>
            <a:r>
              <a:rPr lang="cs-CZ" dirty="0" smtClean="0"/>
              <a:t>rituálu,</a:t>
            </a:r>
            <a:endParaRPr lang="cs-CZ" dirty="0"/>
          </a:p>
          <a:p>
            <a:r>
              <a:rPr lang="cs-CZ" dirty="0" smtClean="0"/>
              <a:t>nutkavá </a:t>
            </a:r>
            <a:r>
              <a:rPr lang="cs-CZ" dirty="0"/>
              <a:t>potřeba </a:t>
            </a:r>
            <a:r>
              <a:rPr lang="cs-CZ" dirty="0" smtClean="0"/>
              <a:t>kontroly,</a:t>
            </a:r>
            <a:endParaRPr lang="cs-CZ" dirty="0"/>
          </a:p>
          <a:p>
            <a:r>
              <a:rPr lang="cs-CZ" dirty="0" smtClean="0"/>
              <a:t>nutkavá </a:t>
            </a:r>
            <a:r>
              <a:rPr lang="cs-CZ" dirty="0"/>
              <a:t>potřeba </a:t>
            </a:r>
            <a:r>
              <a:rPr lang="cs-CZ" dirty="0" smtClean="0"/>
              <a:t>pořádku,</a:t>
            </a:r>
            <a:endParaRPr lang="cs-CZ" dirty="0"/>
          </a:p>
          <a:p>
            <a:r>
              <a:rPr lang="cs-CZ" dirty="0" smtClean="0"/>
              <a:t>neodbytné </a:t>
            </a:r>
            <a:r>
              <a:rPr lang="cs-CZ" dirty="0"/>
              <a:t>myšlenky nepřijatelné </a:t>
            </a:r>
            <a:r>
              <a:rPr lang="cs-CZ" dirty="0" smtClean="0"/>
              <a:t>povahy.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30590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>
            <a:normAutofit fontScale="90000"/>
          </a:bodyPr>
          <a:lstStyle/>
          <a:p>
            <a:r>
              <a:rPr lang="cs-CZ" b="1" i="1" dirty="0"/>
              <a:t>Léčba a resocializace neurotických </a:t>
            </a:r>
            <a:r>
              <a:rPr lang="cs-CZ" b="1" i="1" dirty="0" smtClean="0"/>
              <a:t>poruch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Farmakologická </a:t>
            </a:r>
            <a:r>
              <a:rPr lang="cs-CZ" dirty="0" smtClean="0"/>
              <a:t>léčba.</a:t>
            </a:r>
            <a:endParaRPr lang="cs-CZ" dirty="0"/>
          </a:p>
          <a:p>
            <a:r>
              <a:rPr lang="cs-CZ" dirty="0" smtClean="0"/>
              <a:t>Psychoterapie.</a:t>
            </a:r>
            <a:endParaRPr lang="cs-CZ" dirty="0"/>
          </a:p>
          <a:p>
            <a:r>
              <a:rPr lang="cs-CZ" dirty="0"/>
              <a:t>Rodinná </a:t>
            </a:r>
            <a:r>
              <a:rPr lang="cs-CZ" dirty="0" smtClean="0"/>
              <a:t>terapie.</a:t>
            </a:r>
            <a:endParaRPr lang="cs-CZ" dirty="0"/>
          </a:p>
          <a:p>
            <a:r>
              <a:rPr lang="cs-CZ" dirty="0" err="1" smtClean="0"/>
              <a:t>Socioterapie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Kombinace </a:t>
            </a:r>
            <a:r>
              <a:rPr lang="cs-CZ" dirty="0" smtClean="0"/>
              <a:t>terapií.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7032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Zdroj:</a:t>
            </a:r>
          </a:p>
          <a:p>
            <a:r>
              <a:rPr lang="cs-CZ" sz="1600" dirty="0"/>
              <a:t>Mgr. Kateřina Juklová, Mgr. Radka </a:t>
            </a:r>
            <a:r>
              <a:rPr lang="cs-CZ" sz="1600" dirty="0" err="1"/>
              <a:t>Skorunková</a:t>
            </a:r>
            <a:r>
              <a:rPr lang="cs-CZ" sz="1600" dirty="0"/>
              <a:t>: Základy psychopatologie, </a:t>
            </a:r>
            <a:r>
              <a:rPr lang="cs-CZ" sz="1600" dirty="0" err="1"/>
              <a:t>Gaudeamus</a:t>
            </a:r>
            <a:r>
              <a:rPr lang="cs-CZ" sz="1600" dirty="0"/>
              <a:t>, Univerzita Hradec Králové, 2009, Hradec Králové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570014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</TotalTime>
  <Words>709</Words>
  <Application>Microsoft Office PowerPoint</Application>
  <PresentationFormat>Předvádění na obrazovce (4:3)</PresentationFormat>
  <Paragraphs>126</Paragraphs>
  <Slides>16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Neurotické poruchy</vt:lpstr>
      <vt:lpstr>Společné znaky neurotických poruch</vt:lpstr>
      <vt:lpstr>Výskyt poruch</vt:lpstr>
      <vt:lpstr>Příčiny neurotických poruch</vt:lpstr>
      <vt:lpstr>Mezi hlavní zástupce těchto poruch patří: </vt:lpstr>
      <vt:lpstr>Generalizovaná úzkostná porucha</vt:lpstr>
      <vt:lpstr>Generalizovaná úzkostná porucha II</vt:lpstr>
      <vt:lpstr>Fobická úzkostná porucha</vt:lpstr>
      <vt:lpstr>Skupiny fobií</vt:lpstr>
      <vt:lpstr>Panická úzkostná porucha</vt:lpstr>
      <vt:lpstr>Obsedantně kompulzivní porucha</vt:lpstr>
      <vt:lpstr>Obsedantně kompulzivní porucha II</vt:lpstr>
      <vt:lpstr>Obsedantně kompulzivní porucha  III</vt:lpstr>
      <vt:lpstr>Léčba a resocializace neurotických poruch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Charakteristika psychických poruch I</dc:title>
  <dc:creator>Zdeněk</dc:creator>
  <cp:lastModifiedBy>Gymnázium a SOŠ</cp:lastModifiedBy>
  <cp:revision>16</cp:revision>
  <dcterms:created xsi:type="dcterms:W3CDTF">2012-10-08T18:34:48Z</dcterms:created>
  <dcterms:modified xsi:type="dcterms:W3CDTF">2013-05-15T05:17:07Z</dcterms:modified>
</cp:coreProperties>
</file>