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8"/>
  </p:notesMasterIdLst>
  <p:sldIdLst>
    <p:sldId id="283" r:id="rId3"/>
    <p:sldId id="258" r:id="rId4"/>
    <p:sldId id="259" r:id="rId5"/>
    <p:sldId id="260" r:id="rId6"/>
    <p:sldId id="261" r:id="rId7"/>
    <p:sldId id="262" r:id="rId8"/>
    <p:sldId id="272" r:id="rId9"/>
    <p:sldId id="263" r:id="rId10"/>
    <p:sldId id="264" r:id="rId11"/>
    <p:sldId id="265" r:id="rId12"/>
    <p:sldId id="273" r:id="rId13"/>
    <p:sldId id="266" r:id="rId14"/>
    <p:sldId id="267" r:id="rId15"/>
    <p:sldId id="268" r:id="rId16"/>
    <p:sldId id="269" r:id="rId17"/>
    <p:sldId id="270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C93BDF-DFD9-4431-9750-4867ABF6C5D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2208D-BA90-43AE-AD6B-3C04E6A5A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688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7848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6032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6011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69217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024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472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5722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3373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658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00079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910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26618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17721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4778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3447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80141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24945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31146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76648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2454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90728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54957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2208D-BA90-43AE-AD6B-3C04E6A5AFB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069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C16B9-A91B-424E-876D-784C66EE601C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E7DC7-5F24-4F4D-857E-61FBCB6B2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1700808"/>
          <a:ext cx="6768752" cy="4910050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Psychotické poruchy – schizofrenie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VY_32_INOVACE_04.02.07)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psychotických poruch – zvláště schizofrenie a syndromy této poruchy.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30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schizofrenii,</a:t>
            </a:r>
          </a:p>
          <a:p>
            <a:r>
              <a:rPr lang="cs-CZ" sz="3200" dirty="0" err="1" smtClean="0"/>
              <a:t>schizoafektivní</a:t>
            </a:r>
            <a:r>
              <a:rPr lang="cs-CZ" sz="3200" dirty="0" smtClean="0"/>
              <a:t> psychózy,</a:t>
            </a:r>
          </a:p>
          <a:p>
            <a:r>
              <a:rPr lang="cs-CZ" sz="3200" dirty="0" smtClean="0"/>
              <a:t>afektivní poruchy.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26596"/>
          </a:xfrm>
        </p:spPr>
        <p:txBody>
          <a:bodyPr/>
          <a:lstStyle/>
          <a:p>
            <a:r>
              <a:rPr lang="cs-CZ" b="1" i="1" dirty="0" smtClean="0"/>
              <a:t>Mezi psychózy řadíme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6170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1% populace.</a:t>
            </a:r>
          </a:p>
          <a:p>
            <a:r>
              <a:rPr lang="cs-CZ" dirty="0" smtClean="0"/>
              <a:t>Vzniká v mladém věku 15 -35 let.</a:t>
            </a:r>
          </a:p>
          <a:p>
            <a:r>
              <a:rPr lang="cs-CZ" u="sng" dirty="0" smtClean="0"/>
              <a:t>Více příčin vzniku onemocnění</a:t>
            </a:r>
            <a:r>
              <a:rPr lang="cs-CZ" dirty="0" smtClean="0"/>
              <a:t>:</a:t>
            </a:r>
          </a:p>
          <a:p>
            <a:pPr marL="457200" indent="-457200">
              <a:buNone/>
            </a:pPr>
            <a:r>
              <a:rPr lang="cs-CZ" b="1" dirty="0" smtClean="0"/>
              <a:t>dědičnost </a:t>
            </a:r>
            <a:r>
              <a:rPr lang="cs-CZ" dirty="0" smtClean="0"/>
              <a:t>( větší množství genů),</a:t>
            </a:r>
          </a:p>
          <a:p>
            <a:pPr marL="457200" indent="-457200">
              <a:buNone/>
            </a:pPr>
            <a:r>
              <a:rPr lang="cs-CZ" b="1" dirty="0" smtClean="0"/>
              <a:t>změny ve struktuře mozkové tkáně </a:t>
            </a:r>
            <a:r>
              <a:rPr lang="cs-CZ" dirty="0" smtClean="0"/>
              <a:t>(například úbytek v určité oblasti, hlavně v </a:t>
            </a:r>
            <a:r>
              <a:rPr lang="cs-CZ" dirty="0" err="1" smtClean="0"/>
              <a:t>prefrontální</a:t>
            </a:r>
            <a:r>
              <a:rPr lang="cs-CZ" dirty="0" smtClean="0"/>
              <a:t> oblasti levé hemisféry),</a:t>
            </a:r>
          </a:p>
          <a:p>
            <a:pPr marL="457200" indent="-457200">
              <a:buNone/>
            </a:pPr>
            <a:r>
              <a:rPr lang="cs-CZ" b="1" dirty="0" smtClean="0"/>
              <a:t>psychosociální faktory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5145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Dělíme :</a:t>
            </a:r>
          </a:p>
          <a:p>
            <a:r>
              <a:rPr lang="cs-CZ" b="1" dirty="0" smtClean="0"/>
              <a:t>prenatální</a:t>
            </a:r>
            <a:r>
              <a:rPr lang="cs-CZ" dirty="0" smtClean="0"/>
              <a:t> ( působení na plod – hypoxie, podvýživa plodu),</a:t>
            </a:r>
          </a:p>
          <a:p>
            <a:r>
              <a:rPr lang="cs-CZ" b="1" dirty="0" smtClean="0"/>
              <a:t>perinatální</a:t>
            </a:r>
            <a:r>
              <a:rPr lang="cs-CZ" dirty="0" smtClean="0"/>
              <a:t> ( mechanické poranění mozku, hypoxie),</a:t>
            </a:r>
          </a:p>
          <a:p>
            <a:r>
              <a:rPr lang="cs-CZ" b="1" dirty="0" smtClean="0"/>
              <a:t>postnatální</a:t>
            </a:r>
            <a:r>
              <a:rPr lang="cs-CZ" dirty="0" smtClean="0"/>
              <a:t> (nejbližší příbuzní jedince, způsob života).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/>
          <a:lstStyle/>
          <a:p>
            <a:r>
              <a:rPr lang="cs-CZ" dirty="0" smtClean="0"/>
              <a:t>Vnější vlivy vzniku  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9100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dítě je častěji uzavřené a izolované od svého okolí,</a:t>
            </a:r>
          </a:p>
          <a:p>
            <a:r>
              <a:rPr lang="cs-CZ" dirty="0" smtClean="0"/>
              <a:t>konfliktní nebo nepřátelské vztahy rodičů,</a:t>
            </a:r>
          </a:p>
          <a:p>
            <a:r>
              <a:rPr lang="cs-CZ" dirty="0" smtClean="0"/>
              <a:t>nestandardní role a pozice jednotlivých členů,</a:t>
            </a:r>
          </a:p>
          <a:p>
            <a:r>
              <a:rPr lang="cs-CZ" dirty="0" smtClean="0"/>
              <a:t>narušená komunikace a nápadnost z hlediska struktury i obsahu,</a:t>
            </a:r>
          </a:p>
          <a:p>
            <a:r>
              <a:rPr lang="cs-CZ" dirty="0" smtClean="0"/>
              <a:t>neschopnost pojmenovat a řešit problémy,</a:t>
            </a:r>
          </a:p>
          <a:p>
            <a:r>
              <a:rPr lang="cs-CZ" dirty="0" smtClean="0"/>
              <a:t>neschopnost zvládnout negativní emoce.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418684"/>
          </a:xfrm>
        </p:spPr>
        <p:txBody>
          <a:bodyPr/>
          <a:lstStyle/>
          <a:p>
            <a:r>
              <a:rPr lang="cs-CZ" b="1" i="1" dirty="0" smtClean="0"/>
              <a:t>Riziková rodina: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485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643182"/>
            <a:ext cx="7745505" cy="3482980"/>
          </a:xfrm>
        </p:spPr>
        <p:txBody>
          <a:bodyPr>
            <a:normAutofit/>
          </a:bodyPr>
          <a:lstStyle/>
          <a:p>
            <a:r>
              <a:rPr lang="cs-CZ" dirty="0" smtClean="0"/>
              <a:t>opakování a dlouhodobé prožívání </a:t>
            </a:r>
            <a:r>
              <a:rPr lang="cs-CZ" b="1" dirty="0" smtClean="0"/>
              <a:t>stresových situací,</a:t>
            </a:r>
          </a:p>
          <a:p>
            <a:r>
              <a:rPr lang="cs-CZ" dirty="0" smtClean="0"/>
              <a:t>jedinec je proto více </a:t>
            </a:r>
            <a:r>
              <a:rPr lang="cs-CZ" b="1" dirty="0" smtClean="0"/>
              <a:t>citlivý </a:t>
            </a:r>
            <a:r>
              <a:rPr lang="cs-CZ" dirty="0" smtClean="0"/>
              <a:t>a zranitelnější,</a:t>
            </a:r>
          </a:p>
          <a:p>
            <a:r>
              <a:rPr lang="cs-CZ" b="1" dirty="0" smtClean="0"/>
              <a:t>snížená schopnost adekvátně rea</a:t>
            </a:r>
            <a:r>
              <a:rPr lang="cs-CZ" dirty="0" smtClean="0"/>
              <a:t>govat na různé životní události.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72894"/>
          </a:xfrm>
        </p:spPr>
        <p:txBody>
          <a:bodyPr/>
          <a:lstStyle/>
          <a:p>
            <a:r>
              <a:rPr lang="cs-CZ" dirty="0" smtClean="0"/>
              <a:t>Další faktory vzniku schizofrenie: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496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liminovat </a:t>
            </a:r>
            <a:r>
              <a:rPr lang="cs-CZ" dirty="0"/>
              <a:t>stresující </a:t>
            </a:r>
            <a:r>
              <a:rPr lang="cs-CZ" dirty="0" smtClean="0"/>
              <a:t>jevy,</a:t>
            </a:r>
            <a:endParaRPr lang="cs-CZ" dirty="0"/>
          </a:p>
          <a:p>
            <a:r>
              <a:rPr lang="cs-CZ" dirty="0" smtClean="0"/>
              <a:t>konzumace </a:t>
            </a:r>
            <a:r>
              <a:rPr lang="cs-CZ" dirty="0"/>
              <a:t>surovin s vysokým obsahem </a:t>
            </a:r>
            <a:r>
              <a:rPr lang="cs-CZ" dirty="0" smtClean="0"/>
              <a:t>jódu,</a:t>
            </a:r>
            <a:endParaRPr lang="cs-CZ" dirty="0"/>
          </a:p>
          <a:p>
            <a:r>
              <a:rPr lang="cs-CZ" dirty="0" smtClean="0"/>
              <a:t>vyhýbat </a:t>
            </a:r>
            <a:r>
              <a:rPr lang="cs-CZ" dirty="0"/>
              <a:t>se </a:t>
            </a:r>
            <a:r>
              <a:rPr lang="cs-CZ" dirty="0" smtClean="0"/>
              <a:t>alergenům,</a:t>
            </a:r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dpočívat</a:t>
            </a:r>
            <a:r>
              <a:rPr lang="cs-CZ" dirty="0"/>
              <a:t>, dostatek </a:t>
            </a:r>
            <a:r>
              <a:rPr lang="cs-CZ" dirty="0" smtClean="0"/>
              <a:t>spánku,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dravá životospráva.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/>
              <a:t>Jak si mohu pomoci </a:t>
            </a:r>
            <a:r>
              <a:rPr lang="cs-CZ" sz="4800" u="sng" dirty="0" smtClean="0"/>
              <a:t>sám: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758805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sz="3200" dirty="0" smtClean="0"/>
              <a:t>symptomy </a:t>
            </a:r>
            <a:r>
              <a:rPr lang="cs-CZ" sz="3200" b="1" dirty="0" smtClean="0"/>
              <a:t>pozitivní</a:t>
            </a:r>
            <a:r>
              <a:rPr lang="cs-CZ" sz="3200" dirty="0" smtClean="0"/>
              <a:t> (např. halucinace, blud),</a:t>
            </a:r>
          </a:p>
          <a:p>
            <a:r>
              <a:rPr lang="cs-CZ" sz="3200" dirty="0" smtClean="0"/>
              <a:t>symptomy </a:t>
            </a:r>
            <a:r>
              <a:rPr lang="cs-CZ" sz="3200" b="1" dirty="0" smtClean="0"/>
              <a:t>negativní</a:t>
            </a:r>
            <a:r>
              <a:rPr lang="cs-CZ" sz="3200" dirty="0" smtClean="0"/>
              <a:t> (např. apatie).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48680"/>
            <a:ext cx="7756263" cy="720080"/>
          </a:xfrm>
        </p:spPr>
        <p:txBody>
          <a:bodyPr/>
          <a:lstStyle/>
          <a:p>
            <a:r>
              <a:rPr lang="cs-CZ" sz="4400" b="1" i="1" dirty="0" smtClean="0"/>
              <a:t>Klinické projevy schizofrenie: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3801483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Signál propuknutí nemoci.</a:t>
            </a:r>
          </a:p>
          <a:p>
            <a:r>
              <a:rPr lang="cs-CZ" dirty="0" smtClean="0"/>
              <a:t>Mohou mít charakter iluzí.</a:t>
            </a:r>
          </a:p>
          <a:p>
            <a:r>
              <a:rPr lang="cs-CZ" dirty="0" smtClean="0"/>
              <a:t>Nejčastější jsou sluchové – pacient hovoří o hlasech nebo </a:t>
            </a:r>
            <a:r>
              <a:rPr lang="cs-CZ" dirty="0" err="1" smtClean="0"/>
              <a:t>slyšinách</a:t>
            </a:r>
            <a:r>
              <a:rPr lang="cs-CZ" dirty="0" smtClean="0"/>
              <a:t>:</a:t>
            </a:r>
          </a:p>
          <a:p>
            <a:pPr marL="457200" indent="-457200">
              <a:buNone/>
            </a:pPr>
            <a:r>
              <a:rPr lang="cs-CZ" dirty="0" smtClean="0"/>
              <a:t> -  hlasy mluví přímo k nemocnému (obviňují, vyhrožují…),</a:t>
            </a:r>
          </a:p>
          <a:p>
            <a:pPr marL="457200" indent="-457200">
              <a:buNone/>
            </a:pPr>
            <a:r>
              <a:rPr lang="cs-CZ" dirty="0" smtClean="0"/>
              <a:t> -  v mírnější formě komentují chování nemocného,</a:t>
            </a:r>
          </a:p>
          <a:p>
            <a:pPr marL="457200" indent="-457200">
              <a:buNone/>
            </a:pPr>
            <a:r>
              <a:rPr lang="cs-CZ" dirty="0" smtClean="0"/>
              <a:t> -  hovoří o nemocném jakoby „za jeho zády“.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914628"/>
          </a:xfrm>
        </p:spPr>
        <p:txBody>
          <a:bodyPr/>
          <a:lstStyle/>
          <a:p>
            <a:r>
              <a:rPr lang="cs-CZ" b="1" i="1" dirty="0" smtClean="0"/>
              <a:t>Halucinace 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2541810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132856"/>
            <a:ext cx="7745505" cy="4104456"/>
          </a:xfrm>
        </p:spPr>
        <p:txBody>
          <a:bodyPr>
            <a:normAutofit/>
          </a:bodyPr>
          <a:lstStyle/>
          <a:p>
            <a:r>
              <a:rPr lang="cs-CZ" dirty="0" smtClean="0"/>
              <a:t>Kvalitativní porucha myšlení.</a:t>
            </a:r>
          </a:p>
          <a:p>
            <a:r>
              <a:rPr lang="cs-CZ" dirty="0" smtClean="0"/>
              <a:t>Jde o chybné přesvědčení, které se rozvíjí jako způsob řešení pocitů úzkosti a situace, ve které se člověk nachází.</a:t>
            </a:r>
          </a:p>
          <a:p>
            <a:r>
              <a:rPr lang="cs-CZ" dirty="0" smtClean="0"/>
              <a:t>V bludu je nemocný středem veškerého dění, což bývá často v protikladu k reálné situaci.</a:t>
            </a:r>
          </a:p>
          <a:p>
            <a:r>
              <a:rPr lang="cs-CZ" dirty="0" smtClean="0"/>
              <a:t>Znakem je jeho nevyvratitelnost, silný pocit evidentnosti a nesmyslnost obsahu.</a:t>
            </a:r>
          </a:p>
          <a:p>
            <a:r>
              <a:rPr lang="cs-CZ" dirty="0" smtClean="0"/>
              <a:t>Nemocný je o bludu tak silně přesvědčen, takže může být nebezpečný sobě i okolí.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Bludy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679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Vyvrátit blud nelze.</a:t>
            </a:r>
          </a:p>
          <a:p>
            <a:r>
              <a:rPr lang="cs-CZ" dirty="0" smtClean="0"/>
              <a:t>Budeme-li se o  to snažit, vyvoláme další úzkost nebo agresi.</a:t>
            </a:r>
          </a:p>
          <a:p>
            <a:r>
              <a:rPr lang="cs-CZ" dirty="0" smtClean="0"/>
              <a:t>Nutná hospitalizace na uzavřeném oddělení psychiatrie a stav pacienta upravovat léky.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Bludy 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871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porucha myšlenkového tempa – </a:t>
            </a:r>
            <a:r>
              <a:rPr lang="cs-CZ" b="1" dirty="0" err="1" smtClean="0"/>
              <a:t>bradypsychismus</a:t>
            </a:r>
            <a:r>
              <a:rPr lang="cs-CZ" b="1" dirty="0" smtClean="0"/>
              <a:t> </a:t>
            </a:r>
            <a:r>
              <a:rPr lang="cs-CZ" dirty="0" smtClean="0"/>
              <a:t>– až k myšlenkovému zárazu nebo </a:t>
            </a:r>
            <a:r>
              <a:rPr lang="cs-CZ" b="1" dirty="0" err="1" smtClean="0"/>
              <a:t>tachypsychismus</a:t>
            </a:r>
            <a:r>
              <a:rPr lang="cs-CZ" dirty="0" smtClean="0"/>
              <a:t>, kdy myšlení může dosáhnout takového tempa, které nestačí tempu řeči  = </a:t>
            </a:r>
            <a:r>
              <a:rPr lang="cs-CZ" b="1" dirty="0" smtClean="0"/>
              <a:t>myšlenkový trysk,</a:t>
            </a:r>
          </a:p>
          <a:p>
            <a:r>
              <a:rPr lang="cs-CZ" dirty="0" smtClean="0"/>
              <a:t>řeč se může stát nesouvislou – </a:t>
            </a:r>
            <a:r>
              <a:rPr lang="cs-CZ" b="1" dirty="0" err="1" smtClean="0"/>
              <a:t>logorhea</a:t>
            </a:r>
            <a:r>
              <a:rPr lang="cs-CZ" b="1" dirty="0" smtClean="0"/>
              <a:t>,</a:t>
            </a:r>
          </a:p>
          <a:p>
            <a:r>
              <a:rPr lang="cs-CZ" dirty="0" smtClean="0"/>
              <a:t>extrémní podoba nesouvislé řeči se nazývá </a:t>
            </a:r>
            <a:r>
              <a:rPr lang="cs-CZ" b="1" dirty="0" smtClean="0"/>
              <a:t>slovní salát,</a:t>
            </a:r>
          </a:p>
          <a:p>
            <a:r>
              <a:rPr lang="cs-CZ" dirty="0" smtClean="0"/>
              <a:t>mohou se objevit </a:t>
            </a:r>
            <a:r>
              <a:rPr lang="cs-CZ" b="1" dirty="0" smtClean="0"/>
              <a:t>neologismy </a:t>
            </a:r>
            <a:r>
              <a:rPr lang="cs-CZ" dirty="0" smtClean="0"/>
              <a:t>(nelogická bizardní pojmenování).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914628"/>
          </a:xfrm>
        </p:spPr>
        <p:txBody>
          <a:bodyPr/>
          <a:lstStyle/>
          <a:p>
            <a:r>
              <a:rPr lang="cs-CZ" dirty="0" smtClean="0"/>
              <a:t>Další příznaky: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0629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988840"/>
            <a:ext cx="7745505" cy="4464497"/>
          </a:xfrm>
        </p:spPr>
        <p:txBody>
          <a:bodyPr>
            <a:normAutofit/>
          </a:bodyPr>
          <a:lstStyle/>
          <a:p>
            <a:r>
              <a:rPr lang="cs-CZ" dirty="0" smtClean="0"/>
              <a:t>stažení do sebe – </a:t>
            </a:r>
            <a:r>
              <a:rPr lang="cs-CZ" b="1" dirty="0" smtClean="0"/>
              <a:t>izolace,</a:t>
            </a:r>
          </a:p>
          <a:p>
            <a:r>
              <a:rPr lang="cs-CZ" dirty="0" smtClean="0"/>
              <a:t>neschopnost porozumět světu (</a:t>
            </a:r>
            <a:r>
              <a:rPr lang="cs-CZ" b="1" dirty="0" smtClean="0"/>
              <a:t>derealizace</a:t>
            </a:r>
            <a:r>
              <a:rPr lang="cs-CZ" dirty="0" smtClean="0"/>
              <a:t>) – vše se jeví cizí,</a:t>
            </a:r>
          </a:p>
          <a:p>
            <a:r>
              <a:rPr lang="cs-CZ" dirty="0" smtClean="0"/>
              <a:t>poruchy emotivity – </a:t>
            </a:r>
            <a:r>
              <a:rPr lang="cs-CZ" b="1" dirty="0" smtClean="0"/>
              <a:t>nepřiměřené reakce, přecitlivělost a silná citová labilita </a:t>
            </a:r>
            <a:r>
              <a:rPr lang="cs-CZ" dirty="0" smtClean="0"/>
              <a:t>– později nastupuje citová </a:t>
            </a:r>
            <a:r>
              <a:rPr lang="cs-CZ" b="1" dirty="0" smtClean="0"/>
              <a:t>otupělost</a:t>
            </a:r>
            <a:r>
              <a:rPr lang="cs-CZ" dirty="0" smtClean="0"/>
              <a:t>, apatie a útlum, časté jsou ambivalentní pocity vůči lidem a okolí,</a:t>
            </a:r>
          </a:p>
          <a:p>
            <a:r>
              <a:rPr lang="cs-CZ" dirty="0" smtClean="0"/>
              <a:t>pocity depersonalizace  (Jsem to opravdu já?) – může dojít ke zhroucení vlastní identity doprovázené úzkostí, panickým strachem, kdy se nemocný snaží vysvobodit ze svého stavu.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/>
          <a:lstStyle/>
          <a:p>
            <a:r>
              <a:rPr lang="cs-CZ" dirty="0" smtClean="0"/>
              <a:t>Další projevy: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079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Čtyři základní typy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4400" dirty="0" smtClean="0"/>
              <a:t>1. paranoidní,</a:t>
            </a:r>
          </a:p>
          <a:p>
            <a:pPr marL="0" indent="0">
              <a:buNone/>
            </a:pPr>
            <a:r>
              <a:rPr lang="cs-CZ" sz="4400" dirty="0" smtClean="0"/>
              <a:t>2. </a:t>
            </a:r>
            <a:r>
              <a:rPr lang="cs-CZ" sz="4400" dirty="0" err="1" smtClean="0"/>
              <a:t>hebefrenní</a:t>
            </a:r>
            <a:r>
              <a:rPr lang="cs-CZ" sz="4400" dirty="0" smtClean="0"/>
              <a:t>,</a:t>
            </a:r>
          </a:p>
          <a:p>
            <a:pPr marL="0" indent="0">
              <a:buNone/>
            </a:pPr>
            <a:r>
              <a:rPr lang="cs-CZ" sz="4400" dirty="0" smtClean="0"/>
              <a:t>3. </a:t>
            </a:r>
            <a:r>
              <a:rPr lang="cs-CZ" sz="4400" dirty="0" err="1" smtClean="0"/>
              <a:t>katatonní</a:t>
            </a:r>
            <a:r>
              <a:rPr lang="cs-CZ" sz="4400" dirty="0" smtClean="0"/>
              <a:t>,</a:t>
            </a:r>
          </a:p>
          <a:p>
            <a:pPr marL="0" indent="0">
              <a:buNone/>
            </a:pPr>
            <a:r>
              <a:rPr lang="cs-CZ" sz="4400" dirty="0" smtClean="0"/>
              <a:t>4. simplexní.</a:t>
            </a:r>
          </a:p>
          <a:p>
            <a:pPr marL="0" indent="0">
              <a:buNone/>
            </a:pPr>
            <a:endParaRPr lang="cs-CZ" sz="44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914628"/>
          </a:xfrm>
        </p:spPr>
        <p:txBody>
          <a:bodyPr/>
          <a:lstStyle/>
          <a:p>
            <a:r>
              <a:rPr lang="cs-CZ" dirty="0" smtClean="0"/>
              <a:t>Typy 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9212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Vyznačuje se :</a:t>
            </a:r>
          </a:p>
          <a:p>
            <a:pPr marL="457200" indent="-457200">
              <a:buAutoNum type="arabicPeriod"/>
            </a:pPr>
            <a:r>
              <a:rPr lang="cs-CZ" sz="3200" dirty="0" smtClean="0"/>
              <a:t>paranoidními obsahy bludů a halucinací,</a:t>
            </a:r>
          </a:p>
          <a:p>
            <a:pPr marL="457200" indent="-457200">
              <a:buAutoNum type="arabicPeriod"/>
            </a:pPr>
            <a:r>
              <a:rPr lang="cs-CZ" sz="3200" dirty="0" smtClean="0"/>
              <a:t>nemocný je přesvědčen o tom, že je pronásledovaný nebo podváděn (patologická žárlivost).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692696"/>
            <a:ext cx="7756263" cy="720080"/>
          </a:xfrm>
        </p:spPr>
        <p:txBody>
          <a:bodyPr/>
          <a:lstStyle/>
          <a:p>
            <a:r>
              <a:rPr lang="cs-CZ" dirty="0" smtClean="0"/>
              <a:t>Paranoidní 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590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Vyznačuje se:</a:t>
            </a:r>
          </a:p>
          <a:p>
            <a:pPr marL="457200" indent="-457200">
              <a:buNone/>
            </a:pPr>
            <a:r>
              <a:rPr lang="cs-CZ" dirty="0" smtClean="0"/>
              <a:t>- propuká v </a:t>
            </a:r>
            <a:r>
              <a:rPr lang="cs-CZ" b="1" dirty="0" smtClean="0"/>
              <a:t>nižším věku </a:t>
            </a:r>
            <a:r>
              <a:rPr lang="cs-CZ" dirty="0" smtClean="0"/>
              <a:t>(15 – 25 let),</a:t>
            </a:r>
          </a:p>
          <a:p>
            <a:pPr marL="457200" indent="-457200">
              <a:buNone/>
            </a:pPr>
            <a:r>
              <a:rPr lang="cs-CZ" dirty="0" smtClean="0"/>
              <a:t>- mívá podobu </a:t>
            </a:r>
            <a:r>
              <a:rPr lang="cs-CZ" b="1" dirty="0" smtClean="0"/>
              <a:t>protrahované puberty </a:t>
            </a:r>
            <a:r>
              <a:rPr lang="cs-CZ" dirty="0" smtClean="0"/>
              <a:t>s podivným uvažováním, šaškováním a klackovitým chováním neodpovídajícím věku,</a:t>
            </a:r>
          </a:p>
          <a:p>
            <a:pPr marL="457200" indent="-457200">
              <a:buNone/>
            </a:pPr>
            <a:r>
              <a:rPr lang="cs-CZ" dirty="0" smtClean="0"/>
              <a:t>- typický projev je </a:t>
            </a:r>
            <a:r>
              <a:rPr lang="cs-CZ" b="1" dirty="0" smtClean="0"/>
              <a:t>filozofování</a:t>
            </a:r>
            <a:r>
              <a:rPr lang="cs-CZ" dirty="0" smtClean="0"/>
              <a:t> a inkoherentní myšlení spojené s vytvářením neologismů,</a:t>
            </a:r>
          </a:p>
          <a:p>
            <a:pPr marL="457200" indent="-457200">
              <a:buNone/>
            </a:pPr>
            <a:r>
              <a:rPr lang="cs-CZ" b="1" dirty="0" smtClean="0"/>
              <a:t>- nedostatek sociálních zábran</a:t>
            </a:r>
            <a:r>
              <a:rPr lang="cs-CZ" dirty="0" smtClean="0"/>
              <a:t>, nevhodné žertování, sklony k toulání, nedbalost o zevnějšek.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26596"/>
          </a:xfrm>
        </p:spPr>
        <p:txBody>
          <a:bodyPr/>
          <a:lstStyle/>
          <a:p>
            <a:r>
              <a:rPr lang="cs-CZ" dirty="0" err="1" smtClean="0"/>
              <a:t>Hebefrenní</a:t>
            </a:r>
            <a:r>
              <a:rPr lang="cs-CZ" dirty="0" smtClean="0"/>
              <a:t> 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7032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Projevuje se nápadnými změnami v pohybové aktivitě ve dvou variantách:</a:t>
            </a:r>
          </a:p>
          <a:p>
            <a:pPr marL="457200" indent="-457200">
              <a:buNone/>
            </a:pPr>
            <a:r>
              <a:rPr lang="cs-CZ" dirty="0" smtClean="0"/>
              <a:t>- produktivní forma (echolálie nebo </a:t>
            </a:r>
            <a:r>
              <a:rPr lang="cs-CZ" dirty="0" err="1" smtClean="0"/>
              <a:t>echopraxie</a:t>
            </a:r>
            <a:r>
              <a:rPr lang="cs-CZ" dirty="0" smtClean="0"/>
              <a:t>),</a:t>
            </a:r>
          </a:p>
          <a:p>
            <a:pPr marL="457200" indent="-457200">
              <a:buNone/>
            </a:pPr>
            <a:r>
              <a:rPr lang="cs-CZ" dirty="0" smtClean="0"/>
              <a:t>- stuporózní forma (jedná zcela opačně, než byl vyzván, typická vosková ohebnost = </a:t>
            </a:r>
            <a:r>
              <a:rPr lang="cs-CZ" dirty="0" err="1" smtClean="0"/>
              <a:t>flexibilitas</a:t>
            </a:r>
            <a:r>
              <a:rPr lang="cs-CZ" dirty="0" smtClean="0"/>
              <a:t> </a:t>
            </a:r>
            <a:r>
              <a:rPr lang="cs-CZ" dirty="0" err="1" smtClean="0"/>
              <a:t>cerea</a:t>
            </a:r>
            <a:r>
              <a:rPr lang="cs-CZ" dirty="0" smtClean="0"/>
              <a:t> – pacient zůstane v poloze, do které byl uveden.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Katatonní</a:t>
            </a:r>
            <a:r>
              <a:rPr lang="cs-CZ" dirty="0" smtClean="0"/>
              <a:t> 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94767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Propuká v nižším věku.</a:t>
            </a:r>
          </a:p>
          <a:p>
            <a:r>
              <a:rPr lang="cs-CZ" dirty="0" smtClean="0"/>
              <a:t>Je méně nápadná.</a:t>
            </a:r>
          </a:p>
          <a:p>
            <a:r>
              <a:rPr lang="cs-CZ" dirty="0" smtClean="0"/>
              <a:t>Zpočátku je nemocný lenivý a sociálně nepřizpůsobivý.</a:t>
            </a:r>
          </a:p>
          <a:p>
            <a:r>
              <a:rPr lang="cs-CZ" dirty="0" smtClean="0"/>
              <a:t>Začíná se toulat a má sklony k apatii a autismu.</a:t>
            </a:r>
          </a:p>
          <a:p>
            <a:r>
              <a:rPr lang="cs-CZ" dirty="0" smtClean="0"/>
              <a:t>Myšlení se postupně zhoršuje až na úroveň demence.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Simplexní schizofrenie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45659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Období prodromální :</a:t>
            </a:r>
          </a:p>
          <a:p>
            <a:pPr>
              <a:buFontTx/>
              <a:buChar char="-"/>
            </a:pPr>
            <a:r>
              <a:rPr lang="cs-CZ" dirty="0" smtClean="0"/>
              <a:t>ne zcela typické příznaky,</a:t>
            </a:r>
          </a:p>
          <a:p>
            <a:pPr>
              <a:buFontTx/>
              <a:buChar char="-"/>
            </a:pPr>
            <a:r>
              <a:rPr lang="cs-CZ" dirty="0" smtClean="0"/>
              <a:t>zvýšená zranitelnost a slabost ega,</a:t>
            </a:r>
          </a:p>
          <a:p>
            <a:pPr>
              <a:buFontTx/>
              <a:buChar char="-"/>
            </a:pPr>
            <a:r>
              <a:rPr lang="cs-CZ" dirty="0" smtClean="0"/>
              <a:t>nápadná introverze,</a:t>
            </a:r>
          </a:p>
          <a:p>
            <a:pPr>
              <a:buFontTx/>
              <a:buChar char="-"/>
            </a:pPr>
            <a:r>
              <a:rPr lang="cs-CZ" dirty="0" smtClean="0"/>
              <a:t>omezená schopnost osamostatnění (závislost na nejbližších),</a:t>
            </a:r>
          </a:p>
          <a:p>
            <a:pPr>
              <a:buFontTx/>
              <a:buChar char="-"/>
            </a:pPr>
            <a:r>
              <a:rPr lang="cs-CZ" dirty="0" smtClean="0"/>
              <a:t>obtíže v mezilidských vztazích,</a:t>
            </a:r>
          </a:p>
          <a:p>
            <a:pPr>
              <a:buFontTx/>
              <a:buChar char="-"/>
            </a:pPr>
            <a:r>
              <a:rPr lang="cs-CZ" dirty="0" smtClean="0"/>
              <a:t>nižší výkon,</a:t>
            </a:r>
          </a:p>
          <a:p>
            <a:pPr>
              <a:buFontTx/>
              <a:buChar char="-"/>
            </a:pPr>
            <a:r>
              <a:rPr lang="cs-CZ" dirty="0" smtClean="0"/>
              <a:t>tělesné stesky neurčitého charakteru.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a prognóza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1412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Bývá </a:t>
            </a:r>
            <a:r>
              <a:rPr lang="cs-CZ" b="1" dirty="0" smtClean="0"/>
              <a:t>různý</a:t>
            </a:r>
          </a:p>
          <a:p>
            <a:r>
              <a:rPr lang="cs-CZ" dirty="0" smtClean="0"/>
              <a:t>Často forma opakovaného </a:t>
            </a:r>
            <a:r>
              <a:rPr lang="cs-CZ" u="sng" dirty="0" smtClean="0"/>
              <a:t>střídání chorobných atak s remisemi</a:t>
            </a:r>
          </a:p>
          <a:p>
            <a:r>
              <a:rPr lang="cs-CZ" dirty="0" smtClean="0"/>
              <a:t>Onemocnění může mít i </a:t>
            </a:r>
            <a:r>
              <a:rPr lang="cs-CZ" u="sng" dirty="0" smtClean="0"/>
              <a:t>epizodický průběh </a:t>
            </a:r>
            <a:r>
              <a:rPr lang="cs-CZ" dirty="0" smtClean="0"/>
              <a:t>(1x)</a:t>
            </a:r>
          </a:p>
          <a:p>
            <a:r>
              <a:rPr lang="cs-CZ" b="1" dirty="0" smtClean="0"/>
              <a:t>Maligní průběh </a:t>
            </a:r>
            <a:r>
              <a:rPr lang="cs-CZ" dirty="0" smtClean="0"/>
              <a:t>onemocnění se projevuje rychlým defektem osobnosti</a:t>
            </a:r>
          </a:p>
          <a:p>
            <a:r>
              <a:rPr lang="cs-CZ" dirty="0" smtClean="0"/>
              <a:t>Pro </a:t>
            </a:r>
            <a:r>
              <a:rPr lang="cs-CZ" b="1" dirty="0" smtClean="0"/>
              <a:t>chronický </a:t>
            </a:r>
            <a:r>
              <a:rPr lang="cs-CZ" dirty="0" smtClean="0"/>
              <a:t>(reziduální) průběh je typické přetrvávání některých symptomů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onemocnění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22245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stigmatizace</a:t>
            </a:r>
            <a:r>
              <a:rPr lang="cs-CZ" dirty="0" smtClean="0"/>
              <a:t> nemocného,</a:t>
            </a:r>
          </a:p>
          <a:p>
            <a:r>
              <a:rPr lang="cs-CZ" dirty="0" smtClean="0"/>
              <a:t>lidé mají k nemocným </a:t>
            </a:r>
            <a:r>
              <a:rPr lang="cs-CZ" b="1" dirty="0" smtClean="0"/>
              <a:t>odmítavé postoje,</a:t>
            </a:r>
          </a:p>
          <a:p>
            <a:r>
              <a:rPr lang="cs-CZ" dirty="0" smtClean="0"/>
              <a:t>vzhledem k věku často </a:t>
            </a:r>
            <a:r>
              <a:rPr lang="cs-CZ" b="1" dirty="0" smtClean="0"/>
              <a:t>nemají partnerský vztah,</a:t>
            </a:r>
          </a:p>
          <a:p>
            <a:r>
              <a:rPr lang="cs-CZ" b="1" dirty="0" smtClean="0"/>
              <a:t>náročné</a:t>
            </a:r>
            <a:r>
              <a:rPr lang="cs-CZ" dirty="0" smtClean="0"/>
              <a:t> je i vyrovnání se s nemocí </a:t>
            </a:r>
            <a:r>
              <a:rPr lang="cs-CZ" b="1" dirty="0" smtClean="0"/>
              <a:t>pro rodinu,</a:t>
            </a:r>
          </a:p>
          <a:p>
            <a:r>
              <a:rPr lang="cs-CZ" dirty="0" smtClean="0"/>
              <a:t>doporučuje se </a:t>
            </a:r>
            <a:r>
              <a:rPr lang="cs-CZ" u="sng" dirty="0" smtClean="0"/>
              <a:t>rodinná psychoterapie nebo svépomocné skupiny.</a:t>
            </a:r>
            <a:endParaRPr lang="cs-CZ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Sociální rozměr schizofrenie: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69007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Psychofarmakologická léčba (neuroleptika)</a:t>
            </a:r>
          </a:p>
          <a:p>
            <a:r>
              <a:rPr lang="cs-CZ" dirty="0" smtClean="0"/>
              <a:t> Psychoterapie</a:t>
            </a:r>
          </a:p>
          <a:p>
            <a:r>
              <a:rPr lang="cs-CZ" dirty="0" smtClean="0"/>
              <a:t> Socioterapie</a:t>
            </a:r>
          </a:p>
          <a:p>
            <a:r>
              <a:rPr lang="cs-CZ" dirty="0" smtClean="0"/>
              <a:t> Biologická </a:t>
            </a:r>
            <a:r>
              <a:rPr lang="cs-CZ" dirty="0"/>
              <a:t>terapie – např. šoková terapie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6476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42910" y="2000240"/>
            <a:ext cx="7745505" cy="41061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Postihuje 0,02% populace dětí do 10 let.  </a:t>
            </a:r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b="1" dirty="0" smtClean="0"/>
              <a:t>2:1 chlapci : dívky</a:t>
            </a:r>
          </a:p>
          <a:p>
            <a:pPr marL="0" indent="0">
              <a:buNone/>
            </a:pPr>
            <a:r>
              <a:rPr lang="cs-CZ" dirty="0" smtClean="0"/>
              <a:t>U chlapců je průběh onemocnění horší.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Čím dříve se nemoc objeví, tím horší má prognózu.</a:t>
            </a:r>
          </a:p>
          <a:p>
            <a:pPr marL="0" indent="0">
              <a:buNone/>
            </a:pPr>
            <a:r>
              <a:rPr lang="cs-CZ" dirty="0" smtClean="0"/>
              <a:t>Pomalu se zhoršují kognitivní a sociální funkce.</a:t>
            </a:r>
          </a:p>
          <a:p>
            <a:r>
              <a:rPr lang="cs-CZ" dirty="0" smtClean="0"/>
              <a:t>Děti bývají citově labilní, případně odtažité, motoricky neobratné a  nesoustředěné.</a:t>
            </a:r>
          </a:p>
          <a:p>
            <a:r>
              <a:rPr lang="cs-CZ" dirty="0" smtClean="0"/>
              <a:t>Emoce neprožívají – apatie, plochost nebo naopak přecitlivělost, ambivalentnost.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88640"/>
            <a:ext cx="7756263" cy="1054250"/>
          </a:xfrm>
        </p:spPr>
        <p:txBody>
          <a:bodyPr/>
          <a:lstStyle/>
          <a:p>
            <a:r>
              <a:rPr lang="cs-CZ" sz="3200" dirty="0" smtClean="0"/>
              <a:t>Specifika schizofrenního onemocnění v dětském věku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43047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Další projevy:</a:t>
            </a:r>
          </a:p>
          <a:p>
            <a:pPr marL="0" indent="0">
              <a:buNone/>
            </a:pPr>
            <a:r>
              <a:rPr lang="cs-CZ" dirty="0" smtClean="0"/>
              <a:t>-   neschopnost přijímat a zpracovávat </a:t>
            </a:r>
            <a:r>
              <a:rPr lang="cs-CZ" u="sng" dirty="0" smtClean="0"/>
              <a:t>informace,</a:t>
            </a:r>
          </a:p>
          <a:p>
            <a:pPr marL="0" indent="0">
              <a:buNone/>
            </a:pPr>
            <a:r>
              <a:rPr lang="cs-CZ" dirty="0" smtClean="0"/>
              <a:t>-   poškození rozumových </a:t>
            </a:r>
            <a:r>
              <a:rPr lang="cs-CZ" u="sng" dirty="0" smtClean="0"/>
              <a:t>úsudků</a:t>
            </a:r>
            <a:r>
              <a:rPr lang="cs-CZ" dirty="0" smtClean="0"/>
              <a:t>, chudost uvažování,</a:t>
            </a:r>
          </a:p>
          <a:p>
            <a:pPr>
              <a:buFontTx/>
              <a:buChar char="-"/>
            </a:pPr>
            <a:r>
              <a:rPr lang="cs-CZ" dirty="0" smtClean="0"/>
              <a:t>pocity </a:t>
            </a:r>
            <a:r>
              <a:rPr lang="cs-CZ" u="sng" dirty="0" smtClean="0"/>
              <a:t>depersonalizace,</a:t>
            </a:r>
          </a:p>
          <a:p>
            <a:pPr>
              <a:buFontTx/>
              <a:buChar char="-"/>
            </a:pPr>
            <a:r>
              <a:rPr lang="cs-CZ" dirty="0" smtClean="0"/>
              <a:t>halucinace a bludy u dětí starších 7 let,</a:t>
            </a:r>
          </a:p>
          <a:p>
            <a:pPr>
              <a:buFontTx/>
              <a:buChar char="-"/>
            </a:pPr>
            <a:r>
              <a:rPr lang="cs-CZ" u="sng" dirty="0" smtClean="0"/>
              <a:t>změny v aktivitě,</a:t>
            </a:r>
          </a:p>
          <a:p>
            <a:pPr>
              <a:buFontTx/>
              <a:buChar char="-"/>
            </a:pPr>
            <a:r>
              <a:rPr lang="cs-CZ" u="sng" dirty="0" smtClean="0"/>
              <a:t>narušený vztah k lidem </a:t>
            </a:r>
            <a:r>
              <a:rPr lang="cs-CZ" dirty="0" smtClean="0"/>
              <a:t>– ztrácí schopnost empatie a zájem o kontakt, má problémy se společenskými normami a přiměřenou komunikací.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Specifika schizofrenního onemocnění v dětském věku</a:t>
            </a:r>
          </a:p>
        </p:txBody>
      </p:sp>
    </p:spTree>
    <p:extLst>
      <p:ext uri="{BB962C8B-B14F-4D97-AF65-F5344CB8AC3E}">
        <p14:creationId xmlns:p14="http://schemas.microsoft.com/office/powerpoint/2010/main" xmlns="" val="5436526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, Mgr. Radka </a:t>
            </a:r>
            <a:r>
              <a:rPr lang="cs-CZ" dirty="0" err="1" smtClean="0"/>
              <a:t>Skorunková</a:t>
            </a:r>
            <a:r>
              <a:rPr lang="cs-CZ" dirty="0" smtClean="0"/>
              <a:t>: Základy psychopatologie,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2009, Hradec Králové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152</TotalTime>
  <Words>1112</Words>
  <Application>Microsoft Office PowerPoint</Application>
  <PresentationFormat>Předvádění na obrazovce (4:3)</PresentationFormat>
  <Paragraphs>177</Paragraphs>
  <Slides>25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Tvrdý obal</vt:lpstr>
      <vt:lpstr>Motiv sady Office</vt:lpstr>
      <vt:lpstr>Snímek 1</vt:lpstr>
      <vt:lpstr>Mezi psychózy řadíme</vt:lpstr>
      <vt:lpstr>Schizofrenie</vt:lpstr>
      <vt:lpstr>Vnější vlivy vzniku  schizofrenie</vt:lpstr>
      <vt:lpstr>Riziková rodina:</vt:lpstr>
      <vt:lpstr>Další faktory vzniku schizofrenie:</vt:lpstr>
      <vt:lpstr>Jak si mohu pomoci sám:</vt:lpstr>
      <vt:lpstr>Klinické projevy schizofrenie:</vt:lpstr>
      <vt:lpstr>Halucinace </vt:lpstr>
      <vt:lpstr>Bludy</vt:lpstr>
      <vt:lpstr>Bludy II</vt:lpstr>
      <vt:lpstr>Další příznaky:</vt:lpstr>
      <vt:lpstr>Další projevy:</vt:lpstr>
      <vt:lpstr>Typy schizofrenie</vt:lpstr>
      <vt:lpstr>Paranoidní schizofrenie</vt:lpstr>
      <vt:lpstr>Hebefrenní schizofrenie</vt:lpstr>
      <vt:lpstr>Katatonní schizofrenie</vt:lpstr>
      <vt:lpstr>Simplexní schizofrenie</vt:lpstr>
      <vt:lpstr>Průběh a prognóza</vt:lpstr>
      <vt:lpstr>Průběh onemocnění</vt:lpstr>
      <vt:lpstr>Sociální rozměr schizofrenie:</vt:lpstr>
      <vt:lpstr>Léčba</vt:lpstr>
      <vt:lpstr>Specifika schizofrenního onemocnění v dětském věku</vt:lpstr>
      <vt:lpstr>Specifika schizofrenního onemocnění v dětském věku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Charakteristika psychických poruch I</dc:title>
  <dc:creator>Zdeněk</dc:creator>
  <cp:lastModifiedBy>Gymnázium a SOŠ</cp:lastModifiedBy>
  <cp:revision>35</cp:revision>
  <dcterms:created xsi:type="dcterms:W3CDTF">2012-10-08T18:34:48Z</dcterms:created>
  <dcterms:modified xsi:type="dcterms:W3CDTF">2013-05-15T05:19:34Z</dcterms:modified>
</cp:coreProperties>
</file>