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17"/>
  </p:notesMasterIdLst>
  <p:sldIdLst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69606-57D5-4C6A-8BC0-EF334B6F1434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31E21-7CBE-4E51-9418-EF81DDE11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2279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96959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97997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4641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07681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77662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48699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50752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984246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7120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391862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644109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31E21-7CBE-4E51-9418-EF81DDE11631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5452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089A9-38A0-4F23-A4FD-222F15523CB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5048E-8761-4274-904D-36E42DD3C6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03648" y="1700808"/>
          <a:ext cx="6768752" cy="4622904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Afektivní poruchy – deprese </a:t>
                      </a:r>
                      <a:r>
                        <a:rPr lang="cs-CZ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VY_32_INOVACE_04.02.08)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Mgr. Monika Malá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Patopsychologie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osmý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Září 2012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Prezentace je určena pro výuku patopsychologie v semináři v psychologie v maturitním ročníku, seznamuje studenty se základními termíny v oboru afektivních poruch a  přibližuje problematiku vzniku deprese, její  syndromy a léčbu.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Šablona slouží jako digitalizovaná učebnice pro žáky semináře z psychologie, jednotlivé strany prezentace na sebe tematicky navazují, řeší problematiku psychopatologie. Časová dotace materiálu je 20  minut.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Základní projevy afektivních poruch: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Char char="-"/>
            </a:pPr>
            <a:r>
              <a:rPr lang="cs-CZ" dirty="0" smtClean="0"/>
              <a:t> chorobná nálada, která neodpovídá dané situaci,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nálada narušuje uvažování,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narušuje jednání,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narušuje i somatické funkce,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25% populace má 1x za život afektivní poruchu,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častěji se vyskytuje deprese něž mánie,</a:t>
            </a:r>
          </a:p>
          <a:p>
            <a:pPr marL="0" indent="0">
              <a:buFontTx/>
              <a:buChar char="-"/>
            </a:pPr>
            <a:r>
              <a:rPr lang="cs-CZ" dirty="0" smtClean="0"/>
              <a:t> deprese po dle různých autorů se vyskytuje u 1-20%</a:t>
            </a:r>
          </a:p>
          <a:p>
            <a:pPr marL="0" indent="0">
              <a:buNone/>
            </a:pPr>
            <a:r>
              <a:rPr lang="cs-CZ" dirty="0" smtClean="0"/>
              <a:t>2x častěji postihuje ženy než muže.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7738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afektivních poruch: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více faktorů, působí v interakci,</a:t>
            </a:r>
          </a:p>
          <a:p>
            <a:r>
              <a:rPr lang="cs-CZ" dirty="0" smtClean="0"/>
              <a:t>dědičné dispozice,</a:t>
            </a:r>
          </a:p>
          <a:p>
            <a:r>
              <a:rPr lang="cs-CZ" dirty="0" smtClean="0"/>
              <a:t>aktuální zátěžové faktory,</a:t>
            </a:r>
          </a:p>
          <a:p>
            <a:r>
              <a:rPr lang="cs-CZ" dirty="0" smtClean="0"/>
              <a:t>vliv klimatických podmínek, kde je méně světla je více deprese,</a:t>
            </a:r>
          </a:p>
          <a:p>
            <a:r>
              <a:rPr lang="cs-CZ" dirty="0" smtClean="0"/>
              <a:t>deprese jsou závislé na ročním období, nejméně se vyskytují v létě.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59844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788808"/>
          </a:xfrm>
        </p:spPr>
        <p:txBody>
          <a:bodyPr>
            <a:normAutofit/>
          </a:bodyPr>
          <a:lstStyle/>
          <a:p>
            <a:r>
              <a:rPr lang="cs-CZ" dirty="0" smtClean="0"/>
              <a:t>Deprese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471664"/>
          </a:xfrm>
        </p:spPr>
        <p:txBody>
          <a:bodyPr/>
          <a:lstStyle/>
          <a:p>
            <a:r>
              <a:rPr lang="cs-CZ" dirty="0" smtClean="0"/>
              <a:t>Nejčastější duševní onemocnění.</a:t>
            </a:r>
          </a:p>
          <a:p>
            <a:r>
              <a:rPr lang="cs-CZ" dirty="0" smtClean="0"/>
              <a:t>Termín se používá od konce 19. století.</a:t>
            </a:r>
          </a:p>
          <a:p>
            <a:r>
              <a:rPr lang="cs-CZ" dirty="0" smtClean="0"/>
              <a:t>Nahradil pojem melancholie.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3767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Depresivní fáze (MKN – 10,1992):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968552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jedinec trpí skleslou náladou,</a:t>
            </a:r>
          </a:p>
          <a:p>
            <a:pPr>
              <a:buFontTx/>
              <a:buChar char="-"/>
            </a:pPr>
            <a:r>
              <a:rPr lang="cs-CZ" dirty="0" smtClean="0"/>
              <a:t>snížením energie a aktivity,</a:t>
            </a:r>
          </a:p>
          <a:p>
            <a:pPr>
              <a:buFontTx/>
              <a:buChar char="-"/>
            </a:pPr>
            <a:r>
              <a:rPr lang="cs-CZ" dirty="0" smtClean="0"/>
              <a:t>je zhoršená schopnost se radovat,</a:t>
            </a:r>
          </a:p>
          <a:p>
            <a:pPr>
              <a:buFontTx/>
              <a:buChar char="-"/>
            </a:pPr>
            <a:r>
              <a:rPr lang="cs-CZ" dirty="0" smtClean="0"/>
              <a:t>dochází k poklesu zájmů,</a:t>
            </a:r>
          </a:p>
          <a:p>
            <a:pPr>
              <a:buFontTx/>
              <a:buChar char="-"/>
            </a:pPr>
            <a:r>
              <a:rPr lang="cs-CZ" dirty="0" smtClean="0"/>
              <a:t>je značně unavitelný i po malé námaze,</a:t>
            </a:r>
          </a:p>
          <a:p>
            <a:pPr>
              <a:buFontTx/>
              <a:buChar char="-"/>
            </a:pPr>
            <a:r>
              <a:rPr lang="cs-CZ" dirty="0" smtClean="0"/>
              <a:t>nálada se mění a neodpovídá životním okolnostem nemocného,</a:t>
            </a:r>
          </a:p>
          <a:p>
            <a:pPr>
              <a:buFontTx/>
              <a:buChar char="-"/>
            </a:pPr>
            <a:r>
              <a:rPr lang="cs-CZ" dirty="0" smtClean="0"/>
              <a:t>zhoršená  koncentrace pozornosti,</a:t>
            </a:r>
          </a:p>
          <a:p>
            <a:pPr>
              <a:buFontTx/>
              <a:buChar char="-"/>
            </a:pPr>
            <a:r>
              <a:rPr lang="cs-CZ" dirty="0" smtClean="0"/>
              <a:t>snížené sebevědomí a sebedůvěra, pocity  viny a bezcennosti,</a:t>
            </a:r>
          </a:p>
          <a:p>
            <a:pPr>
              <a:buFontTx/>
              <a:buChar char="-"/>
            </a:pPr>
            <a:r>
              <a:rPr lang="cs-CZ" dirty="0" smtClean="0"/>
              <a:t>pesimistické vize budoucnosti,</a:t>
            </a:r>
          </a:p>
          <a:p>
            <a:pPr>
              <a:buFontTx/>
              <a:buChar char="-"/>
            </a:pPr>
            <a:r>
              <a:rPr lang="cs-CZ" dirty="0" smtClean="0"/>
              <a:t>myšlenky na sebepoškození a sebevraždu.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007972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Somatické syndromy deprese: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5688632"/>
          </a:xfrm>
        </p:spPr>
        <p:txBody>
          <a:bodyPr/>
          <a:lstStyle/>
          <a:p>
            <a:r>
              <a:rPr lang="cs-CZ" dirty="0" smtClean="0"/>
              <a:t>ztráta radosti z aktivit, které byly dříve normálně příjemné,</a:t>
            </a:r>
          </a:p>
          <a:p>
            <a:r>
              <a:rPr lang="cs-CZ" dirty="0" smtClean="0"/>
              <a:t>budí se i dvě hodiny dříve,</a:t>
            </a:r>
          </a:p>
          <a:p>
            <a:r>
              <a:rPr lang="cs-CZ" dirty="0" smtClean="0"/>
              <a:t>horší je deprese ráno,</a:t>
            </a:r>
          </a:p>
          <a:p>
            <a:r>
              <a:rPr lang="cs-CZ" dirty="0" smtClean="0"/>
              <a:t>dochází ke ztrátě chuti k jídlu a úbytku na váze (až 5% tělesné váhy za měsíc),</a:t>
            </a:r>
          </a:p>
          <a:p>
            <a:r>
              <a:rPr lang="cs-CZ" dirty="0" smtClean="0"/>
              <a:t>výrazná ztráta libida.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21314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Larvovaná</a:t>
            </a:r>
            <a:r>
              <a:rPr lang="cs-CZ" dirty="0" smtClean="0"/>
              <a:t> deprese: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chybí chorobná nálada,</a:t>
            </a:r>
          </a:p>
          <a:p>
            <a:r>
              <a:rPr lang="cs-CZ" dirty="0" smtClean="0"/>
              <a:t>chybí chuť k jídlu a dochází ke ztrátě libida,</a:t>
            </a:r>
            <a:endParaRPr lang="cs-CZ" dirty="0"/>
          </a:p>
          <a:p>
            <a:r>
              <a:rPr lang="cs-CZ" dirty="0" smtClean="0"/>
              <a:t>tělesné potíže jako je svírání na hrudi,</a:t>
            </a:r>
          </a:p>
          <a:p>
            <a:r>
              <a:rPr lang="cs-CZ" dirty="0" smtClean="0"/>
              <a:t>bušení srdce,</a:t>
            </a:r>
          </a:p>
          <a:p>
            <a:r>
              <a:rPr lang="cs-CZ" dirty="0" smtClean="0"/>
              <a:t>bolesti hlavy, břicha,</a:t>
            </a:r>
          </a:p>
          <a:p>
            <a:r>
              <a:rPr lang="cs-CZ" dirty="0" smtClean="0"/>
              <a:t>zažívací potíže,</a:t>
            </a:r>
          </a:p>
          <a:p>
            <a:r>
              <a:rPr lang="cs-CZ" dirty="0" smtClean="0"/>
              <a:t>závratě poruchy spánku,</a:t>
            </a:r>
          </a:p>
          <a:p>
            <a:r>
              <a:rPr lang="cs-CZ" dirty="0" smtClean="0"/>
              <a:t>somatické potíže.</a:t>
            </a:r>
          </a:p>
          <a:p>
            <a:pPr marL="0" indent="0">
              <a:buNone/>
            </a:pPr>
            <a:r>
              <a:rPr lang="cs-CZ" dirty="0" smtClean="0"/>
              <a:t>Zde je smutná nálada transformována do tělesných symptomů.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7853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/>
          </a:bodyPr>
          <a:lstStyle/>
          <a:p>
            <a:r>
              <a:rPr lang="cs-CZ" sz="4400" dirty="0" smtClean="0"/>
              <a:t>Klinické projevy deprese: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392488"/>
          </a:xfrm>
        </p:spPr>
        <p:txBody>
          <a:bodyPr/>
          <a:lstStyle/>
          <a:p>
            <a:r>
              <a:rPr lang="cs-CZ" dirty="0" smtClean="0"/>
              <a:t>porucha emocí – až afektivní </a:t>
            </a:r>
            <a:r>
              <a:rPr lang="cs-CZ" dirty="0" err="1" smtClean="0"/>
              <a:t>stupor</a:t>
            </a:r>
            <a:r>
              <a:rPr lang="cs-CZ" dirty="0" smtClean="0"/>
              <a:t>,</a:t>
            </a:r>
          </a:p>
          <a:p>
            <a:r>
              <a:rPr lang="cs-CZ" dirty="0" smtClean="0"/>
              <a:t>porucha  prožívání – převažuje úzkost, pocity viny, beznaděj,</a:t>
            </a:r>
          </a:p>
          <a:p>
            <a:r>
              <a:rPr lang="cs-CZ" dirty="0" smtClean="0"/>
              <a:t>zpomalení kognitivních funkcí,</a:t>
            </a:r>
          </a:p>
          <a:p>
            <a:r>
              <a:rPr lang="cs-CZ" dirty="0" smtClean="0"/>
              <a:t>deformuje se obsah myšlení směrem k pesimismu,</a:t>
            </a:r>
          </a:p>
          <a:p>
            <a:r>
              <a:rPr lang="cs-CZ" dirty="0" smtClean="0"/>
              <a:t>snížené projevy psychomotorického tempa.</a:t>
            </a:r>
          </a:p>
        </p:txBody>
      </p:sp>
    </p:spTree>
    <p:extLst>
      <p:ext uri="{BB962C8B-B14F-4D97-AF65-F5344CB8AC3E}">
        <p14:creationId xmlns="" xmlns:p14="http://schemas.microsoft.com/office/powerpoint/2010/main" val="1963519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Stupně hloubky deprese podle   </a:t>
            </a:r>
            <a:r>
              <a:rPr lang="cs-CZ" sz="4000" dirty="0" smtClean="0"/>
              <a:t>MKN -10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551723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Mírná depresivní fáze</a:t>
            </a:r>
          </a:p>
          <a:p>
            <a:pPr marL="514350" indent="-514350">
              <a:buAutoNum type="arabicPeriod"/>
            </a:pPr>
            <a:r>
              <a:rPr lang="cs-CZ" dirty="0" smtClean="0"/>
              <a:t>Středně těžká depresivní fáze</a:t>
            </a:r>
          </a:p>
          <a:p>
            <a:pPr marL="514350" indent="-514350">
              <a:buAutoNum type="arabicPeriod"/>
            </a:pPr>
            <a:r>
              <a:rPr lang="cs-CZ" dirty="0" smtClean="0"/>
              <a:t>Těžká depresivní fáze</a:t>
            </a:r>
          </a:p>
          <a:p>
            <a:pPr marL="514350" indent="-514350">
              <a:buAutoNum type="arabicPeriod"/>
            </a:pPr>
            <a:r>
              <a:rPr lang="cs-CZ" dirty="0" smtClean="0"/>
              <a:t>Těžká depresivní fáze s psychotickými příznaky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97437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89120"/>
          </a:xfrm>
        </p:spPr>
        <p:txBody>
          <a:bodyPr>
            <a:normAutofit/>
          </a:bodyPr>
          <a:lstStyle/>
          <a:p>
            <a:r>
              <a:rPr lang="cs-CZ" dirty="0" smtClean="0"/>
              <a:t>Ve stavu deprese mají lidé zvýšený sklon k sebepoškozování a sebevražednému jednání</a:t>
            </a:r>
          </a:p>
          <a:p>
            <a:pPr>
              <a:buNone/>
            </a:pPr>
            <a:r>
              <a:rPr lang="cs-CZ" dirty="0" smtClean="0"/>
              <a:t>  - smrt vidí jako vysvobození z trýzně.</a:t>
            </a:r>
          </a:p>
          <a:p>
            <a:r>
              <a:rPr lang="cs-CZ" dirty="0" smtClean="0"/>
              <a:t>Ženy se pokusí o sebevraždu 3x častěji (vyšší výskyt depresí).</a:t>
            </a:r>
          </a:p>
          <a:p>
            <a:r>
              <a:rPr lang="cs-CZ" dirty="0" smtClean="0"/>
              <a:t>U mužů jsou sebevražedné pokusy v  depresi častěji dokonané.</a:t>
            </a:r>
          </a:p>
          <a:p>
            <a:r>
              <a:rPr lang="cs-CZ" dirty="0" smtClean="0"/>
              <a:t>Narůstá počet sebevražd mezi adolescenty a lidmi v mladé dospělosti.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02527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Důvody sebevraždy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osamění,</a:t>
            </a:r>
          </a:p>
          <a:p>
            <a:r>
              <a:rPr lang="cs-CZ" dirty="0" smtClean="0"/>
              <a:t>nemoc ,</a:t>
            </a:r>
          </a:p>
          <a:p>
            <a:r>
              <a:rPr lang="cs-CZ" dirty="0" smtClean="0"/>
              <a:t>manželské problémy,</a:t>
            </a:r>
          </a:p>
          <a:p>
            <a:r>
              <a:rPr lang="cs-CZ" dirty="0" smtClean="0"/>
              <a:t>finanční problémy,</a:t>
            </a:r>
          </a:p>
          <a:p>
            <a:r>
              <a:rPr lang="cs-CZ" dirty="0" smtClean="0"/>
              <a:t>problémy v práci, </a:t>
            </a:r>
          </a:p>
          <a:p>
            <a:r>
              <a:rPr lang="cs-CZ" dirty="0" smtClean="0"/>
              <a:t>vztahy,</a:t>
            </a:r>
          </a:p>
          <a:p>
            <a:r>
              <a:rPr lang="cs-CZ" dirty="0" smtClean="0"/>
              <a:t>školní neúspěch…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41306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Léčba afektivních poruch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Farmaka – </a:t>
            </a:r>
            <a:r>
              <a:rPr lang="cs-CZ" dirty="0" smtClean="0"/>
              <a:t>antidepresiva …</a:t>
            </a:r>
          </a:p>
          <a:p>
            <a:r>
              <a:rPr lang="cs-CZ" b="1" dirty="0" smtClean="0"/>
              <a:t>Psychoterapie </a:t>
            </a:r>
          </a:p>
          <a:p>
            <a:pPr marL="0" indent="0">
              <a:buNone/>
            </a:pPr>
            <a:r>
              <a:rPr lang="cs-CZ" b="1" u="sng" dirty="0" smtClean="0"/>
              <a:t>Léčbu nesmíme podceňovat! </a:t>
            </a:r>
          </a:p>
          <a:p>
            <a:pPr marL="0" indent="0">
              <a:buNone/>
            </a:pPr>
            <a:r>
              <a:rPr lang="cs-CZ" dirty="0" smtClean="0"/>
              <a:t>Nejznámější psychoterapeutické </a:t>
            </a:r>
            <a:r>
              <a:rPr lang="cs-CZ" u="sng" dirty="0" smtClean="0"/>
              <a:t>metody</a:t>
            </a:r>
            <a:r>
              <a:rPr lang="cs-CZ" dirty="0" smtClean="0"/>
              <a:t> jsou:</a:t>
            </a:r>
          </a:p>
          <a:p>
            <a:pPr>
              <a:buFontTx/>
              <a:buChar char="-"/>
            </a:pPr>
            <a:r>
              <a:rPr lang="cs-CZ" b="1" i="1" dirty="0" smtClean="0"/>
              <a:t>kognitivně- behaviorální terapie,</a:t>
            </a:r>
          </a:p>
          <a:p>
            <a:pPr>
              <a:buFontTx/>
              <a:buChar char="-"/>
            </a:pPr>
            <a:r>
              <a:rPr lang="cs-CZ" b="1" i="1" dirty="0" smtClean="0"/>
              <a:t>interpersonální terapie,</a:t>
            </a:r>
          </a:p>
          <a:p>
            <a:pPr>
              <a:buFontTx/>
              <a:buChar char="-"/>
            </a:pPr>
            <a:r>
              <a:rPr lang="cs-CZ" b="1" i="1" dirty="0" smtClean="0"/>
              <a:t>psychoanalytická terapie,</a:t>
            </a:r>
          </a:p>
          <a:p>
            <a:pPr>
              <a:buFontTx/>
              <a:buChar char="-"/>
            </a:pPr>
            <a:r>
              <a:rPr lang="cs-CZ" b="1" i="1" dirty="0" smtClean="0"/>
              <a:t>párová a rodinná terapie.</a:t>
            </a:r>
          </a:p>
          <a:p>
            <a:pPr marL="0" indent="0">
              <a:buNone/>
            </a:pPr>
            <a:r>
              <a:rPr lang="cs-CZ" sz="2400" i="1" dirty="0" smtClean="0"/>
              <a:t>Dobrá je spolupráce s pacientem, léčba se může kombinovat.</a:t>
            </a:r>
            <a:endParaRPr lang="cs-CZ" sz="2400" i="1" dirty="0"/>
          </a:p>
        </p:txBody>
      </p:sp>
    </p:spTree>
    <p:extLst>
      <p:ext uri="{BB962C8B-B14F-4D97-AF65-F5344CB8AC3E}">
        <p14:creationId xmlns="" xmlns:p14="http://schemas.microsoft.com/office/powerpoint/2010/main" val="1580068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Otázky :</a:t>
            </a:r>
          </a:p>
          <a:p>
            <a:r>
              <a:rPr lang="cs-CZ" dirty="0" smtClean="0"/>
              <a:t>Jaké znáš důvody deprese?</a:t>
            </a:r>
          </a:p>
          <a:p>
            <a:r>
              <a:rPr lang="cs-CZ" dirty="0" smtClean="0"/>
              <a:t>Jaké jsou somatické projevy deprese?</a:t>
            </a:r>
          </a:p>
          <a:p>
            <a:r>
              <a:rPr lang="cs-CZ" dirty="0" smtClean="0"/>
              <a:t>Co doporučíš lidem, kteří mají projevy deprese?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61942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Zdroj:</a:t>
            </a:r>
          </a:p>
          <a:p>
            <a:r>
              <a:rPr lang="cs-CZ" sz="2800" dirty="0" smtClean="0"/>
              <a:t>Mgr. Kateřina </a:t>
            </a:r>
            <a:r>
              <a:rPr lang="cs-CZ" sz="2800" dirty="0" err="1" smtClean="0"/>
              <a:t>Juklová</a:t>
            </a:r>
            <a:r>
              <a:rPr lang="cs-CZ" sz="2800" dirty="0" smtClean="0"/>
              <a:t>, Mgr. Radka </a:t>
            </a:r>
            <a:r>
              <a:rPr lang="cs-CZ" sz="2800" dirty="0" err="1" smtClean="0"/>
              <a:t>Skorunková</a:t>
            </a:r>
            <a:r>
              <a:rPr lang="cs-CZ" sz="2800" dirty="0" smtClean="0"/>
              <a:t>: Základy psychopatologie, </a:t>
            </a:r>
            <a:r>
              <a:rPr lang="cs-CZ" sz="2800" dirty="0" err="1" smtClean="0"/>
              <a:t>Gaudeamus</a:t>
            </a:r>
            <a:r>
              <a:rPr lang="cs-CZ" sz="2800" dirty="0" smtClean="0"/>
              <a:t>, Univerzita Hradec Králové, 2009, Hradec Králové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631</Words>
  <Application>Microsoft Office PowerPoint</Application>
  <PresentationFormat>Předvádění na obrazovce (4:3)</PresentationFormat>
  <Paragraphs>119</Paragraphs>
  <Slides>14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Tok</vt:lpstr>
      <vt:lpstr>Motiv sady Office</vt:lpstr>
      <vt:lpstr>Snímek 1</vt:lpstr>
      <vt:lpstr>Základní projevy afektivních poruch:</vt:lpstr>
      <vt:lpstr>Vznik afektivních poruch:</vt:lpstr>
      <vt:lpstr>Deprese</vt:lpstr>
      <vt:lpstr>Depresivní fáze (MKN – 10,1992):</vt:lpstr>
      <vt:lpstr>Somatické syndromy deprese:</vt:lpstr>
      <vt:lpstr>Larvovaná deprese:</vt:lpstr>
      <vt:lpstr>Klinické projevy deprese:</vt:lpstr>
      <vt:lpstr> Stupně hloubky deprese podle   MKN -10</vt:lpstr>
      <vt:lpstr>  </vt:lpstr>
      <vt:lpstr>Důvody sebevraždy :</vt:lpstr>
      <vt:lpstr>Léčba afektivních poruch</vt:lpstr>
      <vt:lpstr>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 psychopatologie</dc:title>
  <dc:creator>Zdeněk</dc:creator>
  <cp:lastModifiedBy>Gymnázium a SOŠ</cp:lastModifiedBy>
  <cp:revision>37</cp:revision>
  <dcterms:created xsi:type="dcterms:W3CDTF">2012-09-18T05:10:23Z</dcterms:created>
  <dcterms:modified xsi:type="dcterms:W3CDTF">2013-05-15T05:24:43Z</dcterms:modified>
</cp:coreProperties>
</file>