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  <p:sldMasterId id="2147483744" r:id="rId2"/>
  </p:sldMasterIdLst>
  <p:notesMasterIdLst>
    <p:notesMasterId r:id="rId13"/>
  </p:notesMasterIdLst>
  <p:sldIdLst>
    <p:sldId id="275" r:id="rId3"/>
    <p:sldId id="257" r:id="rId4"/>
    <p:sldId id="267" r:id="rId5"/>
    <p:sldId id="268" r:id="rId6"/>
    <p:sldId id="269" r:id="rId7"/>
    <p:sldId id="270" r:id="rId8"/>
    <p:sldId id="271" r:id="rId9"/>
    <p:sldId id="272" r:id="rId10"/>
    <p:sldId id="273" r:id="rId11"/>
    <p:sldId id="274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80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D69606-57D5-4C6A-8BC0-EF334B6F1434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B31E21-7CBE-4E51-9418-EF81DDE1163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6227935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2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9695904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60697245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35843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5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6989858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6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209017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909190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CB31E21-7CBE-4E51-9418-EF81DDE11631}" type="slidenum">
              <a:rPr lang="cs-CZ" smtClean="0"/>
              <a:pPr/>
              <a:t>8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6441094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A089A9-38A0-4F23-A4FD-222F15523CB2}" type="datetimeFigureOut">
              <a:rPr lang="cs-CZ" smtClean="0"/>
              <a:pPr/>
              <a:t>15.5.2013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5048E-8761-4274-904D-36E42DD3C6F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333375"/>
            <a:ext cx="5761038" cy="1258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8" name="Tabulka 7"/>
          <p:cNvGraphicFramePr>
            <a:graphicFrameLocks noGrp="1"/>
          </p:cNvGraphicFramePr>
          <p:nvPr/>
        </p:nvGraphicFramePr>
        <p:xfrm>
          <a:off x="1475656" y="1700808"/>
          <a:ext cx="6768752" cy="4622904"/>
        </p:xfrm>
        <a:graphic>
          <a:graphicData uri="http://schemas.openxmlformats.org/drawingml/2006/table">
            <a:tbl>
              <a:tblPr/>
              <a:tblGrid>
                <a:gridCol w="1512168"/>
                <a:gridCol w="5256584"/>
              </a:tblGrid>
              <a:tr h="505683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školy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Gymnázium, střední odborná škola, střední odborné učiliště a vyšší odborná škola, Hořice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Číslo projektu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CZ.1.07/1.5.00/34.0873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Název materiálu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Afektivní poruchy - mánie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 </a:t>
                      </a:r>
                      <a:r>
                        <a:rPr lang="cs-CZ" sz="1400" dirty="0" smtClean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(</a:t>
                      </a: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VY_32_INOVACE_04.02.09)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 dirty="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Autor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Mgr. Monika Malá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Tematická oblast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Patopsychologie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Ročník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osmý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92555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Datum tvorby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dirty="0"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Září 2012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992834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Anotace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1000"/>
                        </a:spcAft>
                      </a:pPr>
                      <a:r>
                        <a:rPr lang="cs-CZ" sz="1400" dirty="0" smtClean="0">
                          <a:latin typeface="Arial" pitchFamily="34" charset="0"/>
                          <a:cs typeface="Arial" pitchFamily="34" charset="0"/>
                        </a:rPr>
                        <a:t>Prezentace je určena pro výuku patopsychologie v semináři v psychologie v maturitním ročníku, seznamuje studenty se základními termíny v oboru afektivních poruch a  přibližuje problematiku vzniku mánie, její  syndromy a léčbu.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81015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400" kern="1200">
                          <a:solidFill>
                            <a:srgbClr val="000000"/>
                          </a:solidFill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Metodický pokyn</a:t>
                      </a:r>
                      <a:endParaRPr lang="cs-CZ" sz="140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marL="79427" marR="79427" marT="39713" marB="39713" anchor="ctr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kern="1200" dirty="0" smtClean="0">
                          <a:solidFill>
                            <a:schemeClr val="tx1"/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Šablona slouží jako digitalizovaná učebnice pro žáky semináře z psychologie, jednotlivé strany prezentace na sebe tematicky navazují, řeší problematiku psychopatologie. Časová dotace materiálu je 20 minut.</a:t>
                      </a:r>
                      <a:endParaRPr lang="cs-CZ" sz="1400" dirty="0">
                        <a:latin typeface="Arial" pitchFamily="34" charset="0"/>
                        <a:ea typeface="Calibri"/>
                        <a:cs typeface="Arial" pitchFamily="34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projevy afektivních poruch: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FontTx/>
              <a:buChar char="-"/>
            </a:pPr>
            <a:r>
              <a:rPr lang="cs-CZ" dirty="0" smtClean="0"/>
              <a:t> chorobná nálada, která neodpovídá dané situaci,</a:t>
            </a:r>
          </a:p>
          <a:p>
            <a:pPr marL="0" indent="0">
              <a:buFontTx/>
              <a:buChar char="-"/>
            </a:pPr>
            <a:r>
              <a:rPr lang="cs-CZ" dirty="0" smtClean="0"/>
              <a:t> nálada narušuje uvažování,</a:t>
            </a:r>
          </a:p>
          <a:p>
            <a:pPr marL="0" indent="0">
              <a:buFontTx/>
              <a:buChar char="-"/>
            </a:pPr>
            <a:r>
              <a:rPr lang="cs-CZ" dirty="0" smtClean="0"/>
              <a:t> narušuje jednání,</a:t>
            </a:r>
          </a:p>
          <a:p>
            <a:pPr marL="0" indent="0">
              <a:buFontTx/>
              <a:buChar char="-"/>
            </a:pPr>
            <a:r>
              <a:rPr lang="cs-CZ" dirty="0" smtClean="0"/>
              <a:t> narušuje i somatické funkce,</a:t>
            </a:r>
          </a:p>
          <a:p>
            <a:pPr marL="0" indent="0">
              <a:buFontTx/>
              <a:buChar char="-"/>
            </a:pPr>
            <a:r>
              <a:rPr lang="cs-CZ" dirty="0" smtClean="0"/>
              <a:t> 25% populace má 1x za život afektivní poruchu,</a:t>
            </a:r>
          </a:p>
          <a:p>
            <a:pPr marL="0" indent="0">
              <a:buFontTx/>
              <a:buChar char="-"/>
            </a:pPr>
            <a:r>
              <a:rPr lang="cs-CZ" dirty="0" smtClean="0"/>
              <a:t> častěji se vyskytuje deprese něž mánie.</a:t>
            </a:r>
          </a:p>
        </p:txBody>
      </p:sp>
    </p:spTree>
    <p:extLst>
      <p:ext uri="{BB962C8B-B14F-4D97-AF65-F5344CB8AC3E}">
        <p14:creationId xmlns="" xmlns:p14="http://schemas.microsoft.com/office/powerpoint/2010/main" val="1677389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-171400"/>
            <a:ext cx="8229600" cy="1658448"/>
          </a:xfrm>
        </p:spPr>
        <p:txBody>
          <a:bodyPr/>
          <a:lstStyle/>
          <a:p>
            <a:r>
              <a:rPr lang="cs-CZ" dirty="0" smtClean="0"/>
              <a:t>Mánie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46958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 smtClean="0"/>
              <a:t>= patologicky povznesená, křečovitá nálada spojená s hyperaktivitou, expanzivitou a rozjařeností</a:t>
            </a:r>
            <a:r>
              <a:rPr lang="cs-CZ" dirty="0" smtClean="0"/>
              <a:t>.</a:t>
            </a:r>
          </a:p>
          <a:p>
            <a:pPr>
              <a:buFontTx/>
              <a:buChar char="-"/>
            </a:pPr>
            <a:r>
              <a:rPr lang="cs-CZ" dirty="0" smtClean="0"/>
              <a:t>Jedinec je v napětí, dobrá </a:t>
            </a:r>
            <a:r>
              <a:rPr lang="cs-CZ" u="sng" dirty="0" smtClean="0"/>
              <a:t>nálada je nepřirozená.</a:t>
            </a:r>
          </a:p>
          <a:p>
            <a:pPr>
              <a:buFontTx/>
              <a:buChar char="-"/>
            </a:pPr>
            <a:r>
              <a:rPr lang="cs-CZ" dirty="0" smtClean="0"/>
              <a:t>Subjektivně je </a:t>
            </a:r>
            <a:r>
              <a:rPr lang="cs-CZ" u="sng" dirty="0" smtClean="0"/>
              <a:t>mánie příjemnější </a:t>
            </a:r>
            <a:r>
              <a:rPr lang="cs-CZ" dirty="0" smtClean="0"/>
              <a:t>než deprese, ale z pohledu okolí je to naopak.</a:t>
            </a:r>
          </a:p>
          <a:p>
            <a:pPr>
              <a:buFontTx/>
              <a:buChar char="-"/>
            </a:pPr>
            <a:r>
              <a:rPr lang="cs-CZ" dirty="0" smtClean="0"/>
              <a:t>Nemocný je </a:t>
            </a:r>
            <a:r>
              <a:rPr lang="cs-CZ" u="sng" dirty="0" smtClean="0"/>
              <a:t>nekritický</a:t>
            </a:r>
            <a:r>
              <a:rPr lang="cs-CZ" dirty="0" smtClean="0"/>
              <a:t>, přehnaně </a:t>
            </a:r>
            <a:r>
              <a:rPr lang="cs-CZ" u="sng" dirty="0" smtClean="0"/>
              <a:t>optimistický</a:t>
            </a:r>
            <a:r>
              <a:rPr lang="cs-CZ" dirty="0" smtClean="0"/>
              <a:t>, nedovede odhadnout nebezpečí.</a:t>
            </a:r>
          </a:p>
          <a:p>
            <a:pPr>
              <a:buFontTx/>
              <a:buChar char="-"/>
            </a:pPr>
            <a:r>
              <a:rPr lang="cs-CZ" dirty="0" smtClean="0"/>
              <a:t>Nadměrně utrácí, uzavírá podivné obchody, </a:t>
            </a:r>
            <a:r>
              <a:rPr lang="cs-CZ" u="sng" dirty="0" smtClean="0"/>
              <a:t>nerealisticky plánuje.</a:t>
            </a:r>
            <a:endParaRPr lang="cs-CZ" u="sng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0242924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42876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 </a:t>
            </a:r>
            <a:r>
              <a:rPr lang="cs-CZ" sz="4400" dirty="0" smtClean="0"/>
              <a:t>Somatické syndromy v manické fázi: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708920"/>
            <a:ext cx="8229600" cy="4389120"/>
          </a:xfrm>
        </p:spPr>
        <p:txBody>
          <a:bodyPr/>
          <a:lstStyle/>
          <a:p>
            <a:r>
              <a:rPr lang="cs-CZ" dirty="0" smtClean="0"/>
              <a:t>projevuje se chutí k jídlu,</a:t>
            </a:r>
          </a:p>
          <a:p>
            <a:r>
              <a:rPr lang="cs-CZ" dirty="0" smtClean="0"/>
              <a:t>zvýšenou sexuální </a:t>
            </a:r>
            <a:r>
              <a:rPr lang="cs-CZ" dirty="0" err="1" smtClean="0"/>
              <a:t>apetencí</a:t>
            </a:r>
            <a:r>
              <a:rPr lang="cs-CZ" dirty="0" smtClean="0"/>
              <a:t>,</a:t>
            </a:r>
          </a:p>
          <a:p>
            <a:r>
              <a:rPr lang="cs-CZ" dirty="0" smtClean="0"/>
              <a:t>nadměrná aktivizace fyziologických procesů (málo spí, ale cítí se svěží),</a:t>
            </a:r>
          </a:p>
        </p:txBody>
      </p:sp>
    </p:spTree>
    <p:extLst>
      <p:ext uri="{BB962C8B-B14F-4D97-AF65-F5344CB8AC3E}">
        <p14:creationId xmlns="" xmlns:p14="http://schemas.microsoft.com/office/powerpoint/2010/main" val="35879493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556792"/>
            <a:ext cx="8229600" cy="1143000"/>
          </a:xfrm>
        </p:spPr>
        <p:txBody>
          <a:bodyPr>
            <a:normAutofit fontScale="90000"/>
          </a:bodyPr>
          <a:lstStyle/>
          <a:p>
            <a:pPr lvl="0"/>
            <a:r>
              <a:rPr lang="cs-CZ" dirty="0" smtClean="0">
                <a:solidFill>
                  <a:prstClr val="black"/>
                </a:solidFill>
              </a:rPr>
              <a:t>Myšlení v mánii:</a:t>
            </a:r>
            <a:r>
              <a:rPr lang="cs-CZ" dirty="0">
                <a:solidFill>
                  <a:prstClr val="black"/>
                </a:solidFill>
              </a:rPr>
              <a:t/>
            </a:r>
            <a:br>
              <a:rPr lang="cs-CZ" dirty="0">
                <a:solidFill>
                  <a:prstClr val="black"/>
                </a:solidFill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420888"/>
            <a:ext cx="8229600" cy="3903712"/>
          </a:xfrm>
        </p:spPr>
        <p:txBody>
          <a:bodyPr/>
          <a:lstStyle/>
          <a:p>
            <a:pPr lvl="0">
              <a:buClr>
                <a:srgbClr val="009FEC"/>
              </a:buClr>
            </a:pPr>
            <a:r>
              <a:rPr lang="cs-CZ" dirty="0" err="1" smtClean="0">
                <a:solidFill>
                  <a:prstClr val="black"/>
                </a:solidFill>
              </a:rPr>
              <a:t>tachypsychismus</a:t>
            </a:r>
            <a:r>
              <a:rPr lang="cs-CZ" dirty="0" smtClean="0">
                <a:solidFill>
                  <a:prstClr val="black"/>
                </a:solidFill>
              </a:rPr>
              <a:t> </a:t>
            </a:r>
            <a:r>
              <a:rPr lang="cs-CZ" dirty="0">
                <a:solidFill>
                  <a:prstClr val="black"/>
                </a:solidFill>
              </a:rPr>
              <a:t>až myšlenkový trysky </a:t>
            </a:r>
            <a:r>
              <a:rPr lang="cs-CZ" dirty="0" smtClean="0">
                <a:solidFill>
                  <a:prstClr val="black"/>
                </a:solidFill>
              </a:rPr>
              <a:t>,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009FEC"/>
              </a:buClr>
            </a:pPr>
            <a:r>
              <a:rPr lang="cs-CZ" dirty="0">
                <a:solidFill>
                  <a:prstClr val="black"/>
                </a:solidFill>
              </a:rPr>
              <a:t>t</a:t>
            </a:r>
            <a:r>
              <a:rPr lang="cs-CZ" dirty="0" smtClean="0">
                <a:solidFill>
                  <a:prstClr val="black"/>
                </a:solidFill>
              </a:rPr>
              <a:t>empo </a:t>
            </a:r>
            <a:r>
              <a:rPr lang="cs-CZ" dirty="0">
                <a:solidFill>
                  <a:prstClr val="black"/>
                </a:solidFill>
              </a:rPr>
              <a:t>řeči </a:t>
            </a:r>
            <a:r>
              <a:rPr lang="cs-CZ" dirty="0" smtClean="0">
                <a:solidFill>
                  <a:prstClr val="black"/>
                </a:solidFill>
              </a:rPr>
              <a:t>nestačí,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009FEC"/>
              </a:buClr>
            </a:pPr>
            <a:r>
              <a:rPr lang="cs-CZ" dirty="0">
                <a:solidFill>
                  <a:prstClr val="black"/>
                </a:solidFill>
              </a:rPr>
              <a:t>p</a:t>
            </a:r>
            <a:r>
              <a:rPr lang="cs-CZ" dirty="0" smtClean="0">
                <a:solidFill>
                  <a:prstClr val="black"/>
                </a:solidFill>
              </a:rPr>
              <a:t>ozornost </a:t>
            </a:r>
            <a:r>
              <a:rPr lang="cs-CZ" dirty="0">
                <a:solidFill>
                  <a:prstClr val="black"/>
                </a:solidFill>
              </a:rPr>
              <a:t>je roztěkaná, ale neví o </a:t>
            </a:r>
            <a:r>
              <a:rPr lang="cs-CZ" dirty="0" smtClean="0">
                <a:solidFill>
                  <a:prstClr val="black"/>
                </a:solidFill>
              </a:rPr>
              <a:t>tom,</a:t>
            </a: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009FEC"/>
              </a:buClr>
            </a:pPr>
            <a:r>
              <a:rPr lang="cs-CZ" dirty="0">
                <a:solidFill>
                  <a:prstClr val="black"/>
                </a:solidFill>
              </a:rPr>
              <a:t>m</a:t>
            </a:r>
            <a:r>
              <a:rPr lang="cs-CZ" dirty="0" smtClean="0">
                <a:solidFill>
                  <a:prstClr val="black"/>
                </a:solidFill>
              </a:rPr>
              <a:t>yslí si, </a:t>
            </a:r>
            <a:r>
              <a:rPr lang="cs-CZ" dirty="0">
                <a:solidFill>
                  <a:prstClr val="black"/>
                </a:solidFill>
              </a:rPr>
              <a:t>že pro něj nic není </a:t>
            </a:r>
            <a:r>
              <a:rPr lang="cs-CZ" dirty="0" smtClean="0">
                <a:solidFill>
                  <a:prstClr val="black"/>
                </a:solidFill>
              </a:rPr>
              <a:t>problém,</a:t>
            </a:r>
          </a:p>
          <a:p>
            <a:pPr lvl="0">
              <a:buClr>
                <a:srgbClr val="009FEC"/>
              </a:buClr>
            </a:pPr>
            <a:r>
              <a:rPr lang="cs-CZ" dirty="0" smtClean="0">
                <a:solidFill>
                  <a:prstClr val="black"/>
                </a:solidFill>
              </a:rPr>
              <a:t>dochází k poruše hodnocení svých schopností.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31380737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MKN (1992) specifikuje 3 stupně onemocnění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Společnou mají povznesenou náladu + vyšší tělesnou a duševní aktivitu:</a:t>
            </a:r>
          </a:p>
          <a:p>
            <a:pPr marL="514350" indent="-514350">
              <a:buAutoNum type="arabicPeriod"/>
            </a:pPr>
            <a:r>
              <a:rPr lang="cs-CZ" b="1" dirty="0" err="1" smtClean="0"/>
              <a:t>hypománie</a:t>
            </a:r>
            <a:r>
              <a:rPr lang="cs-CZ" b="1" dirty="0" smtClean="0"/>
              <a:t> </a:t>
            </a:r>
            <a:r>
              <a:rPr lang="cs-CZ" dirty="0" smtClean="0"/>
              <a:t>(zvýšená sociabilita, výmluvnost, přílišná důvěrnost, větší sexuální energie, méně spánku).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mánie</a:t>
            </a:r>
            <a:r>
              <a:rPr lang="cs-CZ" dirty="0" smtClean="0"/>
              <a:t> – viz výše + přehnaně optimistické myšlenky, nepraktické plány,(15-30 let nejčastěji),</a:t>
            </a:r>
          </a:p>
          <a:p>
            <a:pPr marL="514350" indent="-514350">
              <a:buAutoNum type="arabicPeriod"/>
            </a:pPr>
            <a:r>
              <a:rPr lang="cs-CZ" b="1" dirty="0" smtClean="0"/>
              <a:t>mánie s psychotickými příznaky </a:t>
            </a:r>
            <a:r>
              <a:rPr lang="cs-CZ" dirty="0" smtClean="0"/>
              <a:t>– viz výše + nadnesené sebevědomí, velikášské myšlenky + bludy – podrážděnost, podezíravost.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43048368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4400" dirty="0" smtClean="0"/>
              <a:t>Průběh afektivních poruch         MKN rozlišuje kategorie: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1. manická fáze,</a:t>
            </a:r>
          </a:p>
          <a:p>
            <a:r>
              <a:rPr lang="cs-CZ" b="1" dirty="0" smtClean="0"/>
              <a:t>2. bipolární afektivní porucha,</a:t>
            </a:r>
          </a:p>
          <a:p>
            <a:r>
              <a:rPr lang="cs-CZ" b="1" dirty="0" smtClean="0"/>
              <a:t>3. depresivní fáze,</a:t>
            </a:r>
          </a:p>
          <a:p>
            <a:r>
              <a:rPr lang="cs-CZ" b="1" dirty="0" smtClean="0"/>
              <a:t>4. periodická </a:t>
            </a:r>
            <a:r>
              <a:rPr lang="cs-CZ" dirty="0" smtClean="0"/>
              <a:t>(rekurentní) depresivní porucha,</a:t>
            </a:r>
          </a:p>
          <a:p>
            <a:r>
              <a:rPr lang="cs-CZ" b="1" dirty="0" smtClean="0"/>
              <a:t>5. trvalé poruchy nálady </a:t>
            </a:r>
            <a:r>
              <a:rPr lang="cs-CZ" dirty="0" smtClean="0"/>
              <a:t>(trvají mnoho let)</a:t>
            </a:r>
          </a:p>
          <a:p>
            <a:pPr marL="0" indent="0">
              <a:buNone/>
            </a:pPr>
            <a:r>
              <a:rPr lang="cs-CZ" dirty="0" smtClean="0"/>
              <a:t>               - </a:t>
            </a:r>
            <a:r>
              <a:rPr lang="cs-CZ" b="1" dirty="0" smtClean="0"/>
              <a:t>cyklotymie</a:t>
            </a:r>
            <a:r>
              <a:rPr lang="cs-CZ" dirty="0" smtClean="0"/>
              <a:t> (nestálost deprese střídá elaci),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- </a:t>
            </a:r>
            <a:r>
              <a:rPr lang="cs-CZ" b="1" dirty="0" err="1" smtClean="0"/>
              <a:t>dystymie</a:t>
            </a:r>
            <a:r>
              <a:rPr lang="cs-CZ" dirty="0" smtClean="0"/>
              <a:t> (chronická depresivní nálada).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4556042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Léčba afektivních poruch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Farmaka – </a:t>
            </a:r>
            <a:r>
              <a:rPr lang="cs-CZ" dirty="0" smtClean="0"/>
              <a:t>antidepresiva …</a:t>
            </a:r>
          </a:p>
          <a:p>
            <a:r>
              <a:rPr lang="cs-CZ" b="1" dirty="0" smtClean="0"/>
              <a:t>Psychoterapie </a:t>
            </a:r>
          </a:p>
          <a:p>
            <a:pPr marL="0" indent="0">
              <a:buNone/>
            </a:pPr>
            <a:r>
              <a:rPr lang="cs-CZ" b="1" u="sng" dirty="0" smtClean="0"/>
              <a:t>Léčbu nesmíme podceňovat! </a:t>
            </a:r>
          </a:p>
          <a:p>
            <a:pPr marL="0" indent="0">
              <a:buNone/>
            </a:pPr>
            <a:r>
              <a:rPr lang="cs-CZ" dirty="0" smtClean="0"/>
              <a:t>Nejznámější psychoterapeutické </a:t>
            </a:r>
            <a:r>
              <a:rPr lang="cs-CZ" u="sng" dirty="0" smtClean="0"/>
              <a:t>metody</a:t>
            </a:r>
            <a:r>
              <a:rPr lang="cs-CZ" dirty="0" smtClean="0"/>
              <a:t> jsou:</a:t>
            </a:r>
          </a:p>
          <a:p>
            <a:pPr>
              <a:buFontTx/>
              <a:buChar char="-"/>
            </a:pPr>
            <a:r>
              <a:rPr lang="cs-CZ" b="1" i="1" dirty="0" smtClean="0"/>
              <a:t>kognitivně- behaviorální terapie,</a:t>
            </a:r>
          </a:p>
          <a:p>
            <a:pPr>
              <a:buFontTx/>
              <a:buChar char="-"/>
            </a:pPr>
            <a:r>
              <a:rPr lang="cs-CZ" b="1" i="1" dirty="0" smtClean="0"/>
              <a:t>interpersonální terapie,</a:t>
            </a:r>
          </a:p>
          <a:p>
            <a:pPr>
              <a:buFontTx/>
              <a:buChar char="-"/>
            </a:pPr>
            <a:r>
              <a:rPr lang="cs-CZ" b="1" i="1" dirty="0" smtClean="0"/>
              <a:t>psychoanalytická terapie,</a:t>
            </a:r>
          </a:p>
          <a:p>
            <a:pPr>
              <a:buFontTx/>
              <a:buChar char="-"/>
            </a:pPr>
            <a:r>
              <a:rPr lang="cs-CZ" b="1" i="1" dirty="0" smtClean="0"/>
              <a:t>párová a rodinná terapie.</a:t>
            </a:r>
          </a:p>
          <a:p>
            <a:pPr marL="0" indent="0">
              <a:buNone/>
            </a:pPr>
            <a:r>
              <a:rPr lang="cs-CZ" sz="2400" i="1" dirty="0" smtClean="0"/>
              <a:t>Dobrá je spolupráce s pacientem, léčba se může kombinovat.</a:t>
            </a:r>
            <a:endParaRPr lang="cs-CZ" sz="2400" i="1" dirty="0"/>
          </a:p>
        </p:txBody>
      </p:sp>
    </p:spTree>
    <p:extLst>
      <p:ext uri="{BB962C8B-B14F-4D97-AF65-F5344CB8AC3E}">
        <p14:creationId xmlns="" xmlns:p14="http://schemas.microsoft.com/office/powerpoint/2010/main" val="15800680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dirty="0" smtClean="0"/>
              <a:t>Otázky</a:t>
            </a:r>
          </a:p>
          <a:p>
            <a:r>
              <a:rPr lang="cs-CZ" sz="3200" dirty="0" smtClean="0"/>
              <a:t>Jaký je rozdíl mezi mánií a depresí?</a:t>
            </a:r>
          </a:p>
          <a:p>
            <a:r>
              <a:rPr lang="cs-CZ" sz="3200" dirty="0" smtClean="0"/>
              <a:t>Vysvětli pojem bipolární porucha osobnosti?</a:t>
            </a:r>
          </a:p>
          <a:p>
            <a:r>
              <a:rPr lang="cs-CZ" sz="3200" dirty="0" smtClean="0"/>
              <a:t>Popiš možnosti léčby afektivních poruch.</a:t>
            </a:r>
          </a:p>
          <a:p>
            <a:endParaRPr lang="cs-CZ" sz="3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  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dirty="0" smtClean="0"/>
              <a:t>Zdroj:</a:t>
            </a:r>
          </a:p>
          <a:p>
            <a:r>
              <a:rPr lang="cs-CZ" sz="2800" dirty="0" smtClean="0"/>
              <a:t>Mgr. Kateřina </a:t>
            </a:r>
            <a:r>
              <a:rPr lang="cs-CZ" sz="2800" dirty="0" err="1" smtClean="0"/>
              <a:t>Juklová</a:t>
            </a:r>
            <a:r>
              <a:rPr lang="cs-CZ" sz="2800" dirty="0" smtClean="0"/>
              <a:t>, Mgr. Radka </a:t>
            </a:r>
            <a:r>
              <a:rPr lang="cs-CZ" sz="2800" dirty="0" err="1" smtClean="0"/>
              <a:t>Skorunková</a:t>
            </a:r>
            <a:r>
              <a:rPr lang="cs-CZ" sz="2800" dirty="0" smtClean="0"/>
              <a:t>: Základy psychopatologie, </a:t>
            </a:r>
            <a:r>
              <a:rPr lang="cs-CZ" sz="2800" dirty="0" err="1" smtClean="0"/>
              <a:t>Gaudeamus</a:t>
            </a:r>
            <a:r>
              <a:rPr lang="cs-CZ" sz="2800" dirty="0" smtClean="0"/>
              <a:t>, Univerzita Hradec Králové, 2009, Hradec Králové 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ok">
      <a:dk1>
        <a:sysClr val="windowText" lastClr="000000"/>
      </a:dk1>
      <a:lt1>
        <a:sysClr val="window" lastClr="FFFFFF"/>
      </a:lt1>
      <a:dk2>
        <a:srgbClr val="000082"/>
      </a:dk2>
      <a:lt2>
        <a:srgbClr val="F3F3FF"/>
      </a:lt2>
      <a:accent1>
        <a:srgbClr val="828200"/>
      </a:accent1>
      <a:accent2>
        <a:srgbClr val="1B582B"/>
      </a:accent2>
      <a:accent3>
        <a:srgbClr val="009FEC"/>
      </a:accent3>
      <a:accent4>
        <a:srgbClr val="00BDBD"/>
      </a:accent4>
      <a:accent5>
        <a:srgbClr val="7C5BAE"/>
      </a:accent5>
      <a:accent6>
        <a:srgbClr val="0055AA"/>
      </a:accent6>
      <a:hlink>
        <a:srgbClr val="FC9658"/>
      </a:hlink>
      <a:folHlink>
        <a:srgbClr val="E800E8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186</TotalTime>
  <Words>496</Words>
  <Application>Microsoft Office PowerPoint</Application>
  <PresentationFormat>Předvádění na obrazovce (4:3)</PresentationFormat>
  <Paragraphs>79</Paragraphs>
  <Slides>10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Tok</vt:lpstr>
      <vt:lpstr>Motiv sady Office</vt:lpstr>
      <vt:lpstr>Snímek 1</vt:lpstr>
      <vt:lpstr>Základní projevy afektivních poruch:</vt:lpstr>
      <vt:lpstr>Mánie</vt:lpstr>
      <vt:lpstr>  Somatické syndromy v manické fázi:</vt:lpstr>
      <vt:lpstr>Myšlení v mánii: </vt:lpstr>
      <vt:lpstr>MKN (1992) specifikuje 3 stupně onemocnění</vt:lpstr>
      <vt:lpstr>Průběh afektivních poruch         MKN rozlišuje kategorie:</vt:lpstr>
      <vt:lpstr>Léčba afektivních poruch</vt:lpstr>
      <vt:lpstr>  </vt:lpstr>
      <vt:lpstr> 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Základy  psychopatologie</dc:title>
  <dc:creator>Zdeněk</dc:creator>
  <cp:lastModifiedBy>Gymnázium a SOŠ</cp:lastModifiedBy>
  <cp:revision>31</cp:revision>
  <dcterms:created xsi:type="dcterms:W3CDTF">2012-09-18T05:10:23Z</dcterms:created>
  <dcterms:modified xsi:type="dcterms:W3CDTF">2013-05-15T05:39:10Z</dcterms:modified>
</cp:coreProperties>
</file>