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68" r:id="rId2"/>
    <p:sldId id="259" r:id="rId3"/>
    <p:sldId id="257" r:id="rId4"/>
    <p:sldId id="258" r:id="rId5"/>
    <p:sldId id="260" r:id="rId6"/>
    <p:sldId id="261" r:id="rId7"/>
    <p:sldId id="264" r:id="rId8"/>
    <p:sldId id="262" r:id="rId9"/>
    <p:sldId id="263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1D462F-4A40-4F8A-9F85-ABFAA17C9B08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AA7CC3-3810-4A06-A118-E913EBCA31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080703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AA7CC3-3810-4A06-A118-E913EBCA315F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826203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AA7CC3-3810-4A06-A118-E913EBCA315F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50099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AA7CC3-3810-4A06-A118-E913EBCA315F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332581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AA7CC3-3810-4A06-A118-E913EBCA315F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253584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AA7CC3-3810-4A06-A118-E913EBCA315F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259926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AA7CC3-3810-4A06-A118-E913EBCA315F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719796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AA7CC3-3810-4A06-A118-E913EBCA315F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610453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AA7CC3-3810-4A06-A118-E913EBCA315F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146106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AA7CC3-3810-4A06-A118-E913EBCA315F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203452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AA7CC3-3810-4A06-A118-E913EBCA315F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0961010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AA7CC3-3810-4A06-A118-E913EBCA315F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862860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475656" y="1772816"/>
          <a:ext cx="6768752" cy="4563733"/>
        </p:xfrm>
        <a:graphic>
          <a:graphicData uri="http://schemas.openxmlformats.org/drawingml/2006/table">
            <a:tbl>
              <a:tblPr/>
              <a:tblGrid>
                <a:gridCol w="1512168"/>
                <a:gridCol w="5256584"/>
              </a:tblGrid>
              <a:tr h="50568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Název školy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Číslo projektu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Název materiálu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Demence </a:t>
                      </a:r>
                      <a:r>
                        <a:rPr lang="cs-CZ" sz="14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(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VY_32_INOVACE_04.02.13)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Mgr. Monika Malá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Tematická oblast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Patopsychologie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Ročník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osmý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Datum tvorby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Září 2012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9283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Prezentace je určena pro výuku patopsychologie v semináři v psychologie v maturitním ročníku, seznamuje studenty s problematikou vzniku demence, základní terminologií v oboru , klinickými projevy  a stádii nemoci.  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015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Metodický pokyn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Šablona slouží jako digitalizovaná učebnice pro žáky semináře z psychologie, jednotlivé strany prezentace na sebe tematicky navazují, řeší problematiku psychopatologie. Časová dotace materiálu je 15 minut.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Demence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Postižení způsobené </a:t>
            </a:r>
            <a:r>
              <a:rPr lang="cs-CZ" sz="2800" b="1" dirty="0" smtClean="0"/>
              <a:t>organickým poškozením mozku.</a:t>
            </a:r>
          </a:p>
          <a:p>
            <a:r>
              <a:rPr lang="cs-CZ" sz="2800" dirty="0" smtClean="0"/>
              <a:t>Dochází ke </a:t>
            </a:r>
            <a:r>
              <a:rPr lang="cs-CZ" sz="2800" u="sng" dirty="0" smtClean="0"/>
              <a:t>ztrátě</a:t>
            </a:r>
            <a:r>
              <a:rPr lang="cs-CZ" sz="2800" dirty="0" smtClean="0"/>
              <a:t> již rozvinutých </a:t>
            </a:r>
            <a:r>
              <a:rPr lang="cs-CZ" sz="2800" b="1" dirty="0" smtClean="0"/>
              <a:t>kognitivních funkcí.</a:t>
            </a:r>
          </a:p>
          <a:p>
            <a:r>
              <a:rPr lang="cs-CZ" sz="2800" dirty="0" smtClean="0"/>
              <a:t>Může k demenci dojít až po dosažení určitého stupně rozumového vývoje.</a:t>
            </a:r>
          </a:p>
          <a:p>
            <a:r>
              <a:rPr lang="cs-CZ" sz="2800" dirty="0" smtClean="0"/>
              <a:t>Lze ji diagnostikovat teprve </a:t>
            </a:r>
            <a:r>
              <a:rPr lang="cs-CZ" sz="2800" u="sng" dirty="0" smtClean="0"/>
              <a:t>ve druhém roce </a:t>
            </a:r>
            <a:r>
              <a:rPr lang="cs-CZ" sz="2800" dirty="0" smtClean="0"/>
              <a:t>života, do té doby je postižení diagnostikováno jako mentální retardace.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3343955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Demence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Demence je </a:t>
            </a:r>
            <a:r>
              <a:rPr lang="cs-CZ" sz="2800" b="1" dirty="0" smtClean="0"/>
              <a:t>chronickou poruchou</a:t>
            </a:r>
            <a:r>
              <a:rPr lang="cs-CZ" sz="2800" dirty="0" smtClean="0"/>
              <a:t>, jejíž </a:t>
            </a:r>
            <a:r>
              <a:rPr lang="cs-CZ" sz="2800" u="sng" dirty="0" smtClean="0"/>
              <a:t>prognóza závisí na příčině</a:t>
            </a:r>
            <a:r>
              <a:rPr lang="cs-CZ" sz="2800" dirty="0" smtClean="0"/>
              <a:t>, typu a závažnosti základního postižení či onemocnění.</a:t>
            </a:r>
          </a:p>
          <a:p>
            <a:r>
              <a:rPr lang="cs-CZ" sz="2800" dirty="0" smtClean="0"/>
              <a:t>Postihuje především </a:t>
            </a:r>
            <a:r>
              <a:rPr lang="cs-CZ" sz="2800" u="sng" dirty="0" smtClean="0"/>
              <a:t>starší populaci.</a:t>
            </a:r>
          </a:p>
          <a:p>
            <a:r>
              <a:rPr lang="cs-CZ" sz="2800" dirty="0" smtClean="0"/>
              <a:t>5% lidí starších 65 let.</a:t>
            </a:r>
          </a:p>
          <a:p>
            <a:r>
              <a:rPr lang="cs-CZ" sz="2800" u="sng" dirty="0" smtClean="0"/>
              <a:t>30% seniorů ve věku nad 85 let.</a:t>
            </a:r>
          </a:p>
          <a:p>
            <a:r>
              <a:rPr lang="cs-CZ" sz="2800" dirty="0" smtClean="0"/>
              <a:t>Může k ní dojít v jakémkoliv věku (v dětství nejčastěji úraz, u starších degenerativní onemocnění CNS).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946264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Příznaky demence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Laici ji ztotožňují s poruchou paměti, ale jedná se o komplexnější poruchu.</a:t>
            </a:r>
          </a:p>
          <a:p>
            <a:r>
              <a:rPr lang="cs-CZ" sz="2800" dirty="0" smtClean="0"/>
              <a:t>Jde o </a:t>
            </a:r>
            <a:r>
              <a:rPr lang="cs-CZ" sz="2800" b="1" dirty="0" smtClean="0"/>
              <a:t>postižení myšlení, řeči, orientace, chápání, uvažování, schopnost učení, početní schopnost i řeč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Přibližně od padesátého roku je u 20-50% lidí stiženo dekoncentrovaným myšlením = tzv. </a:t>
            </a:r>
            <a:r>
              <a:rPr lang="cs-CZ" sz="2800" u="sng" dirty="0" smtClean="0"/>
              <a:t>benigní zapomnětlivostí stárnoucích</a:t>
            </a:r>
            <a:r>
              <a:rPr lang="cs-CZ" sz="2800" dirty="0" smtClean="0"/>
              <a:t> – nejedná se však o demenci.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861790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Klinické projevy demence (Vágnerová,2004):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/>
              <a:t>poruchy paměťových funkcí,</a:t>
            </a:r>
          </a:p>
          <a:p>
            <a:r>
              <a:rPr lang="cs-CZ" b="1" dirty="0" smtClean="0"/>
              <a:t>narušení pozornosti,</a:t>
            </a:r>
          </a:p>
          <a:p>
            <a:r>
              <a:rPr lang="cs-CZ" b="1" dirty="0" smtClean="0"/>
              <a:t>úpadek myšlení,</a:t>
            </a:r>
          </a:p>
          <a:p>
            <a:r>
              <a:rPr lang="cs-CZ" b="1" dirty="0" smtClean="0"/>
              <a:t>úbytek kritičnosti,</a:t>
            </a:r>
          </a:p>
          <a:p>
            <a:r>
              <a:rPr lang="cs-CZ" b="1" dirty="0" smtClean="0"/>
              <a:t>narušení orientace,</a:t>
            </a:r>
          </a:p>
          <a:p>
            <a:r>
              <a:rPr lang="cs-CZ" b="1" dirty="0" smtClean="0"/>
              <a:t>poruchy řeči,</a:t>
            </a:r>
          </a:p>
          <a:p>
            <a:r>
              <a:rPr lang="cs-CZ" b="1" dirty="0" smtClean="0"/>
              <a:t>poruchy emotivity,</a:t>
            </a:r>
          </a:p>
          <a:p>
            <a:r>
              <a:rPr lang="cs-CZ" b="1" dirty="0" smtClean="0"/>
              <a:t>nápadnosti v chování,</a:t>
            </a:r>
          </a:p>
          <a:p>
            <a:r>
              <a:rPr lang="cs-CZ" b="1" dirty="0" smtClean="0"/>
              <a:t>apraxie,</a:t>
            </a:r>
          </a:p>
          <a:p>
            <a:r>
              <a:rPr lang="cs-CZ" b="1" dirty="0" smtClean="0"/>
              <a:t>úpadek osobnosti.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3832239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Klinické projevy v dětském věku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89587"/>
          </a:xfrm>
        </p:spPr>
        <p:txBody>
          <a:bodyPr>
            <a:noAutofit/>
          </a:bodyPr>
          <a:lstStyle/>
          <a:p>
            <a:r>
              <a:rPr lang="cs-CZ" sz="2800" dirty="0" smtClean="0"/>
              <a:t>Nejprve se </a:t>
            </a:r>
            <a:r>
              <a:rPr lang="cs-CZ" sz="2800" u="sng" dirty="0" smtClean="0"/>
              <a:t>inteligence rozvíjí</a:t>
            </a:r>
            <a:r>
              <a:rPr lang="cs-CZ" sz="2800" dirty="0" smtClean="0"/>
              <a:t>, dítě již si osvojilo chování a vzdělání </a:t>
            </a:r>
            <a:r>
              <a:rPr lang="cs-CZ" sz="2800" u="sng" dirty="0" smtClean="0"/>
              <a:t>vzhledem k svému věku.</a:t>
            </a:r>
          </a:p>
          <a:p>
            <a:r>
              <a:rPr lang="cs-CZ" sz="2800" u="sng" dirty="0" smtClean="0"/>
              <a:t>Po propuknutí </a:t>
            </a:r>
            <a:r>
              <a:rPr lang="cs-CZ" sz="2800" dirty="0" smtClean="0"/>
              <a:t>onemocnění, které může být variabilní může dojít ke </a:t>
            </a:r>
            <a:r>
              <a:rPr lang="cs-CZ" sz="2800" b="1" dirty="0" smtClean="0"/>
              <a:t>stagnaci vývoje, jeho zpomalení až regresi.</a:t>
            </a:r>
          </a:p>
          <a:p>
            <a:r>
              <a:rPr lang="cs-CZ" sz="2800" b="1" dirty="0" smtClean="0"/>
              <a:t>Prognóza </a:t>
            </a:r>
            <a:r>
              <a:rPr lang="cs-CZ" sz="2800" dirty="0" smtClean="0"/>
              <a:t>je </a:t>
            </a:r>
            <a:r>
              <a:rPr lang="cs-CZ" sz="2800" u="sng" dirty="0" smtClean="0"/>
              <a:t>těžko odhadnutelná</a:t>
            </a:r>
            <a:r>
              <a:rPr lang="cs-CZ" sz="2800" dirty="0" smtClean="0"/>
              <a:t>, zejména pokud jde o důsledek úrazu, infekčního nebo nádorového onemocnění mozku.</a:t>
            </a:r>
          </a:p>
          <a:p>
            <a:r>
              <a:rPr lang="cs-CZ" sz="2800" dirty="0" smtClean="0"/>
              <a:t>Další vývoj je pozitivně ovlivněn plastičností a </a:t>
            </a:r>
            <a:r>
              <a:rPr lang="cs-CZ" sz="2800" u="sng" dirty="0" smtClean="0"/>
              <a:t>kompenzačními schopnostmi organismu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1741970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60672" cy="432048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Typy demence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5472608"/>
          </a:xfrm>
        </p:spPr>
        <p:txBody>
          <a:bodyPr>
            <a:normAutofit/>
          </a:bodyPr>
          <a:lstStyle/>
          <a:p>
            <a:pPr marL="114300" indent="0">
              <a:buNone/>
            </a:pPr>
            <a:r>
              <a:rPr lang="cs-CZ" sz="2800" b="1" dirty="0" smtClean="0"/>
              <a:t>Dvě</a:t>
            </a:r>
            <a:r>
              <a:rPr lang="cs-CZ" sz="2800" dirty="0" smtClean="0"/>
              <a:t> </a:t>
            </a:r>
            <a:r>
              <a:rPr lang="cs-CZ" sz="2800" b="1" dirty="0" smtClean="0"/>
              <a:t>základní skupiny </a:t>
            </a:r>
            <a:r>
              <a:rPr lang="cs-CZ" sz="2800" dirty="0" smtClean="0"/>
              <a:t>podle etiologie postižení  </a:t>
            </a:r>
            <a:r>
              <a:rPr lang="cs-CZ" sz="1600" dirty="0" smtClean="0"/>
              <a:t>(Vágnerová,2004):</a:t>
            </a:r>
          </a:p>
          <a:p>
            <a:pPr marL="114300" indent="0">
              <a:buNone/>
            </a:pPr>
            <a:r>
              <a:rPr lang="cs-CZ" sz="2800" b="1" dirty="0" smtClean="0"/>
              <a:t>1. Atroficko-degenerativní demence </a:t>
            </a:r>
            <a:r>
              <a:rPr lang="cs-CZ" sz="2800" dirty="0" smtClean="0"/>
              <a:t>(důsledkem  je degenerativní onemocnění mozku).</a:t>
            </a:r>
          </a:p>
          <a:p>
            <a:r>
              <a:rPr lang="cs-CZ" sz="2800" dirty="0" smtClean="0"/>
              <a:t>Nejčastější je Alzheimerova choroba (50-70% všech demencí).</a:t>
            </a:r>
          </a:p>
          <a:p>
            <a:pPr marL="114300" indent="0">
              <a:buNone/>
            </a:pPr>
            <a:r>
              <a:rPr lang="cs-CZ" sz="2800" b="1" dirty="0" smtClean="0"/>
              <a:t>2. Sekundární demence </a:t>
            </a:r>
            <a:r>
              <a:rPr lang="cs-CZ" sz="2800" dirty="0" smtClean="0"/>
              <a:t>( důsledkem kardiovaskulárního onemocnění, metabolických, infekčních, toxických  či poúrazových příčin).</a:t>
            </a:r>
          </a:p>
          <a:p>
            <a:r>
              <a:rPr lang="cs-CZ" sz="2800" dirty="0" smtClean="0"/>
              <a:t>Např. ischemicko-vaskulární demence.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79151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60672" cy="1039427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MKN(1992) rozlišuje typy demence podle onemocnění, jež ji způsobuje: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44824"/>
            <a:ext cx="8229600" cy="4373563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Demence u Alzheimerovy choroby</a:t>
            </a:r>
          </a:p>
          <a:p>
            <a:r>
              <a:rPr lang="cs-CZ" sz="2800" b="1" dirty="0" smtClean="0"/>
              <a:t>Vaskulární demence</a:t>
            </a:r>
          </a:p>
          <a:p>
            <a:r>
              <a:rPr lang="cs-CZ" sz="2800" b="1" dirty="0" smtClean="0"/>
              <a:t>Demence chorob klasifikovaných jinde</a:t>
            </a:r>
            <a:r>
              <a:rPr lang="cs-CZ" sz="2800" dirty="0" smtClean="0"/>
              <a:t>:</a:t>
            </a:r>
          </a:p>
          <a:p>
            <a:pPr marL="114300" indent="0">
              <a:buNone/>
            </a:pPr>
            <a:r>
              <a:rPr lang="cs-CZ" sz="2800" dirty="0" smtClean="0"/>
              <a:t>    1. demence u </a:t>
            </a:r>
            <a:r>
              <a:rPr lang="cs-CZ" sz="2800" b="1" dirty="0" smtClean="0"/>
              <a:t>Pickovy choroby,</a:t>
            </a:r>
          </a:p>
          <a:p>
            <a:pPr marL="11430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2. demence u </a:t>
            </a:r>
            <a:r>
              <a:rPr lang="cs-CZ" sz="2800" b="1" dirty="0" err="1" smtClean="0"/>
              <a:t>Creutzfeld</a:t>
            </a:r>
            <a:r>
              <a:rPr lang="cs-CZ" sz="2800" b="1" dirty="0" smtClean="0"/>
              <a:t>-Jakobovy choroby,</a:t>
            </a:r>
          </a:p>
          <a:p>
            <a:pPr marL="114300" indent="0">
              <a:buNone/>
            </a:pPr>
            <a:r>
              <a:rPr lang="cs-CZ" sz="2800" dirty="0" smtClean="0"/>
              <a:t>    3. demence u </a:t>
            </a:r>
            <a:r>
              <a:rPr lang="cs-CZ" sz="2800" b="1" dirty="0" err="1" smtClean="0"/>
              <a:t>Huntingtonovy</a:t>
            </a:r>
            <a:r>
              <a:rPr lang="cs-CZ" sz="2800" b="1" dirty="0" smtClean="0"/>
              <a:t> choroby,</a:t>
            </a:r>
          </a:p>
          <a:p>
            <a:pPr marL="11430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4. demence u </a:t>
            </a:r>
            <a:r>
              <a:rPr lang="cs-CZ" sz="2800" b="1" dirty="0" smtClean="0"/>
              <a:t>Parkinsonovy choroby,</a:t>
            </a:r>
          </a:p>
          <a:p>
            <a:pPr marL="11430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5. demence u </a:t>
            </a:r>
            <a:r>
              <a:rPr lang="cs-CZ" sz="2800" b="1" dirty="0" smtClean="0"/>
              <a:t>infekce HIV.</a:t>
            </a:r>
            <a:endParaRPr lang="cs-CZ" sz="2800" b="1" dirty="0"/>
          </a:p>
        </p:txBody>
      </p:sp>
    </p:spTree>
    <p:extLst>
      <p:ext uri="{BB962C8B-B14F-4D97-AF65-F5344CB8AC3E}">
        <p14:creationId xmlns="" xmlns:p14="http://schemas.microsoft.com/office/powerpoint/2010/main" val="961909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4 Stadia demence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1. stadium lehké demence,</a:t>
            </a:r>
          </a:p>
          <a:p>
            <a:r>
              <a:rPr lang="cs-CZ" sz="3600" b="1" dirty="0" smtClean="0"/>
              <a:t>2. stadium střední demence,</a:t>
            </a:r>
          </a:p>
          <a:p>
            <a:r>
              <a:rPr lang="cs-CZ" sz="3600" b="1" dirty="0" smtClean="0"/>
              <a:t>3. stadium těžké demence,</a:t>
            </a:r>
          </a:p>
          <a:p>
            <a:r>
              <a:rPr lang="cs-CZ" sz="3600" b="1" dirty="0" smtClean="0"/>
              <a:t>4. stadium terminální.</a:t>
            </a:r>
            <a:endParaRPr lang="cs-CZ" sz="3600" b="1" dirty="0"/>
          </a:p>
        </p:txBody>
      </p:sp>
    </p:spTree>
    <p:extLst>
      <p:ext uri="{BB962C8B-B14F-4D97-AF65-F5344CB8AC3E}">
        <p14:creationId xmlns="" xmlns:p14="http://schemas.microsoft.com/office/powerpoint/2010/main" val="2901174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s člověkem s demencí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Úbytek schopností a osobnostní změny znamenají:</a:t>
            </a:r>
          </a:p>
          <a:p>
            <a:r>
              <a:rPr lang="cs-CZ" u="sng" dirty="0" smtClean="0"/>
              <a:t>zátěž pro rodinu,</a:t>
            </a:r>
          </a:p>
          <a:p>
            <a:r>
              <a:rPr lang="cs-CZ" u="sng" dirty="0" smtClean="0"/>
              <a:t>zhoršování se stavu </a:t>
            </a:r>
            <a:r>
              <a:rPr lang="cs-CZ" dirty="0" smtClean="0"/>
              <a:t>– obtížná akceptace rodinou,</a:t>
            </a:r>
          </a:p>
          <a:p>
            <a:r>
              <a:rPr lang="cs-CZ" b="1" dirty="0" smtClean="0"/>
              <a:t>Péče</a:t>
            </a:r>
            <a:r>
              <a:rPr lang="cs-CZ" dirty="0" smtClean="0"/>
              <a:t> </a:t>
            </a:r>
            <a:r>
              <a:rPr lang="cs-CZ" b="1" dirty="0" smtClean="0"/>
              <a:t>je stále náročnější,</a:t>
            </a:r>
          </a:p>
          <a:p>
            <a:r>
              <a:rPr lang="cs-CZ" dirty="0" smtClean="0"/>
              <a:t>nutné nakonec umístění do </a:t>
            </a:r>
            <a:r>
              <a:rPr lang="cs-CZ" u="sng" dirty="0" smtClean="0"/>
              <a:t>ústavu.</a:t>
            </a:r>
          </a:p>
          <a:p>
            <a:pPr>
              <a:buNone/>
            </a:pPr>
            <a:r>
              <a:rPr lang="cs-CZ" dirty="0" smtClean="0"/>
              <a:t>Průběh demence lze </a:t>
            </a:r>
            <a:r>
              <a:rPr lang="cs-CZ" u="sng" dirty="0" smtClean="0"/>
              <a:t>zmírnit</a:t>
            </a:r>
            <a:r>
              <a:rPr lang="cs-CZ" dirty="0" smtClean="0"/>
              <a:t> nikoliv zásadně změnit</a:t>
            </a:r>
          </a:p>
          <a:p>
            <a:r>
              <a:rPr lang="cs-CZ" dirty="0" smtClean="0"/>
              <a:t>Významné je </a:t>
            </a:r>
            <a:r>
              <a:rPr lang="cs-CZ" u="sng" dirty="0" smtClean="0"/>
              <a:t>udržení soběstačnosti pacienta </a:t>
            </a:r>
            <a:r>
              <a:rPr lang="cs-CZ" dirty="0" smtClean="0"/>
              <a:t>a zajištění kvality jeho života.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40314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cs-CZ" dirty="0" smtClean="0"/>
              <a:t>1.Na internetu zjistěte příčiny a průběh těchto nemocí:</a:t>
            </a:r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endParaRPr lang="cs-CZ" dirty="0" smtClean="0"/>
          </a:p>
          <a:p>
            <a:pPr marL="114300" indent="0">
              <a:buNone/>
            </a:pPr>
            <a:r>
              <a:rPr lang="cs-CZ" dirty="0" smtClean="0"/>
              <a:t>2. Najděte v nejbližším okolí specializované pracoviště, které se zabývá nějakým druhem demence.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86000" y="2274838"/>
            <a:ext cx="574238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" indent="0">
              <a:buNone/>
            </a:pPr>
            <a:r>
              <a:rPr lang="cs-CZ" dirty="0" smtClean="0"/>
              <a:t>    1</a:t>
            </a:r>
            <a:r>
              <a:rPr lang="cs-CZ" dirty="0"/>
              <a:t>. demence u Pickovy </a:t>
            </a:r>
            <a:r>
              <a:rPr lang="cs-CZ" dirty="0" smtClean="0"/>
              <a:t>choroby,</a:t>
            </a:r>
            <a:endParaRPr lang="cs-CZ" dirty="0"/>
          </a:p>
          <a:p>
            <a:pPr marL="114300" indent="0">
              <a:buNone/>
            </a:pPr>
            <a:r>
              <a:rPr lang="cs-CZ" dirty="0"/>
              <a:t>    2. demence u </a:t>
            </a:r>
            <a:r>
              <a:rPr lang="cs-CZ" dirty="0" err="1"/>
              <a:t>Creutzfeld</a:t>
            </a:r>
            <a:r>
              <a:rPr lang="cs-CZ" dirty="0"/>
              <a:t>-Jakobovy </a:t>
            </a:r>
            <a:r>
              <a:rPr lang="cs-CZ" dirty="0" smtClean="0"/>
              <a:t>choroby,</a:t>
            </a:r>
            <a:endParaRPr lang="cs-CZ" dirty="0"/>
          </a:p>
          <a:p>
            <a:pPr marL="114300" indent="0">
              <a:buNone/>
            </a:pPr>
            <a:r>
              <a:rPr lang="cs-CZ" dirty="0"/>
              <a:t>    3. demence u </a:t>
            </a:r>
            <a:r>
              <a:rPr lang="cs-CZ" dirty="0" err="1"/>
              <a:t>Huntingtonovy</a:t>
            </a:r>
            <a:r>
              <a:rPr lang="cs-CZ" dirty="0"/>
              <a:t> </a:t>
            </a:r>
            <a:r>
              <a:rPr lang="cs-CZ" dirty="0" smtClean="0"/>
              <a:t>choroby,</a:t>
            </a:r>
            <a:endParaRPr lang="cs-CZ" dirty="0"/>
          </a:p>
          <a:p>
            <a:pPr marL="114300" indent="0">
              <a:buNone/>
            </a:pPr>
            <a:r>
              <a:rPr lang="cs-CZ" dirty="0"/>
              <a:t>    4. demence u Parkinsonovy </a:t>
            </a:r>
            <a:r>
              <a:rPr lang="cs-CZ" dirty="0" smtClean="0"/>
              <a:t>choroby,</a:t>
            </a:r>
            <a:endParaRPr lang="cs-CZ" dirty="0"/>
          </a:p>
          <a:p>
            <a:pPr marL="114300" indent="0">
              <a:buNone/>
            </a:pPr>
            <a:r>
              <a:rPr lang="cs-CZ" dirty="0"/>
              <a:t>    5. demence u infekce </a:t>
            </a:r>
            <a:r>
              <a:rPr lang="cs-CZ" dirty="0" smtClean="0"/>
              <a:t>HIV.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99013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cs-CZ" sz="1600" dirty="0"/>
              <a:t>Zdroj:</a:t>
            </a:r>
          </a:p>
          <a:p>
            <a:r>
              <a:rPr lang="cs-CZ" sz="1600" dirty="0"/>
              <a:t>Mgr. Kateřina Juklová, Mgr. Radka </a:t>
            </a:r>
            <a:r>
              <a:rPr lang="cs-CZ" sz="1600" dirty="0" err="1"/>
              <a:t>Skorunková</a:t>
            </a:r>
            <a:r>
              <a:rPr lang="cs-CZ" sz="1600" dirty="0"/>
              <a:t>: Základy psychopatologie, </a:t>
            </a:r>
            <a:r>
              <a:rPr lang="cs-CZ" sz="1600" dirty="0" err="1"/>
              <a:t>Gaudeamus</a:t>
            </a:r>
            <a:r>
              <a:rPr lang="cs-CZ" sz="1600" dirty="0"/>
              <a:t>, Univerzita Hradec Králové, 2009, Hradec Králové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45684992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</TotalTime>
  <Words>661</Words>
  <Application>Microsoft Office PowerPoint</Application>
  <PresentationFormat>Předvádění na obrazovce (4:3)</PresentationFormat>
  <Paragraphs>101</Paragraphs>
  <Slides>12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Demence</vt:lpstr>
      <vt:lpstr>Demence II</vt:lpstr>
      <vt:lpstr>Příznaky demence</vt:lpstr>
      <vt:lpstr>Klinické projevy demence (Vágnerová,2004):</vt:lpstr>
      <vt:lpstr>Klinické projevy v dětském věku</vt:lpstr>
      <vt:lpstr>Typy demence</vt:lpstr>
      <vt:lpstr>MKN(1992) rozlišuje typy demence podle onemocnění, jež ji způsobuje:</vt:lpstr>
      <vt:lpstr>4 Stadia demence</vt:lpstr>
      <vt:lpstr>Život s člověkem s demencí</vt:lpstr>
      <vt:lpstr>Úkoly:</vt:lpstr>
      <vt:lpstr>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demence</dc:title>
  <dc:creator>Zdeněk</dc:creator>
  <cp:lastModifiedBy>Gymnázium a SOŠ</cp:lastModifiedBy>
  <cp:revision>15</cp:revision>
  <dcterms:created xsi:type="dcterms:W3CDTF">2013-01-04T13:35:16Z</dcterms:created>
  <dcterms:modified xsi:type="dcterms:W3CDTF">2013-05-15T07:17:45Z</dcterms:modified>
</cp:coreProperties>
</file>