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21"/>
  </p:notesMasterIdLst>
  <p:sldIdLst>
    <p:sldId id="275" r:id="rId3"/>
    <p:sldId id="257" r:id="rId4"/>
    <p:sldId id="258" r:id="rId5"/>
    <p:sldId id="259" r:id="rId6"/>
    <p:sldId id="260" r:id="rId7"/>
    <p:sldId id="261" r:id="rId8"/>
    <p:sldId id="264" r:id="rId9"/>
    <p:sldId id="263" r:id="rId10"/>
    <p:sldId id="265" r:id="rId11"/>
    <p:sldId id="266" r:id="rId12"/>
    <p:sldId id="267" r:id="rId13"/>
    <p:sldId id="268" r:id="rId14"/>
    <p:sldId id="269" r:id="rId15"/>
    <p:sldId id="271" r:id="rId16"/>
    <p:sldId id="270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5B71D8-CB74-4C63-BC16-20DE55E2991E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1D469E-E7D3-4FBD-8C49-60D5CB0D803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4162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53999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6007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44464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587897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35276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18519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171051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68671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625387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117061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07439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4354071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25776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206649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727810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201575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1D469E-E7D3-4FBD-8C49-60D5CB0D8036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38366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547664" y="1772816"/>
          <a:ext cx="6768752" cy="4563733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Poruchy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příjmu potravy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VY_32_INOVACE_04.02.14)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se základními termíny v oboru problematiky poruch příjmu potravy, její  syndromy a léčbu.</a:t>
                      </a:r>
                      <a:endParaRPr lang="cs-CZ" sz="14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20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Poruchy příjmu potravy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Dvě základní varianty jsou:</a:t>
            </a:r>
          </a:p>
          <a:p>
            <a:pPr marL="514350" indent="-514350">
              <a:buAutoNum type="arabicPeriod"/>
            </a:pPr>
            <a:r>
              <a:rPr lang="cs-CZ" dirty="0" smtClean="0"/>
              <a:t>Mentální anorexie  -  0,5-0,8 % populace,</a:t>
            </a:r>
          </a:p>
          <a:p>
            <a:pPr marL="514350" indent="-514350">
              <a:buAutoNum type="arabicPeriod"/>
            </a:pPr>
            <a:r>
              <a:rPr lang="cs-CZ" dirty="0" smtClean="0"/>
              <a:t>Mentální bulimie    - 2 – 4 % populace.</a:t>
            </a:r>
          </a:p>
          <a:p>
            <a:pPr marL="514350" indent="-514350">
              <a:buAutoNum type="arabicPeriod"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Postiženy jsou především dívky a ženy, poměr mezi pohlavími je:</a:t>
            </a:r>
          </a:p>
          <a:p>
            <a:pPr marL="0" indent="0">
              <a:buNone/>
            </a:pPr>
            <a:r>
              <a:rPr lang="cs-CZ" dirty="0" smtClean="0"/>
              <a:t> - 10:1 u anorexie,</a:t>
            </a:r>
          </a:p>
          <a:p>
            <a:pPr marL="0" indent="0">
              <a:buNone/>
            </a:pPr>
            <a:r>
              <a:rPr lang="cs-CZ" dirty="0" smtClean="0"/>
              <a:t> - 20:1 u bulimie.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0221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Poruchy příjmu </a:t>
            </a:r>
            <a:r>
              <a:rPr lang="cs-CZ" dirty="0" smtClean="0"/>
              <a:t>potravy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Nejčastější začátek onemocnění bývá mezi 14.-15. rokem a mezi 17. a 18. rokem.</a:t>
            </a:r>
          </a:p>
          <a:p>
            <a:endParaRPr lang="cs-CZ" dirty="0"/>
          </a:p>
          <a:p>
            <a:r>
              <a:rPr lang="cs-CZ" dirty="0" smtClean="0"/>
              <a:t>V populaci dospívajících dívek se uvádí výskyt poruch příjmu potravy mezi 0,5-1%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78560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Mentální anorexie                              MKN-10,1992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Tělesná váha je udržována nejméně pod 15% pod předpokládanou váhou nebo BMI (body </a:t>
            </a:r>
            <a:r>
              <a:rPr lang="cs-CZ" dirty="0" err="1" smtClean="0"/>
              <a:t>mass</a:t>
            </a:r>
            <a:r>
              <a:rPr lang="cs-CZ" dirty="0" smtClean="0"/>
              <a:t> index) je 17,5 nebo méně.</a:t>
            </a:r>
          </a:p>
          <a:p>
            <a:r>
              <a:rPr lang="cs-CZ" dirty="0" smtClean="0"/>
              <a:t>Prepubertální pacienti nesplňují během růstu očekávaný přírůstek.</a:t>
            </a:r>
          </a:p>
          <a:p>
            <a:r>
              <a:rPr lang="cs-CZ" dirty="0" smtClean="0"/>
              <a:t>Snížení váhy si pacient způsobuje sám tím, že se vyhýbá jídlům a užívá jeden nebo i několik prostředků na hubnutí.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98165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Mentální </a:t>
            </a:r>
            <a:r>
              <a:rPr lang="cs-CZ" dirty="0" smtClean="0"/>
              <a:t>anorexie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Snížení váhy si pacient způsobuje sám tím, že se vyhýbá jídlům a užívá jeden nebo několik následujících prostředků</a:t>
            </a:r>
            <a:r>
              <a:rPr lang="cs-CZ" dirty="0" smtClean="0"/>
              <a:t>:</a:t>
            </a:r>
          </a:p>
          <a:p>
            <a:pPr>
              <a:buFontTx/>
              <a:buChar char="-"/>
            </a:pPr>
            <a:r>
              <a:rPr lang="cs-CZ" dirty="0" smtClean="0"/>
              <a:t>vyprovokované zvracení,</a:t>
            </a:r>
          </a:p>
          <a:p>
            <a:pPr>
              <a:buFontTx/>
              <a:buChar char="-"/>
            </a:pPr>
            <a:r>
              <a:rPr lang="cs-CZ" dirty="0" smtClean="0"/>
              <a:t>vyprovokovaná defekace,</a:t>
            </a:r>
          </a:p>
          <a:p>
            <a:pPr>
              <a:buFontTx/>
              <a:buChar char="-"/>
            </a:pPr>
            <a:r>
              <a:rPr lang="cs-CZ" dirty="0" smtClean="0"/>
              <a:t>užívání anorektik a diuretik,</a:t>
            </a:r>
          </a:p>
          <a:p>
            <a:pPr>
              <a:buFontTx/>
              <a:buChar char="-"/>
            </a:pPr>
            <a:r>
              <a:rPr lang="cs-CZ" dirty="0" smtClean="0"/>
              <a:t>nadměrné cvičení.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Nemocný má strach </a:t>
            </a:r>
            <a:r>
              <a:rPr lang="cs-CZ" dirty="0"/>
              <a:t>z </a:t>
            </a:r>
            <a:r>
              <a:rPr lang="cs-CZ" dirty="0" smtClean="0"/>
              <a:t>tloušťky a  zkreslenou představu </a:t>
            </a:r>
            <a:r>
              <a:rPr lang="cs-CZ" dirty="0"/>
              <a:t>o vlastním těle, sami usilují o nižší </a:t>
            </a:r>
            <a:r>
              <a:rPr lang="cs-CZ" dirty="0" smtClean="0"/>
              <a:t>váhu. </a:t>
            </a:r>
            <a:endParaRPr lang="cs-CZ" dirty="0"/>
          </a:p>
          <a:p>
            <a:pPr>
              <a:buFontTx/>
              <a:buChar char="-"/>
            </a:pPr>
            <a:endParaRPr lang="cs-CZ" dirty="0"/>
          </a:p>
          <a:p>
            <a:pPr>
              <a:buFontTx/>
              <a:buChar char="-"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626489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Mentální </a:t>
            </a:r>
            <a:r>
              <a:rPr lang="cs-CZ" dirty="0" smtClean="0"/>
              <a:t>anorexie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Úkol </a:t>
            </a:r>
          </a:p>
          <a:p>
            <a:r>
              <a:rPr lang="cs-CZ" dirty="0" smtClean="0"/>
              <a:t>Spočítej si BMI, což je označení pro </a:t>
            </a:r>
            <a:r>
              <a:rPr lang="cs-CZ" dirty="0" err="1" smtClean="0"/>
              <a:t>Queteletův</a:t>
            </a:r>
            <a:r>
              <a:rPr lang="cs-CZ" dirty="0" smtClean="0"/>
              <a:t> index hmoty těla (</a:t>
            </a:r>
            <a:r>
              <a:rPr lang="cs-CZ" dirty="0" err="1" smtClean="0"/>
              <a:t>bady</a:t>
            </a:r>
            <a:r>
              <a:rPr lang="cs-CZ" dirty="0" smtClean="0"/>
              <a:t> </a:t>
            </a:r>
            <a:r>
              <a:rPr lang="cs-CZ" dirty="0" err="1" smtClean="0"/>
              <a:t>mass</a:t>
            </a:r>
            <a:r>
              <a:rPr lang="cs-CZ" dirty="0" smtClean="0"/>
              <a:t> index) tak, že váhu (uvedenou v kg) vydělíme druhou mocninou výšky (uvedenou v m).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91749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Mentální bulimie Mkn-10,1992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Nemocný se neustále zabývá jídlem.</a:t>
            </a:r>
          </a:p>
          <a:p>
            <a:r>
              <a:rPr lang="cs-CZ" dirty="0" smtClean="0"/>
              <a:t>Má neodolatelnou touhu po jídle.</a:t>
            </a:r>
          </a:p>
          <a:p>
            <a:r>
              <a:rPr lang="cs-CZ" dirty="0" smtClean="0"/>
              <a:t>Během krátké doby se přejídá konzumací velkých dávek jídla.</a:t>
            </a:r>
          </a:p>
          <a:p>
            <a:r>
              <a:rPr lang="cs-CZ" dirty="0" smtClean="0"/>
              <a:t>Snaha potlačit účinek jídla následujícími způsoby: </a:t>
            </a:r>
          </a:p>
          <a:p>
            <a:r>
              <a:rPr lang="cs-CZ" dirty="0" smtClean="0"/>
              <a:t>vyprovokovaným zvracením, zneužíváním laxativ, střídavými obdobími hladovění, užívání léků, jako jsou anorektika, </a:t>
            </a:r>
            <a:r>
              <a:rPr lang="cs-CZ" dirty="0" err="1" smtClean="0"/>
              <a:t>thyreoidní</a:t>
            </a:r>
            <a:r>
              <a:rPr lang="cs-CZ" dirty="0" smtClean="0"/>
              <a:t> preparáty nebo diuretika.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815773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Mentální bulimie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Pacient má chorobný strach z tloušťky a určí si přesně vymezený </a:t>
            </a:r>
            <a:r>
              <a:rPr lang="cs-CZ" u="sng" dirty="0" smtClean="0"/>
              <a:t>váhový práh</a:t>
            </a:r>
            <a:r>
              <a:rPr lang="cs-CZ" dirty="0" smtClean="0"/>
              <a:t>, který je nižší, než je váha optimální. </a:t>
            </a:r>
          </a:p>
          <a:p>
            <a:r>
              <a:rPr lang="cs-CZ" dirty="0" smtClean="0"/>
              <a:t>Často, ale ne vždy, je v anamnéze dřívější </a:t>
            </a:r>
            <a:r>
              <a:rPr lang="cs-CZ" u="sng" dirty="0" smtClean="0"/>
              <a:t>epizoda mentální anorexie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5783221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Následné problémy poruch výživy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Somatické potíže </a:t>
            </a:r>
            <a:r>
              <a:rPr lang="cs-CZ" dirty="0" smtClean="0"/>
              <a:t>– změny v trávicím i kardiovaskulárním systému, hormonální poruchy a opožděné nebo zastavené projevy dospívání (chybí menstruace, růst sekulárních pohlavních znaků).</a:t>
            </a:r>
          </a:p>
          <a:p>
            <a:r>
              <a:rPr lang="cs-CZ" b="1" dirty="0" smtClean="0"/>
              <a:t>Psychické potíže </a:t>
            </a:r>
            <a:r>
              <a:rPr lang="cs-CZ" dirty="0" smtClean="0"/>
              <a:t>– omezení zájmů na diety, poruchy koncentrace, černobílé myšlení, nedůvěra v sebe i ostatní, stud, </a:t>
            </a:r>
            <a:r>
              <a:rPr lang="cs-CZ" dirty="0" err="1" smtClean="0"/>
              <a:t>autoakuzace</a:t>
            </a:r>
            <a:r>
              <a:rPr lang="cs-CZ" dirty="0" smtClean="0"/>
              <a:t> (sebeobviňování), emoční labilita, deprese, úzkost.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35361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39000" cy="1152128"/>
          </a:xfrm>
        </p:spPr>
        <p:txBody>
          <a:bodyPr>
            <a:normAutofit fontScale="90000"/>
          </a:bodyPr>
          <a:lstStyle/>
          <a:p>
            <a:r>
              <a:rPr lang="cs-CZ" dirty="0"/>
              <a:t>Následné problémy poruch </a:t>
            </a:r>
            <a:r>
              <a:rPr lang="cs-CZ" dirty="0" smtClean="0"/>
              <a:t>výživy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7239000" cy="4538904"/>
          </a:xfrm>
        </p:spPr>
        <p:txBody>
          <a:bodyPr/>
          <a:lstStyle/>
          <a:p>
            <a:r>
              <a:rPr lang="cs-CZ" b="1" dirty="0" smtClean="0"/>
              <a:t>Sociální oblast </a:t>
            </a:r>
            <a:r>
              <a:rPr lang="cs-CZ" dirty="0" smtClean="0"/>
              <a:t>– sociální izolace, ztráta schopnosti zvládat každodenní povinnosti (nedokončení studia, ztráta zaměstnání) problémy ve vztazích, ekonomické problémy.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0530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Faktory ovlivňující vznik poruchy příjmu potravy: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země západního světa,</a:t>
            </a:r>
          </a:p>
          <a:p>
            <a:r>
              <a:rPr lang="cs-CZ" dirty="0" smtClean="0"/>
              <a:t>hodnotová orientace zemí na individualismus, úspěch, výkon,</a:t>
            </a:r>
          </a:p>
          <a:p>
            <a:r>
              <a:rPr lang="cs-CZ" dirty="0" smtClean="0"/>
              <a:t>negativní vliv společenského chápání štíhlosti jako žádoucí normy spojené s mládím, zdravím, úspěšností a nezávislostí,</a:t>
            </a:r>
          </a:p>
          <a:p>
            <a:r>
              <a:rPr lang="cs-CZ" dirty="0" smtClean="0"/>
              <a:t>rodina – uzavřená, rigidní, s důrazem na perfekcionalismus a výkonnost.</a:t>
            </a:r>
          </a:p>
        </p:txBody>
      </p:sp>
    </p:spTree>
    <p:extLst>
      <p:ext uri="{BB962C8B-B14F-4D97-AF65-F5344CB8AC3E}">
        <p14:creationId xmlns="" xmlns:p14="http://schemas.microsoft.com/office/powerpoint/2010/main" val="1016958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Faktory ovlivňující vznik poruchy příjmu </a:t>
            </a:r>
            <a:r>
              <a:rPr lang="cs-CZ" dirty="0" smtClean="0"/>
              <a:t>potravy :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narušení rodinné rovnováhy,</a:t>
            </a:r>
          </a:p>
          <a:p>
            <a:r>
              <a:rPr lang="cs-CZ" dirty="0" smtClean="0"/>
              <a:t>ohrožení </a:t>
            </a:r>
            <a:r>
              <a:rPr lang="cs-CZ" dirty="0" err="1" smtClean="0"/>
              <a:t>sebeocenění</a:t>
            </a:r>
            <a:r>
              <a:rPr lang="cs-CZ" dirty="0" smtClean="0"/>
              <a:t>,</a:t>
            </a:r>
          </a:p>
          <a:p>
            <a:r>
              <a:rPr lang="cs-CZ" dirty="0" smtClean="0"/>
              <a:t>somatické onemocnění,</a:t>
            </a:r>
          </a:p>
          <a:p>
            <a:r>
              <a:rPr lang="cs-CZ" dirty="0" smtClean="0"/>
              <a:t>sexuální zneužití,</a:t>
            </a:r>
          </a:p>
          <a:p>
            <a:r>
              <a:rPr lang="cs-CZ" dirty="0"/>
              <a:t>v</a:t>
            </a:r>
            <a:r>
              <a:rPr lang="cs-CZ" dirty="0" smtClean="0"/>
              <a:t>ývojové </a:t>
            </a:r>
            <a:r>
              <a:rPr lang="cs-CZ" dirty="0"/>
              <a:t>požadavky a úkoly období dospívání, problematické osamostatňování </a:t>
            </a:r>
            <a:r>
              <a:rPr lang="cs-CZ" dirty="0" smtClean="0"/>
              <a:t>dospívajícího.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867021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Informace o onemocnění a možnostech léčby :</a:t>
            </a:r>
            <a:r>
              <a:rPr lang="cs-CZ" dirty="0" smtClean="0"/>
              <a:t> </a:t>
            </a:r>
          </a:p>
          <a:p>
            <a:r>
              <a:rPr lang="cs-CZ" dirty="0" smtClean="0"/>
              <a:t>pacientky mají </a:t>
            </a:r>
            <a:r>
              <a:rPr lang="cs-CZ" u="sng" dirty="0" smtClean="0"/>
              <a:t>obavy</a:t>
            </a:r>
            <a:r>
              <a:rPr lang="cs-CZ" dirty="0" smtClean="0"/>
              <a:t>, že budou během léčby „vykrmovány“ a </a:t>
            </a:r>
            <a:r>
              <a:rPr lang="cs-CZ" u="sng" dirty="0" smtClean="0"/>
              <a:t>ztratí kontrolu nad svými jídelními návyky</a:t>
            </a:r>
            <a:r>
              <a:rPr lang="cs-CZ" dirty="0" smtClean="0"/>
              <a:t>, </a:t>
            </a:r>
          </a:p>
          <a:p>
            <a:r>
              <a:rPr lang="cs-CZ" b="1" dirty="0" smtClean="0"/>
              <a:t>pojmenování cílů </a:t>
            </a:r>
            <a:r>
              <a:rPr lang="cs-CZ" dirty="0" smtClean="0"/>
              <a:t>léčby a odstranění </a:t>
            </a:r>
            <a:r>
              <a:rPr lang="cs-CZ" u="sng" dirty="0" smtClean="0"/>
              <a:t>tendencí pacientek skrytě s lékaři bojovat o moc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="" xmlns:p14="http://schemas.microsoft.com/office/powerpoint/2010/main" val="34280155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LéčbaII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Zajištění tělesného zdraví</a:t>
            </a:r>
            <a:r>
              <a:rPr lang="cs-CZ" dirty="0"/>
              <a:t>: </a:t>
            </a:r>
            <a:endParaRPr lang="cs-CZ" dirty="0" smtClean="0"/>
          </a:p>
          <a:p>
            <a:r>
              <a:rPr lang="cs-CZ" dirty="0" smtClean="0"/>
              <a:t>především </a:t>
            </a:r>
            <a:r>
              <a:rPr lang="cs-CZ" dirty="0"/>
              <a:t>anorexie se mohou dostat do stavu ohrožujícího jejich život. </a:t>
            </a:r>
            <a:endParaRPr lang="cs-CZ" dirty="0" smtClean="0"/>
          </a:p>
          <a:p>
            <a:r>
              <a:rPr lang="cs-CZ" b="1" dirty="0" smtClean="0"/>
              <a:t>Lékař </a:t>
            </a:r>
            <a:r>
              <a:rPr lang="cs-CZ" b="1" dirty="0"/>
              <a:t>se s pacientkou dohodne  </a:t>
            </a:r>
            <a:r>
              <a:rPr lang="cs-CZ" dirty="0"/>
              <a:t>na hranici hmotnosti, pod níž bude trvat na nucené výživě. Má to tuto výhodu, není nutné během léčby stále diskutovat o váze a stanovených návycích.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501460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 III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Dohoda o léčebném postupu a jeho cíli</a:t>
            </a:r>
            <a:r>
              <a:rPr lang="cs-CZ" dirty="0" smtClean="0"/>
              <a:t>: </a:t>
            </a:r>
          </a:p>
          <a:p>
            <a:r>
              <a:rPr lang="cs-CZ" dirty="0" smtClean="0"/>
              <a:t>nejde zde jen o hmotnost a normalizaci stravovacího návyku, </a:t>
            </a:r>
          </a:p>
          <a:p>
            <a:r>
              <a:rPr lang="cs-CZ" dirty="0" smtClean="0"/>
              <a:t>jde o prolomení začarovaného kruhu hladovění a přejídání, </a:t>
            </a:r>
          </a:p>
          <a:p>
            <a:r>
              <a:rPr lang="cs-CZ" dirty="0" smtClean="0"/>
              <a:t>při léčbě pacientky dostanou prostor, aby se zabývaly i jinými aspekty života. </a:t>
            </a:r>
          </a:p>
          <a:p>
            <a:r>
              <a:rPr lang="cs-CZ" dirty="0" smtClean="0"/>
              <a:t>Významné je zdůraznění vlastní odpovědnosti.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8413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 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Psychoterapie</a:t>
            </a:r>
            <a:r>
              <a:rPr lang="cs-CZ" dirty="0"/>
              <a:t> : </a:t>
            </a:r>
            <a:endParaRPr lang="cs-CZ" dirty="0" smtClean="0"/>
          </a:p>
          <a:p>
            <a:r>
              <a:rPr lang="cs-CZ" dirty="0" smtClean="0"/>
              <a:t>využívá </a:t>
            </a:r>
            <a:r>
              <a:rPr lang="cs-CZ" dirty="0"/>
              <a:t>se behaviorální terapie</a:t>
            </a:r>
            <a:r>
              <a:rPr lang="cs-CZ" dirty="0" smtClean="0"/>
              <a:t>,</a:t>
            </a:r>
          </a:p>
          <a:p>
            <a:r>
              <a:rPr lang="cs-CZ" dirty="0" smtClean="0"/>
              <a:t>psychodynamické </a:t>
            </a:r>
            <a:r>
              <a:rPr lang="cs-CZ" dirty="0"/>
              <a:t>techniky</a:t>
            </a:r>
            <a:r>
              <a:rPr lang="cs-CZ" dirty="0" smtClean="0"/>
              <a:t>,</a:t>
            </a:r>
          </a:p>
          <a:p>
            <a:r>
              <a:rPr lang="cs-CZ" dirty="0" smtClean="0"/>
              <a:t>rodinná </a:t>
            </a:r>
            <a:r>
              <a:rPr lang="cs-CZ" dirty="0"/>
              <a:t>terapie</a:t>
            </a:r>
            <a:r>
              <a:rPr lang="cs-CZ" dirty="0" smtClean="0"/>
              <a:t>.</a:t>
            </a:r>
          </a:p>
          <a:p>
            <a:r>
              <a:rPr lang="cs-CZ" dirty="0" smtClean="0"/>
              <a:t>Existují </a:t>
            </a:r>
            <a:r>
              <a:rPr lang="cs-CZ" dirty="0"/>
              <a:t>programy ambulantní i hospitalizační. </a:t>
            </a:r>
            <a:endParaRPr lang="cs-CZ" dirty="0" smtClean="0"/>
          </a:p>
          <a:p>
            <a:r>
              <a:rPr lang="cs-CZ" dirty="0" smtClean="0"/>
              <a:t>Všechny </a:t>
            </a:r>
            <a:r>
              <a:rPr lang="cs-CZ" dirty="0"/>
              <a:t>programy obsahují skupinovou a individuální psychoterapii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Používají se techniky orientované na tělo (pohybová terapie), postupy podporující sebeuvědomování (relaxace, muzikoterapie).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52746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Poruchy příjmu potravy asi u 80%  přijatých pacientek končí vyléčením, </a:t>
            </a:r>
          </a:p>
          <a:p>
            <a:r>
              <a:rPr lang="cs-CZ" dirty="0" smtClean="0"/>
              <a:t>na následky onemocnění umírá 5% až 15% postižených, </a:t>
            </a:r>
          </a:p>
          <a:p>
            <a:r>
              <a:rPr lang="cs-CZ" dirty="0" smtClean="0"/>
              <a:t>u části nemocných se porucha stává chronickou (</a:t>
            </a:r>
            <a:r>
              <a:rPr lang="cs-CZ" dirty="0" err="1" smtClean="0"/>
              <a:t>Rahn</a:t>
            </a:r>
            <a:r>
              <a:rPr lang="cs-CZ" dirty="0" smtClean="0"/>
              <a:t>, </a:t>
            </a:r>
            <a:r>
              <a:rPr lang="cs-CZ" dirty="0" err="1" smtClean="0"/>
              <a:t>Mankopf</a:t>
            </a:r>
            <a:r>
              <a:rPr lang="cs-CZ" dirty="0" smtClean="0"/>
              <a:t>,2000).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955026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/>
              <a:t>Zdroj:</a:t>
            </a:r>
          </a:p>
          <a:p>
            <a:r>
              <a:rPr lang="cs-CZ" sz="1600" dirty="0"/>
              <a:t>Mgr. Kateřina Juklová, Mgr. Radka </a:t>
            </a:r>
            <a:r>
              <a:rPr lang="cs-CZ" sz="1600" dirty="0" err="1"/>
              <a:t>Skorunková</a:t>
            </a:r>
            <a:r>
              <a:rPr lang="cs-CZ" sz="1600" dirty="0"/>
              <a:t>: Základy psychopatologie, </a:t>
            </a:r>
            <a:r>
              <a:rPr lang="cs-CZ" sz="1600" dirty="0" err="1"/>
              <a:t>Gaudeamus</a:t>
            </a:r>
            <a:r>
              <a:rPr lang="cs-CZ" sz="1600" dirty="0"/>
              <a:t>, Univerzita Hradec Králové, 2009, Hradec Králové </a:t>
            </a:r>
          </a:p>
          <a:p>
            <a:endParaRPr lang="cs-CZ" sz="1600" dirty="0"/>
          </a:p>
        </p:txBody>
      </p:sp>
    </p:spTree>
    <p:extLst>
      <p:ext uri="{BB962C8B-B14F-4D97-AF65-F5344CB8AC3E}">
        <p14:creationId xmlns="" xmlns:p14="http://schemas.microsoft.com/office/powerpoint/2010/main" val="27532376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856</Words>
  <Application>Microsoft Office PowerPoint</Application>
  <PresentationFormat>Předvádění na obrazovce (4:3)</PresentationFormat>
  <Paragraphs>120</Paragraphs>
  <Slides>18</Slides>
  <Notes>17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Bohatý</vt:lpstr>
      <vt:lpstr>Motiv sady Office</vt:lpstr>
      <vt:lpstr>Snímek 1</vt:lpstr>
      <vt:lpstr>Poruchy příjmu potravy</vt:lpstr>
      <vt:lpstr>Poruchy příjmu potravy II</vt:lpstr>
      <vt:lpstr>Mentální anorexie                              MKN-10,1992</vt:lpstr>
      <vt:lpstr>Mentální anorexie II</vt:lpstr>
      <vt:lpstr>Mentální anorexie III</vt:lpstr>
      <vt:lpstr>Mentální bulimie Mkn-10,1992</vt:lpstr>
      <vt:lpstr>Mentální bulimie</vt:lpstr>
      <vt:lpstr>Následné problémy poruch výživy</vt:lpstr>
      <vt:lpstr>Následné problémy poruch výživy II</vt:lpstr>
      <vt:lpstr>Faktory ovlivňující vznik poruchy příjmu potravy:</vt:lpstr>
      <vt:lpstr>Faktory ovlivňující vznik poruchy příjmu potravy : II</vt:lpstr>
      <vt:lpstr>léčba</vt:lpstr>
      <vt:lpstr>LéčbaII</vt:lpstr>
      <vt:lpstr>Léčba III</vt:lpstr>
      <vt:lpstr>Léčba IV</vt:lpstr>
      <vt:lpstr>závěr</vt:lpstr>
      <vt:lpstr>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Poruchy příjmu potravy</dc:title>
  <dc:creator>Zdeněk</dc:creator>
  <cp:lastModifiedBy>Gymnázium a SOŠ</cp:lastModifiedBy>
  <cp:revision>17</cp:revision>
  <dcterms:created xsi:type="dcterms:W3CDTF">2013-01-04T13:35:16Z</dcterms:created>
  <dcterms:modified xsi:type="dcterms:W3CDTF">2013-05-15T07:19:12Z</dcterms:modified>
</cp:coreProperties>
</file>