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20"/>
  </p:notesMasterIdLst>
  <p:sldIdLst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8CB873-9116-4A2B-AFFE-DE6FFFAE971E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4B76E-E9EA-4CB3-81A1-0ADB05BA1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6463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85181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61982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2554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4843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6030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60643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4746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2170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901141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6178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63815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63815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70570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49045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34683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4B76E-E9EA-4CB3-81A1-0ADB05BA18F2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0270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772816"/>
          <a:ext cx="6768752" cy="4563733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Návykové poruchy </a:t>
                      </a:r>
                      <a:r>
                        <a:rPr lang="cs-CZ" sz="140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VY_32_INOVACE_04.02.15)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 problematikou návykových poruch, základními termíny v oboru, dělením psychoaktivních látek.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30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Návykové poruchy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Mezi nemoci řadíme zdraví škodlivé návyky.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užívání návykových látek rozlišujeme:</a:t>
            </a:r>
          </a:p>
          <a:p>
            <a:r>
              <a:rPr lang="cs-CZ" b="1" dirty="0" smtClean="0"/>
              <a:t>1. akutní intoxikaci,</a:t>
            </a:r>
          </a:p>
          <a:p>
            <a:r>
              <a:rPr lang="cs-CZ" b="1" dirty="0" smtClean="0"/>
              <a:t>2. škodlivé užívání,</a:t>
            </a:r>
          </a:p>
          <a:p>
            <a:r>
              <a:rPr lang="cs-CZ" b="1" dirty="0" smtClean="0"/>
              <a:t>3. syndrom závislosti.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849252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Akutní </a:t>
            </a:r>
            <a:r>
              <a:rPr lang="cs-CZ" b="1" dirty="0" smtClean="0"/>
              <a:t>intoxikace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přechodný stav, který následuje po požití </a:t>
            </a:r>
            <a:r>
              <a:rPr lang="cs-CZ" b="1" dirty="0" smtClean="0"/>
              <a:t>psychoaktivní látky </a:t>
            </a:r>
            <a:r>
              <a:rPr lang="cs-CZ" dirty="0" smtClean="0"/>
              <a:t>(PAL), trvající většinou několik hodin.</a:t>
            </a:r>
          </a:p>
          <a:p>
            <a:r>
              <a:rPr lang="cs-CZ" dirty="0" smtClean="0"/>
              <a:t>Závažnost intoxikace se liší podle druhu látky a požitého množství.</a:t>
            </a:r>
          </a:p>
          <a:p>
            <a:r>
              <a:rPr lang="cs-CZ" dirty="0" smtClean="0"/>
              <a:t>Důležitá je aktuální tolerance intoxikované osoby vůči požité látce. </a:t>
            </a:r>
          </a:p>
          <a:p>
            <a:pPr marL="0" indent="0">
              <a:buNone/>
            </a:pPr>
            <a:r>
              <a:rPr lang="cs-CZ" dirty="0" smtClean="0"/>
              <a:t>(5 piv pro malé dítě může znamenat vážný problém, ale pro 30letého pijáka je to běžný denní přísun.)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2991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Škodlivé užívání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Výsledkem je aktuální zdravotní, psychické nebo sociální poškození.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Rozliš druhy poškození:</a:t>
            </a:r>
          </a:p>
          <a:p>
            <a:pPr marL="0" indent="0">
              <a:buNone/>
            </a:pPr>
            <a:r>
              <a:rPr lang="cs-CZ" dirty="0" smtClean="0"/>
              <a:t>Člověk , který celý večer užívá alkohol má ztíženou koordinaci pohybů a postřeh, hůře artikulujeme, můžeme mít zažívací potíže, ráno výpadky paměti a nakonec se mu po dlouhodobém užívání rozpadne i rodina a ztratí zaměstnání.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85604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Syndrom závislosti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Vyznačuje se souborem psychických a somatických změn.</a:t>
            </a:r>
          </a:p>
          <a:p>
            <a:r>
              <a:rPr lang="cs-CZ" dirty="0" smtClean="0"/>
              <a:t>Změny vznikají díky užívání PAL.</a:t>
            </a:r>
          </a:p>
          <a:p>
            <a:r>
              <a:rPr lang="cs-CZ" dirty="0" smtClean="0"/>
              <a:t>Diagnostikuje se, jestliže se po dobu alespoň 1 měsíce nebo opakovaně vyskytují současně 3 nebo více následujících projevů:</a:t>
            </a:r>
          </a:p>
          <a:p>
            <a:pPr marL="514350" indent="-514350">
              <a:buAutoNum type="arabicPeriod"/>
            </a:pPr>
            <a:r>
              <a:rPr lang="cs-CZ" dirty="0" smtClean="0"/>
              <a:t>silná touha po PAL,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snížená schopnost kontroly ohledně  začátku, ukončení a množství konzumace,</a:t>
            </a:r>
          </a:p>
          <a:p>
            <a:pPr marL="514350" indent="-514350">
              <a:buAutoNum type="arabicPeriod"/>
            </a:pPr>
            <a:r>
              <a:rPr lang="cs-CZ" dirty="0" smtClean="0"/>
              <a:t>tělesný abstinenční syndrom při ukončení nebo snížení konzumace,</a:t>
            </a:r>
          </a:p>
          <a:p>
            <a:pPr marL="514350" indent="-514350">
              <a:buAutoNum type="arabicPeriod"/>
            </a:pPr>
            <a:r>
              <a:rPr lang="cs-CZ" dirty="0" smtClean="0"/>
              <a:t>zvyšování dávky pro vyvolání účinků drogy,</a:t>
            </a:r>
          </a:p>
          <a:p>
            <a:pPr marL="514350" indent="-514350">
              <a:buAutoNum type="arabicPeriod"/>
            </a:pPr>
            <a:r>
              <a:rPr lang="cs-CZ" dirty="0" smtClean="0"/>
              <a:t>zanedbávání jiných aktivit, čas jen na PAL,</a:t>
            </a:r>
          </a:p>
          <a:p>
            <a:pPr marL="514350" indent="-514350">
              <a:buAutoNum type="arabicPeriod"/>
            </a:pPr>
            <a:r>
              <a:rPr lang="cs-CZ" dirty="0" smtClean="0"/>
              <a:t>trvalá konzumace drogy.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78195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PAL dělíme do skupin podle účinku na: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alkohol,</a:t>
            </a:r>
          </a:p>
          <a:p>
            <a:r>
              <a:rPr lang="cs-CZ" dirty="0" smtClean="0"/>
              <a:t>farmaka,</a:t>
            </a:r>
          </a:p>
          <a:p>
            <a:r>
              <a:rPr lang="cs-CZ" dirty="0" err="1" smtClean="0"/>
              <a:t>opioidy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stimulancia</a:t>
            </a:r>
            <a:r>
              <a:rPr lang="cs-CZ" dirty="0" smtClean="0"/>
              <a:t>,</a:t>
            </a:r>
          </a:p>
          <a:p>
            <a:r>
              <a:rPr lang="cs-CZ" dirty="0" smtClean="0"/>
              <a:t>halucinogeny,</a:t>
            </a:r>
          </a:p>
          <a:p>
            <a:r>
              <a:rPr lang="cs-CZ" dirty="0" smtClean="0"/>
              <a:t>kokain,</a:t>
            </a:r>
          </a:p>
          <a:p>
            <a:r>
              <a:rPr lang="cs-CZ" dirty="0" err="1" smtClean="0"/>
              <a:t>kanabis</a:t>
            </a:r>
            <a:r>
              <a:rPr lang="cs-CZ" dirty="0" smtClean="0"/>
              <a:t>,</a:t>
            </a:r>
          </a:p>
          <a:p>
            <a:r>
              <a:rPr lang="cs-CZ" dirty="0" smtClean="0"/>
              <a:t>těkavá rozpouštědla.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9295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7772400" cy="13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Domácí úkol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844824"/>
            <a:ext cx="7772400" cy="4174976"/>
          </a:xfrm>
        </p:spPr>
        <p:txBody>
          <a:bodyPr/>
          <a:lstStyle/>
          <a:p>
            <a:r>
              <a:rPr lang="cs-CZ" dirty="0"/>
              <a:t>Zjisti nejbližší poradnu specializující se </a:t>
            </a:r>
            <a:r>
              <a:rPr lang="cs-CZ" dirty="0" smtClean="0"/>
              <a:t>na PAL.</a:t>
            </a:r>
          </a:p>
          <a:p>
            <a:r>
              <a:rPr lang="cs-CZ" dirty="0" smtClean="0"/>
              <a:t>Nízkoprahové centrum, které se specializuje na drogově závislé (místo, otevírací dobu).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75511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Alkohol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Způsobuje euforickou náladu, uvolnění.</a:t>
            </a:r>
          </a:p>
          <a:p>
            <a:r>
              <a:rPr lang="cs-CZ" dirty="0" smtClean="0"/>
              <a:t>Redukuje sociální zábrany.</a:t>
            </a:r>
          </a:p>
          <a:p>
            <a:r>
              <a:rPr lang="cs-CZ" dirty="0" smtClean="0"/>
              <a:t>Při požití dochází ke snížení intelektuálních a motorických funkcí, což vede ke zpomalení reakcí a schopností adekvátně posoudit situaci.</a:t>
            </a:r>
          </a:p>
          <a:p>
            <a:r>
              <a:rPr lang="cs-CZ" dirty="0" smtClean="0"/>
              <a:t>V ČR legální PAL od 18 let, při požití je zde zákaz řízení motorových vozidel.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55452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Farmaka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Nejčastěji jsou zneužívány léky proti úzkosti, které vedou ke zklidnění a uvolnění, jsou tlumivé a navozují spánek.</a:t>
            </a:r>
          </a:p>
          <a:p>
            <a:r>
              <a:rPr lang="cs-CZ" dirty="0" smtClean="0"/>
              <a:t>Často se konzumují v kombinaci s alkoholem.</a:t>
            </a:r>
          </a:p>
          <a:p>
            <a:r>
              <a:rPr lang="cs-CZ" dirty="0" smtClean="0"/>
              <a:t>Některé léky jsou jen na lékařský předpis.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9431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Opioidy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opium, morfin, heroin, metadon.</a:t>
            </a:r>
          </a:p>
          <a:p>
            <a:r>
              <a:rPr lang="cs-CZ" dirty="0" smtClean="0"/>
              <a:t>Navozují pocit pohody a euforie, který při delším užívání mizí, závislí pak užívají </a:t>
            </a:r>
            <a:r>
              <a:rPr lang="cs-CZ" dirty="0" err="1" smtClean="0"/>
              <a:t>opioidy</a:t>
            </a:r>
            <a:r>
              <a:rPr lang="cs-CZ" dirty="0" smtClean="0"/>
              <a:t> proto, aby neměli abstinenční příznaky.</a:t>
            </a:r>
          </a:p>
          <a:p>
            <a:r>
              <a:rPr lang="cs-CZ" dirty="0" smtClean="0"/>
              <a:t>Držení drog je nelegální, braní </a:t>
            </a:r>
            <a:r>
              <a:rPr lang="cs-CZ" dirty="0" err="1" smtClean="0"/>
              <a:t>opioidů</a:t>
            </a:r>
            <a:r>
              <a:rPr lang="cs-CZ" dirty="0" smtClean="0"/>
              <a:t> je často spojeno s trestní činností. Muži nejčastěji páchají majetkovou trestní činnost, ženy prostituují.  </a:t>
            </a:r>
          </a:p>
          <a:p>
            <a:r>
              <a:rPr lang="cs-CZ" dirty="0" smtClean="0"/>
              <a:t>Metadon bývá předepisován dlouhodobě závislým lidem, jeho podávání je kontrolováno.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5923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Stimulancia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- pervitin, extáze -vyrábí se chemicky.</a:t>
            </a:r>
          </a:p>
          <a:p>
            <a:r>
              <a:rPr lang="cs-CZ" dirty="0" smtClean="0"/>
              <a:t>Užívá se ke zlepšení koncentrace, výkonnosti, navození euforie, mají negativní vedlejší účinky , např. paniku, </a:t>
            </a:r>
            <a:r>
              <a:rPr lang="cs-CZ" dirty="0" err="1" smtClean="0"/>
              <a:t>depresivitu</a:t>
            </a:r>
            <a:r>
              <a:rPr lang="cs-CZ" dirty="0" smtClean="0"/>
              <a:t>, pravidelné psychotické ataky – </a:t>
            </a:r>
            <a:r>
              <a:rPr lang="cs-CZ" dirty="0" err="1" smtClean="0"/>
              <a:t>stíhy</a:t>
            </a:r>
            <a:r>
              <a:rPr lang="cs-CZ" dirty="0" smtClean="0"/>
              <a:t>.</a:t>
            </a:r>
          </a:p>
          <a:p>
            <a:r>
              <a:rPr lang="cs-CZ" dirty="0" smtClean="0"/>
              <a:t>Somaticky způsobí nejistou chůzi, sucho v ústech, výkyvy krevního tlaku, poruchy srdečního rytmu.</a:t>
            </a:r>
          </a:p>
          <a:p>
            <a:r>
              <a:rPr lang="cs-CZ" dirty="0" smtClean="0"/>
              <a:t>Po odeznění účinku drogy se objeví spavost, svalová kocovina, bolesti hlavy, průjmy, zvracení.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31977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Halucinogeny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LSD</a:t>
            </a:r>
          </a:p>
          <a:p>
            <a:r>
              <a:rPr lang="cs-CZ" dirty="0" smtClean="0"/>
              <a:t>Vyvolávají exogenní psychózu se změnami vnímání reality, dochází ke změnám myšlení, vnímání a afektu.</a:t>
            </a:r>
          </a:p>
          <a:p>
            <a:r>
              <a:rPr lang="cs-CZ" dirty="0" smtClean="0"/>
              <a:t>Uživatel mívá optické a sluchové halucinace, změny v prostoru a čase.</a:t>
            </a:r>
          </a:p>
          <a:p>
            <a:r>
              <a:rPr lang="cs-CZ" dirty="0" smtClean="0"/>
              <a:t>Nežádoucí účinky jsou </a:t>
            </a:r>
            <a:r>
              <a:rPr lang="cs-CZ" dirty="0" err="1" smtClean="0"/>
              <a:t>depresivita</a:t>
            </a:r>
            <a:r>
              <a:rPr lang="cs-CZ" dirty="0" smtClean="0"/>
              <a:t>, strach, kolísání nálady.</a:t>
            </a:r>
          </a:p>
          <a:p>
            <a:r>
              <a:rPr lang="cs-CZ" dirty="0" smtClean="0"/>
              <a:t>Po odeznění akutní intoxikace přetrvávají i týdny poruchy koncentrace.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92014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Kokain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7772400" cy="48950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Podobné účinky jako </a:t>
            </a:r>
            <a:r>
              <a:rPr lang="cs-CZ" dirty="0" err="1" smtClean="0"/>
              <a:t>stimulancia</a:t>
            </a:r>
            <a:r>
              <a:rPr lang="cs-CZ" dirty="0" smtClean="0"/>
              <a:t> – výroba je na přírodní bázi z koky.</a:t>
            </a:r>
          </a:p>
          <a:p>
            <a:r>
              <a:rPr lang="cs-CZ" dirty="0" smtClean="0"/>
              <a:t>Při užití nejprve dochází ke zvýšení aktivity, euforii, zvýšené pozornosti, přičemž je redukována potřeba spánku a chuť k jídlu.</a:t>
            </a:r>
          </a:p>
          <a:p>
            <a:r>
              <a:rPr lang="cs-CZ" dirty="0" smtClean="0"/>
              <a:t>Při delším užívání způsobuje pocity strachu, depresivní </a:t>
            </a:r>
            <a:r>
              <a:rPr lang="cs-CZ" dirty="0" err="1" smtClean="0"/>
              <a:t>rozlady</a:t>
            </a:r>
            <a:r>
              <a:rPr lang="cs-CZ" dirty="0" smtClean="0"/>
              <a:t>, psychotické ataky – </a:t>
            </a:r>
            <a:r>
              <a:rPr lang="cs-CZ" dirty="0" err="1" smtClean="0"/>
              <a:t>stíhy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Kokain se užívá nitrožilně, šňupe se. </a:t>
            </a:r>
          </a:p>
          <a:p>
            <a:r>
              <a:rPr lang="cs-CZ" dirty="0" smtClean="0"/>
              <a:t>Často je v „řezané“ formě, je nebezpečí, že distributor ve snaze více vydělat, přidá do drogy mouku, sodu, sádru, nebo nějaký čistící přípravek.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21852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Kanabis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Hašiš, marihuana.</a:t>
            </a:r>
          </a:p>
          <a:p>
            <a:r>
              <a:rPr lang="cs-CZ" dirty="0" smtClean="0"/>
              <a:t>Jedna z nejčastěji užívaných PAL.</a:t>
            </a:r>
          </a:p>
          <a:p>
            <a:r>
              <a:rPr lang="cs-CZ" dirty="0" smtClean="0"/>
              <a:t>Navozuje změny nálady a vnímání, pocit štěstí, zpomalené vnímání času, rozvíjí se silně asociativní myšlenkové pochody.</a:t>
            </a:r>
          </a:p>
          <a:p>
            <a:r>
              <a:rPr lang="cs-CZ" dirty="0" smtClean="0"/>
              <a:t>Při delším užívání může dojít ke ztrátě kontaktu s realitou, snížené schopnosti zvládat každodenní úkoly, poruchám koncentrace a paměti a psychotickým reminiscencím tzv. </a:t>
            </a:r>
            <a:r>
              <a:rPr lang="cs-CZ" dirty="0" err="1" smtClean="0"/>
              <a:t>flashbacks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Vyšší THC v současné droze způsobuje makroskopické změny mozku.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34769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Těkavá rozpouštědla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Toluen, trichloretylen, benzin.</a:t>
            </a:r>
          </a:p>
          <a:p>
            <a:r>
              <a:rPr lang="cs-CZ" dirty="0" smtClean="0"/>
              <a:t>Navozují změny vědomí a euforii, účinek trvá asi 30 minut, ale látky jsou vysoce toxické, brzy dochází k atrofii mozku.</a:t>
            </a:r>
          </a:p>
          <a:p>
            <a:r>
              <a:rPr lang="cs-CZ" dirty="0" smtClean="0"/>
              <a:t>Snižuje se koncentrace, schopnost myšlení, dochází k poruchám vědomí, orientace.</a:t>
            </a:r>
          </a:p>
          <a:p>
            <a:r>
              <a:rPr lang="cs-CZ" dirty="0" smtClean="0"/>
              <a:t>Jedná se o drogu , která nejde nadávkovat.</a:t>
            </a:r>
          </a:p>
          <a:p>
            <a:r>
              <a:rPr lang="cs-CZ" dirty="0" smtClean="0"/>
              <a:t>Říká se jí droga chudých a hloupých. Po jejím užívání se doslova „gumuje“ mozek.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6034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Vyjmenuj projevy syndromu závislosti.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význam má zkratka PAL?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Jakou znáš legální drogu?</a:t>
            </a:r>
          </a:p>
          <a:p>
            <a:pPr marL="514350" indent="-514350">
              <a:buAutoNum type="arabicPeriod"/>
            </a:pPr>
            <a:r>
              <a:rPr lang="cs-CZ" dirty="0" smtClean="0"/>
              <a:t>Srovnej  účinky opiátů a stimulantů.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 droze říkáme droga hloupých a proč?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24846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Zdroj:</a:t>
            </a:r>
          </a:p>
          <a:p>
            <a:r>
              <a:rPr lang="cs-CZ" sz="1600" dirty="0"/>
              <a:t>Mgr. Kateřina Juklová, Mgr. Radka </a:t>
            </a:r>
            <a:r>
              <a:rPr lang="cs-CZ" sz="1600" dirty="0" err="1"/>
              <a:t>Skorunková</a:t>
            </a:r>
            <a:r>
              <a:rPr lang="cs-CZ" sz="1600" dirty="0"/>
              <a:t>: Základy psychopatologie, </a:t>
            </a:r>
            <a:r>
              <a:rPr lang="cs-CZ" sz="1600" dirty="0" err="1"/>
              <a:t>Gaudeamus</a:t>
            </a:r>
            <a:r>
              <a:rPr lang="cs-CZ" sz="1600" dirty="0"/>
              <a:t>, Univerzita Hradec Králové, 2009, Hradec Králové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2126106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74</TotalTime>
  <Words>947</Words>
  <Application>Microsoft Office PowerPoint</Application>
  <PresentationFormat>Předvádění na obrazovce (4:3)</PresentationFormat>
  <Paragraphs>125</Paragraphs>
  <Slides>17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Jmění</vt:lpstr>
      <vt:lpstr>Motiv sady Office</vt:lpstr>
      <vt:lpstr>Snímek 1</vt:lpstr>
      <vt:lpstr>Návykové poruchy</vt:lpstr>
      <vt:lpstr>Akutní intoxikace</vt:lpstr>
      <vt:lpstr>Škodlivé užívání</vt:lpstr>
      <vt:lpstr>Syndrom závislosti</vt:lpstr>
      <vt:lpstr>PAL dělíme do skupin podle účinku na: </vt:lpstr>
      <vt:lpstr>  Domácí úkol </vt:lpstr>
      <vt:lpstr>Alkohol </vt:lpstr>
      <vt:lpstr>Farmaka </vt:lpstr>
      <vt:lpstr>Opioidy </vt:lpstr>
      <vt:lpstr>Stimulancia </vt:lpstr>
      <vt:lpstr>Halucinogeny </vt:lpstr>
      <vt:lpstr>Kokain </vt:lpstr>
      <vt:lpstr>Kanabis </vt:lpstr>
      <vt:lpstr>Těkavá rozpouštědla </vt:lpstr>
      <vt:lpstr>Test: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Návykové poruchy</dc:title>
  <dc:creator>Zdeněk</dc:creator>
  <cp:lastModifiedBy>Gymnázium a SOŠ</cp:lastModifiedBy>
  <cp:revision>16</cp:revision>
  <dcterms:created xsi:type="dcterms:W3CDTF">2013-01-04T13:35:16Z</dcterms:created>
  <dcterms:modified xsi:type="dcterms:W3CDTF">2013-05-15T07:21:04Z</dcterms:modified>
</cp:coreProperties>
</file>