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2D3477-4E57-41F2-B669-9AFED469EB8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BA069-5C3B-4934-B8D7-16DEF6F2D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475656" y="1772816"/>
          <a:ext cx="6768752" cy="4563733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Vývoj vzniku drogové závislosti </a:t>
                      </a:r>
                      <a:r>
                        <a:rPr lang="cs-CZ" sz="14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VY_32_INOVACE_04.02.16)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Monika Malá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Patopsychologie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osmý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Září 2012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Prezentace je určena pro výuku patopsychologie v semináři v psychologie v maturitním ročníku, seznamuje studenty se základními termíny v oboru problematiky vývoje drogové závislosti,  syndromy a fáze vzniku závislosti.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 slouží jako digitalizovaná učebnice pro žáky semináře z psychologie, jednotlivé strany prezentace na sebe tematicky navazují, řeší problematiku psychopatologie. Časová dotace materiálu je 20 minut.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vzniku drogové závislosti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Závislost na PAL se vyvíjí postupně.</a:t>
            </a:r>
          </a:p>
          <a:p>
            <a:r>
              <a:rPr lang="cs-CZ" dirty="0" smtClean="0"/>
              <a:t>Drogová závislost vzniká rychleji než alkoholová závislost.</a:t>
            </a:r>
          </a:p>
          <a:p>
            <a:r>
              <a:rPr lang="cs-CZ" dirty="0" smtClean="0"/>
              <a:t>Podle Vágnerové dělíme vznik závislosti do </a:t>
            </a:r>
            <a:r>
              <a:rPr lang="cs-CZ" b="1" dirty="0" smtClean="0"/>
              <a:t>čtyř fází </a:t>
            </a:r>
            <a:r>
              <a:rPr lang="cs-CZ" dirty="0" smtClean="0"/>
              <a:t>– </a:t>
            </a:r>
          </a:p>
          <a:p>
            <a:pPr>
              <a:buNone/>
            </a:pPr>
            <a:r>
              <a:rPr lang="cs-CZ" dirty="0" smtClean="0"/>
              <a:t>fáze experimentování a občasného užívání,</a:t>
            </a:r>
          </a:p>
          <a:p>
            <a:pPr>
              <a:buNone/>
            </a:pPr>
            <a:r>
              <a:rPr lang="cs-CZ" dirty="0" smtClean="0"/>
              <a:t> fáze pravidelného užívání,</a:t>
            </a:r>
          </a:p>
          <a:p>
            <a:pPr>
              <a:buNone/>
            </a:pPr>
            <a:r>
              <a:rPr lang="cs-CZ" dirty="0" smtClean="0"/>
              <a:t> fáze návykového užívání,</a:t>
            </a:r>
          </a:p>
          <a:p>
            <a:pPr>
              <a:buNone/>
            </a:pPr>
            <a:r>
              <a:rPr lang="cs-CZ" dirty="0" smtClean="0"/>
              <a:t> fáze terminální.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fáze experimentování a občasného užívání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Droga má pro konzumenta žádoucí pocity,</a:t>
            </a:r>
          </a:p>
          <a:p>
            <a:r>
              <a:rPr lang="cs-CZ" dirty="0" smtClean="0"/>
              <a:t>umožňuje dosáhnout žádoucí aktivizace,</a:t>
            </a:r>
          </a:p>
          <a:p>
            <a:r>
              <a:rPr lang="cs-CZ" dirty="0" smtClean="0"/>
              <a:t>zbavuje člověka úzkosti,</a:t>
            </a:r>
          </a:p>
          <a:p>
            <a:r>
              <a:rPr lang="cs-CZ" dirty="0" smtClean="0"/>
              <a:t>strachu,</a:t>
            </a:r>
          </a:p>
          <a:p>
            <a:r>
              <a:rPr lang="cs-CZ" dirty="0" smtClean="0"/>
              <a:t>nejistoty.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Impulzem pro konzumaci bývá nuda, zvědavost, potřeba neobvyklých zážitků, vliv přátel, únik z problémů.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pravidelného užívání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Konzument užívá drogu stále častěji.</a:t>
            </a:r>
          </a:p>
          <a:p>
            <a:r>
              <a:rPr lang="cs-CZ" dirty="0" smtClean="0"/>
              <a:t>Rizikové jednání popírá.</a:t>
            </a:r>
          </a:p>
          <a:p>
            <a:endParaRPr lang="cs-CZ" dirty="0" smtClean="0"/>
          </a:p>
          <a:p>
            <a:r>
              <a:rPr lang="cs-CZ" dirty="0" smtClean="0"/>
              <a:t>Nepřipustí si , že nemá užívání pod kontrolou.</a:t>
            </a:r>
          </a:p>
          <a:p>
            <a:r>
              <a:rPr lang="cs-CZ" dirty="0" smtClean="0"/>
              <a:t>Tvrdí, že může kdykoliv přestat.</a:t>
            </a:r>
          </a:p>
          <a:p>
            <a:r>
              <a:rPr lang="cs-CZ" dirty="0" smtClean="0"/>
              <a:t>Iluze kontroly je typická pro počínající závislost.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návykového užívání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Ubývají zájmy.</a:t>
            </a:r>
          </a:p>
          <a:p>
            <a:r>
              <a:rPr lang="cs-CZ" dirty="0" smtClean="0"/>
              <a:t>Hlavní program pro konzumenta je sehnat drogu.</a:t>
            </a:r>
          </a:p>
          <a:p>
            <a:r>
              <a:rPr lang="cs-CZ" dirty="0" smtClean="0"/>
              <a:t>Ostatní zájmy jsou lhostejné, mění se hodnoty, ztrácí se motivace.</a:t>
            </a:r>
          </a:p>
          <a:p>
            <a:r>
              <a:rPr lang="cs-CZ" dirty="0" smtClean="0"/>
              <a:t>Člověk není schopen zastávat své denní povinnosti .</a:t>
            </a:r>
          </a:p>
          <a:p>
            <a:r>
              <a:rPr lang="cs-CZ" dirty="0" smtClean="0"/>
              <a:t>Ubývá sociálních kontaktů mezi přáteli.</a:t>
            </a:r>
          </a:p>
          <a:p>
            <a:r>
              <a:rPr lang="cs-CZ" dirty="0" smtClean="0"/>
              <a:t>Vztahy se rozpadají (rodina, přátelé…)</a:t>
            </a:r>
          </a:p>
          <a:p>
            <a:r>
              <a:rPr lang="cs-CZ" dirty="0" smtClean="0"/>
              <a:t>Drogu užívá proto, aby předešel abstinenčním příznakům.</a:t>
            </a:r>
          </a:p>
          <a:p>
            <a:r>
              <a:rPr lang="cs-CZ" dirty="0" smtClean="0"/>
              <a:t>Bez drogy se neobejde.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terminální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Užívání vede k celkovému úpadku osobnosti.</a:t>
            </a:r>
          </a:p>
          <a:p>
            <a:r>
              <a:rPr lang="cs-CZ" dirty="0" smtClean="0"/>
              <a:t>Rozpadají se sociální vazby.</a:t>
            </a:r>
          </a:p>
          <a:p>
            <a:r>
              <a:rPr lang="cs-CZ" dirty="0" smtClean="0"/>
              <a:t>Jediným zájmem závislého je získat potřebné množství  drogy.</a:t>
            </a:r>
          </a:p>
          <a:p>
            <a:r>
              <a:rPr lang="cs-CZ" dirty="0" smtClean="0"/>
              <a:t>Je mu jedno jak drogu získá.</a:t>
            </a:r>
          </a:p>
          <a:p>
            <a:r>
              <a:rPr lang="cs-CZ" dirty="0" smtClean="0"/>
              <a:t> (dochází ke kriminalizaci konzumenta – nejprve okrádá rodinu, poté následují krádeže, či prostituce)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Zdroj:</a:t>
            </a:r>
          </a:p>
          <a:p>
            <a:r>
              <a:rPr lang="cs-CZ" dirty="0" smtClean="0"/>
              <a:t>Mgr. Kateřina </a:t>
            </a:r>
            <a:r>
              <a:rPr lang="cs-CZ" dirty="0" err="1" smtClean="0"/>
              <a:t>Juklová</a:t>
            </a:r>
            <a:r>
              <a:rPr lang="cs-CZ" dirty="0" smtClean="0"/>
              <a:t>, Mgr. Radka </a:t>
            </a:r>
            <a:r>
              <a:rPr lang="cs-CZ" dirty="0" err="1" smtClean="0"/>
              <a:t>Skorunková</a:t>
            </a:r>
            <a:r>
              <a:rPr lang="cs-CZ" dirty="0" smtClean="0"/>
              <a:t>: Základy psychopatologie,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2009, Hradec Králové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</TotalTime>
  <Words>354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Motiv sady Office</vt:lpstr>
      <vt:lpstr>Snímek 1</vt:lpstr>
      <vt:lpstr>Vývoj vzniku drogové závislosti</vt:lpstr>
      <vt:lpstr>fáze experimentování a občasného užívání</vt:lpstr>
      <vt:lpstr>fáze pravidelného užívání</vt:lpstr>
      <vt:lpstr>fáze návykového užívání</vt:lpstr>
      <vt:lpstr>fáze terminální</vt:lpstr>
      <vt:lpstr>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vzniku drogové závislosti</dc:title>
  <dc:creator>monika</dc:creator>
  <cp:lastModifiedBy>Gymnázium a SOŠ</cp:lastModifiedBy>
  <cp:revision>12</cp:revision>
  <dcterms:created xsi:type="dcterms:W3CDTF">2013-03-13T07:47:19Z</dcterms:created>
  <dcterms:modified xsi:type="dcterms:W3CDTF">2013-05-15T07:23:00Z</dcterms:modified>
</cp:coreProperties>
</file>