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67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1CFBF-F472-42F7-8049-33B3AB4FD373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F592E3-966C-455A-B38B-6981887DD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547664" y="1772816"/>
          <a:ext cx="6768752" cy="4788206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Vývoj závislosti na alkoholu a prognóza </a:t>
                      </a:r>
                      <a:r>
                        <a:rPr lang="cs-CZ" sz="14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VY_32_INOVACE_04.02.17)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Mgr. Monika Malá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Patopsychologie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osmý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Září 2012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Prezentace je určena pro výuku patopsychologie v semináři v psychologie v maturitním ročníku, seznamuje studenty se základními termíny v oboru vývoje závislosti na alkoholu, léčbu a prognózu závislosti. 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Šablona slouží jako digitalizovaná učebnice pro žáky semináře z psychologie, jednotlivé strany prezentace na sebe tematicky navazují, řeší problematiku psychopatologie. Časová dotace materiálu je 15 minut.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závislosti na alkoholu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Průběh je nenápadný </a:t>
            </a:r>
            <a:r>
              <a:rPr lang="cs-CZ" dirty="0" smtClean="0"/>
              <a:t>– (sklenička na oslavě narozenin – nejčastěji v rodině)</a:t>
            </a:r>
          </a:p>
          <a:p>
            <a:r>
              <a:rPr lang="cs-CZ" dirty="0" smtClean="0"/>
              <a:t>Ke změnám dochází postupně (1,2,4,8 …piv)</a:t>
            </a:r>
          </a:p>
          <a:p>
            <a:r>
              <a:rPr lang="cs-CZ" dirty="0" smtClean="0"/>
              <a:t>Dochází ke </a:t>
            </a:r>
            <a:r>
              <a:rPr lang="cs-CZ" b="1" dirty="0" smtClean="0"/>
              <a:t>zvyšování tolerance </a:t>
            </a:r>
            <a:r>
              <a:rPr lang="cs-CZ" dirty="0" smtClean="0"/>
              <a:t>na alkohol</a:t>
            </a:r>
          </a:p>
          <a:p>
            <a:r>
              <a:rPr lang="cs-CZ" dirty="0" smtClean="0"/>
              <a:t>Postupná ztráta kontroly užívání alkoholu.</a:t>
            </a:r>
          </a:p>
          <a:p>
            <a:r>
              <a:rPr lang="cs-CZ" dirty="0" smtClean="0"/>
              <a:t>Současně postupně dochází ke změnám v myšlení a chování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Změny v 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Alkoholik si fixuje  nové chování a společně s </a:t>
            </a:r>
            <a:r>
              <a:rPr lang="cs-CZ" b="1" dirty="0" smtClean="0"/>
              <a:t>obranými mechanismy alkoholika.</a:t>
            </a:r>
          </a:p>
          <a:p>
            <a:r>
              <a:rPr lang="cs-CZ" dirty="0" smtClean="0"/>
              <a:t>Musí se vyrovnávat s problémy vyvolanými jeho pitím.</a:t>
            </a:r>
          </a:p>
          <a:p>
            <a:r>
              <a:rPr lang="cs-CZ" dirty="0" smtClean="0"/>
              <a:t>Ukrývá láhve, lže o tom kde a proč byl, pije vodku, nadměrně používá prostředky, které zakryjí alkohol v dechu (zubní pastu…)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Změny myšlení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613160"/>
          </a:xfrm>
        </p:spPr>
        <p:txBody>
          <a:bodyPr>
            <a:normAutofit/>
          </a:bodyPr>
          <a:lstStyle/>
          <a:p>
            <a:r>
              <a:rPr lang="cs-CZ" dirty="0" smtClean="0"/>
              <a:t>Nejprve </a:t>
            </a:r>
            <a:r>
              <a:rPr lang="cs-CZ" b="1" dirty="0" smtClean="0"/>
              <a:t>zakrývá pití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Další fáze je vysvětlování proč pije (svět je zlý, musím se uvolnit…)</a:t>
            </a:r>
          </a:p>
          <a:p>
            <a:r>
              <a:rPr lang="cs-CZ" dirty="0" smtClean="0"/>
              <a:t>Obhajuje pití – </a:t>
            </a:r>
            <a:r>
              <a:rPr lang="cs-CZ" b="1" dirty="0" smtClean="0"/>
              <a:t>racionalizace</a:t>
            </a:r>
            <a:r>
              <a:rPr lang="cs-CZ" dirty="0" smtClean="0"/>
              <a:t> ( co mám dělat jiného?)</a:t>
            </a:r>
          </a:p>
          <a:p>
            <a:r>
              <a:rPr lang="cs-CZ" dirty="0" smtClean="0"/>
              <a:t>U rozvinuté závislosti dochází ke </a:t>
            </a:r>
            <a:r>
              <a:rPr lang="cs-CZ" b="1" dirty="0" smtClean="0"/>
              <a:t>změně tolerance na alkohol.  </a:t>
            </a:r>
          </a:p>
          <a:p>
            <a:r>
              <a:rPr lang="cs-CZ" dirty="0" smtClean="0"/>
              <a:t>Pijí od rána, vzápětí po probuzení – </a:t>
            </a:r>
            <a:r>
              <a:rPr lang="cs-CZ" b="1" dirty="0" smtClean="0"/>
              <a:t>ranní doušek. </a:t>
            </a:r>
          </a:p>
          <a:p>
            <a:r>
              <a:rPr lang="cs-CZ" dirty="0" smtClean="0"/>
              <a:t>Nutnost doplnit hladinu alkoholu.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Okénka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Varovným signálem pro alkoholika jsou </a:t>
            </a:r>
            <a:r>
              <a:rPr lang="cs-CZ" b="1" dirty="0" smtClean="0"/>
              <a:t>okénka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Okénka jsou výpadky paměti z minulého dne.</a:t>
            </a:r>
          </a:p>
          <a:p>
            <a:r>
              <a:rPr lang="cs-CZ" dirty="0" smtClean="0"/>
              <a:t>Neví kde byl, co dělal, co slíbil.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Změna tolerance!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Další fází vývoje závislosti je změna tolerance.</a:t>
            </a:r>
          </a:p>
          <a:p>
            <a:r>
              <a:rPr lang="cs-CZ" dirty="0" smtClean="0"/>
              <a:t>Dochází k výraznému </a:t>
            </a:r>
            <a:r>
              <a:rPr lang="cs-CZ" b="1" dirty="0" smtClean="0"/>
              <a:t>snížení tolerance </a:t>
            </a:r>
            <a:r>
              <a:rPr lang="cs-CZ" dirty="0" smtClean="0"/>
              <a:t>na alkohol.</a:t>
            </a:r>
          </a:p>
          <a:p>
            <a:r>
              <a:rPr lang="cs-CZ" dirty="0" smtClean="0"/>
              <a:t>I malé množství alkoholu vyvolá příznaky těžké opilosti.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Léčba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závislost na alkoholu je charakteristická </a:t>
            </a:r>
            <a:r>
              <a:rPr lang="cs-CZ" b="1" dirty="0" smtClean="0"/>
              <a:t>nevratná ztráta schopnosti </a:t>
            </a:r>
            <a:r>
              <a:rPr lang="cs-CZ" b="1" dirty="0" err="1" smtClean="0"/>
              <a:t>kontrolovaně</a:t>
            </a:r>
            <a:r>
              <a:rPr lang="cs-CZ" b="1" dirty="0" smtClean="0"/>
              <a:t> pít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Podmínkou léčby je trvalá, celoživotní abstinence. </a:t>
            </a:r>
          </a:p>
          <a:p>
            <a:r>
              <a:rPr lang="cs-CZ" dirty="0" smtClean="0"/>
              <a:t>(</a:t>
            </a:r>
            <a:r>
              <a:rPr lang="cs-CZ" dirty="0" err="1" smtClean="0"/>
              <a:t>Raboch</a:t>
            </a:r>
            <a:r>
              <a:rPr lang="cs-CZ" dirty="0" smtClean="0"/>
              <a:t>, </a:t>
            </a:r>
            <a:r>
              <a:rPr lang="cs-CZ" dirty="0" err="1" smtClean="0"/>
              <a:t>Zvolský</a:t>
            </a:r>
            <a:r>
              <a:rPr lang="cs-CZ" dirty="0" smtClean="0"/>
              <a:t>,2001)</a:t>
            </a:r>
          </a:p>
          <a:p>
            <a:r>
              <a:rPr lang="cs-CZ" dirty="0" smtClean="0"/>
              <a:t>Alkoholik není vyléčený, ale zaléčený. </a:t>
            </a:r>
          </a:p>
          <a:p>
            <a:r>
              <a:rPr lang="cs-CZ" dirty="0" smtClean="0"/>
              <a:t>Napije-li se nedokáže přestat.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Průběh a prognóza závislostí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Záleží na typu PAL</a:t>
            </a:r>
          </a:p>
          <a:p>
            <a:r>
              <a:rPr lang="cs-CZ" dirty="0" smtClean="0"/>
              <a:t>Důležitá je motivace závislého k léčbě.</a:t>
            </a:r>
          </a:p>
          <a:p>
            <a:r>
              <a:rPr lang="cs-CZ" dirty="0" smtClean="0"/>
              <a:t>Vliv a podpora rodiny.</a:t>
            </a:r>
          </a:p>
          <a:p>
            <a:r>
              <a:rPr lang="cs-CZ" dirty="0" smtClean="0"/>
              <a:t>Vliv dalších faktorů – zdraví, zaměstnání, </a:t>
            </a:r>
            <a:r>
              <a:rPr lang="cs-CZ" dirty="0" err="1" smtClean="0"/>
              <a:t>protektivní</a:t>
            </a:r>
            <a:r>
              <a:rPr lang="cs-CZ" dirty="0" smtClean="0"/>
              <a:t> vlivy …</a:t>
            </a:r>
          </a:p>
          <a:p>
            <a:r>
              <a:rPr lang="cs-CZ" dirty="0" smtClean="0"/>
              <a:t>Asi 1/3 závislých se stane natrvalo abstinenty.</a:t>
            </a:r>
          </a:p>
          <a:p>
            <a:r>
              <a:rPr lang="cs-CZ" dirty="0" smtClean="0"/>
              <a:t>U některých z nich se ale vyskytnou </a:t>
            </a:r>
            <a:r>
              <a:rPr lang="cs-CZ" dirty="0" err="1" smtClean="0"/>
              <a:t>relapsy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Průběh a prognóza závislostí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Závislý člověk má trvalé problémy v oblasti</a:t>
            </a:r>
          </a:p>
          <a:p>
            <a:pPr>
              <a:buFontTx/>
              <a:buChar char="-"/>
            </a:pPr>
            <a:r>
              <a:rPr lang="cs-CZ" dirty="0" smtClean="0"/>
              <a:t>sociální,</a:t>
            </a:r>
          </a:p>
          <a:p>
            <a:pPr>
              <a:buFontTx/>
              <a:buChar char="-"/>
            </a:pPr>
            <a:r>
              <a:rPr lang="cs-CZ" dirty="0" smtClean="0"/>
              <a:t>tělesné,</a:t>
            </a:r>
          </a:p>
          <a:p>
            <a:pPr>
              <a:buFontTx/>
              <a:buChar char="-"/>
            </a:pPr>
            <a:r>
              <a:rPr lang="cs-CZ" dirty="0" smtClean="0"/>
              <a:t>psychické (okénka, alkoholová psychóza, alkoholová demence, delirium </a:t>
            </a:r>
            <a:r>
              <a:rPr lang="cs-CZ" dirty="0" err="1" smtClean="0"/>
              <a:t>tremens</a:t>
            </a:r>
            <a:r>
              <a:rPr lang="cs-CZ" dirty="0" smtClean="0"/>
              <a:t>)</a:t>
            </a:r>
          </a:p>
          <a:p>
            <a:pPr>
              <a:buFontTx/>
              <a:buChar char="-"/>
            </a:pPr>
            <a:r>
              <a:rPr lang="cs-CZ" dirty="0" smtClean="0"/>
              <a:t>vysoká je předčasná úmrtnost.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dirty="0" err="1" smtClean="0"/>
              <a:t>Rahn</a:t>
            </a:r>
            <a:r>
              <a:rPr lang="cs-CZ" dirty="0" smtClean="0"/>
              <a:t>,</a:t>
            </a:r>
            <a:r>
              <a:rPr lang="cs-CZ" dirty="0" err="1" smtClean="0"/>
              <a:t>Mankopf</a:t>
            </a:r>
            <a:r>
              <a:rPr lang="cs-CZ" dirty="0" smtClean="0"/>
              <a:t>,2000)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</a:p>
          <a:p>
            <a:r>
              <a:rPr lang="cs-CZ" dirty="0" smtClean="0"/>
              <a:t>Jak se mění tolerance závislého               k alkoholu?</a:t>
            </a:r>
          </a:p>
          <a:p>
            <a:r>
              <a:rPr lang="cs-CZ" dirty="0" smtClean="0"/>
              <a:t>Pokus se popsat vlivy závislosti  jednoho člena na chod rodiny?</a:t>
            </a:r>
          </a:p>
          <a:p>
            <a:r>
              <a:rPr lang="cs-CZ" dirty="0" smtClean="0"/>
              <a:t>Kdy se lidé poprvé setkávají s alkoholem?</a:t>
            </a:r>
          </a:p>
          <a:p>
            <a:r>
              <a:rPr lang="cs-CZ" dirty="0" smtClean="0"/>
              <a:t>Proč je alkohol tolerovaná droga?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Mgr. Kateřina </a:t>
            </a:r>
            <a:r>
              <a:rPr lang="cs-CZ" dirty="0" err="1" smtClean="0"/>
              <a:t>Juklová</a:t>
            </a:r>
            <a:r>
              <a:rPr lang="cs-CZ" dirty="0" smtClean="0"/>
              <a:t>, Mgr. Radka </a:t>
            </a:r>
            <a:r>
              <a:rPr lang="cs-CZ" dirty="0" err="1" smtClean="0"/>
              <a:t>Skorunková</a:t>
            </a:r>
            <a:r>
              <a:rPr lang="cs-CZ" dirty="0" smtClean="0"/>
              <a:t>: Základy psychopatologie, </a:t>
            </a:r>
            <a:r>
              <a:rPr lang="cs-CZ" dirty="0" err="1" smtClean="0"/>
              <a:t>Gaudeamus</a:t>
            </a:r>
            <a:r>
              <a:rPr lang="cs-CZ" dirty="0" smtClean="0"/>
              <a:t>, Univerzita Hradec Králové, 2009, Hradec Králové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65</TotalTime>
  <Words>482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Aspekt</vt:lpstr>
      <vt:lpstr>Motiv sady Office</vt:lpstr>
      <vt:lpstr>Snímek 1</vt:lpstr>
      <vt:lpstr>Vývoj závislosti na alkoholu</vt:lpstr>
      <vt:lpstr>Změny v myšlení</vt:lpstr>
      <vt:lpstr>Změny myšlení II</vt:lpstr>
      <vt:lpstr>Okénka </vt:lpstr>
      <vt:lpstr>Změna tolerance!</vt:lpstr>
      <vt:lpstr>Léčba </vt:lpstr>
      <vt:lpstr>Průběh a prognóza závislostí</vt:lpstr>
      <vt:lpstr>Průběh a prognóza závislostí II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závislosti na alkoholu a prognóza závislostí</dc:title>
  <dc:creator>monika</dc:creator>
  <cp:lastModifiedBy>Gymnázium a SOŠ</cp:lastModifiedBy>
  <cp:revision>13</cp:revision>
  <dcterms:created xsi:type="dcterms:W3CDTF">2013-03-14T07:11:58Z</dcterms:created>
  <dcterms:modified xsi:type="dcterms:W3CDTF">2013-05-15T07:24:48Z</dcterms:modified>
</cp:coreProperties>
</file>