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67" r:id="rId3"/>
    <p:sldId id="259" r:id="rId4"/>
    <p:sldId id="257" r:id="rId5"/>
    <p:sldId id="265" r:id="rId6"/>
    <p:sldId id="258" r:id="rId7"/>
    <p:sldId id="260" r:id="rId8"/>
    <p:sldId id="262" r:id="rId9"/>
    <p:sldId id="261" r:id="rId10"/>
    <p:sldId id="263" r:id="rId11"/>
    <p:sldId id="264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B2E9AF5-E89A-492D-A96A-7FB71FEB9C67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005EFB8-9174-4686-A45D-78F21489B4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2E9AF5-E89A-492D-A96A-7FB71FEB9C67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05EFB8-9174-4686-A45D-78F21489B4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B2E9AF5-E89A-492D-A96A-7FB71FEB9C67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C005EFB8-9174-4686-A45D-78F21489B4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2E9AF5-E89A-492D-A96A-7FB71FEB9C67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05EFB8-9174-4686-A45D-78F21489B4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2E9AF5-E89A-492D-A96A-7FB71FEB9C67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05EFB8-9174-4686-A45D-78F21489B4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2E9AF5-E89A-492D-A96A-7FB71FEB9C67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05EFB8-9174-4686-A45D-78F21489B4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B2E9AF5-E89A-492D-A96A-7FB71FEB9C67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05EFB8-9174-4686-A45D-78F21489B4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2E9AF5-E89A-492D-A96A-7FB71FEB9C67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05EFB8-9174-4686-A45D-78F21489B4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2E9AF5-E89A-492D-A96A-7FB71FEB9C67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05EFB8-9174-4686-A45D-78F21489B49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2E9AF5-E89A-492D-A96A-7FB71FEB9C67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005EFB8-9174-4686-A45D-78F21489B4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9B2E9AF5-E89A-492D-A96A-7FB71FEB9C67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005EFB8-9174-4686-A45D-78F21489B4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E9AF5-E89A-492D-A96A-7FB71FEB9C67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5EFB8-9174-4686-A45D-78F21489B4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E9AF5-E89A-492D-A96A-7FB71FEB9C67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5EFB8-9174-4686-A45D-78F21489B4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E9AF5-E89A-492D-A96A-7FB71FEB9C67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5EFB8-9174-4686-A45D-78F21489B4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E9AF5-E89A-492D-A96A-7FB71FEB9C67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5EFB8-9174-4686-A45D-78F21489B4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E9AF5-E89A-492D-A96A-7FB71FEB9C67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5EFB8-9174-4686-A45D-78F21489B4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E9AF5-E89A-492D-A96A-7FB71FEB9C67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5EFB8-9174-4686-A45D-78F21489B4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E9AF5-E89A-492D-A96A-7FB71FEB9C67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5EFB8-9174-4686-A45D-78F21489B4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E9AF5-E89A-492D-A96A-7FB71FEB9C67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5EFB8-9174-4686-A45D-78F21489B4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E9AF5-E89A-492D-A96A-7FB71FEB9C67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5EFB8-9174-4686-A45D-78F21489B4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E9AF5-E89A-492D-A96A-7FB71FEB9C67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5EFB8-9174-4686-A45D-78F21489B4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E9AF5-E89A-492D-A96A-7FB71FEB9C67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05EFB8-9174-4686-A45D-78F21489B49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9B2E9AF5-E89A-492D-A96A-7FB71FEB9C67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005EFB8-9174-4686-A45D-78F21489B49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2E9AF5-E89A-492D-A96A-7FB71FEB9C67}" type="datetimeFigureOut">
              <a:rPr lang="cs-CZ" smtClean="0"/>
              <a:pPr/>
              <a:t>15.5.2013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05EFB8-9174-4686-A45D-78F21489B49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333375"/>
            <a:ext cx="5761038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1547664" y="1700808"/>
          <a:ext cx="6768752" cy="4563733"/>
        </p:xfrm>
        <a:graphic>
          <a:graphicData uri="http://schemas.openxmlformats.org/drawingml/2006/table">
            <a:tbl>
              <a:tblPr/>
              <a:tblGrid>
                <a:gridCol w="1512168"/>
                <a:gridCol w="5256584"/>
              </a:tblGrid>
              <a:tr h="505683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Název školy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Gymnázium, střední odborná škola, střední odborné učiliště a vyšší odborná škola, Hořice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Číslo projektu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CZ.1.07/1.5.00/34.0873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Název materiálu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Závislost na tabáku </a:t>
                      </a:r>
                      <a:r>
                        <a:rPr lang="cs-CZ" sz="14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(</a:t>
                      </a: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VY_32_INOVACE_04.02.18)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Mgr. Monika Malá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Tematická oblast</a:t>
                      </a:r>
                      <a:endParaRPr lang="cs-CZ" sz="1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Patopsychologie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Ročník</a:t>
                      </a:r>
                      <a:endParaRPr lang="cs-CZ" sz="1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osmý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555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Datum tvorby</a:t>
                      </a:r>
                      <a:endParaRPr lang="cs-CZ" sz="1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Září 2012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283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Anotace</a:t>
                      </a:r>
                      <a:endParaRPr lang="cs-CZ" sz="14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Arial" pitchFamily="34" charset="0"/>
                          <a:cs typeface="Arial" pitchFamily="34" charset="0"/>
                        </a:rPr>
                        <a:t>Prezentace je určena pro výuku patopsychologie v semináři v psychologie v maturitním ročníku, seznamuje studenty se základními termíny v oboru vývoje závislosti na tabáku, léčbu nikotinové závislosti a její prognózu. </a:t>
                      </a:r>
                      <a:endParaRPr lang="cs-CZ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015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Metodický pokyn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79427" marR="79427" marT="39713" marB="39713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Šablona slouží jako digitalizovaná učebnice pro žáky semináře z psychologie, jednotlivé strany prezentace na sebe tematicky navazují, řeší problematiku psychopatologie. Časová dotace materiálu je </a:t>
                      </a: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20 </a:t>
                      </a: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minut.</a:t>
                      </a:r>
                      <a:endParaRPr lang="cs-CZ" sz="1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Tabák ve společnosti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Legální droga od 18 let</a:t>
            </a:r>
          </a:p>
          <a:p>
            <a:r>
              <a:rPr lang="cs-CZ" dirty="0" smtClean="0"/>
              <a:t>Závislost na tabáku klasifikovaná MKN 1992 jako nemoc </a:t>
            </a:r>
          </a:p>
          <a:p>
            <a:r>
              <a:rPr lang="cs-CZ" dirty="0" smtClean="0"/>
              <a:t>Závislost vzniká  postupně.</a:t>
            </a:r>
          </a:p>
          <a:p>
            <a:r>
              <a:rPr lang="cs-CZ" dirty="0" smtClean="0"/>
              <a:t>Vliv má okolí – parta, rodiče, kteří kouří, reklama…</a:t>
            </a:r>
          </a:p>
          <a:p>
            <a:r>
              <a:rPr lang="cs-CZ" dirty="0" smtClean="0"/>
              <a:t>Závislosti rychleji  podléhají mladiství a ženy.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Akutní intoxikace nikotinem vyvolává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Zvracení</a:t>
            </a:r>
          </a:p>
          <a:p>
            <a:r>
              <a:rPr lang="cs-CZ" dirty="0" smtClean="0"/>
              <a:t>Pocení</a:t>
            </a:r>
          </a:p>
          <a:p>
            <a:r>
              <a:rPr lang="cs-CZ" dirty="0" smtClean="0"/>
              <a:t>Tachykardii</a:t>
            </a:r>
          </a:p>
          <a:p>
            <a:r>
              <a:rPr lang="cs-CZ" dirty="0" smtClean="0"/>
              <a:t>Srdeční arytmii</a:t>
            </a:r>
          </a:p>
          <a:p>
            <a:r>
              <a:rPr lang="cs-CZ" dirty="0" smtClean="0"/>
              <a:t>Poruchu spánku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Kouření způsobuje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Snížení plodnosti</a:t>
            </a:r>
          </a:p>
          <a:p>
            <a:r>
              <a:rPr lang="cs-CZ" dirty="0" smtClean="0"/>
              <a:t>Vyšší výskyt vzniku karcinogenních onemocnění</a:t>
            </a:r>
          </a:p>
          <a:p>
            <a:r>
              <a:rPr lang="cs-CZ" dirty="0" smtClean="0"/>
              <a:t>Abstinenční syndrom u novorozeněte</a:t>
            </a:r>
          </a:p>
          <a:p>
            <a:r>
              <a:rPr lang="cs-CZ" dirty="0" smtClean="0"/>
              <a:t>Nízká porodní váha dětí</a:t>
            </a:r>
          </a:p>
          <a:p>
            <a:r>
              <a:rPr lang="cs-CZ" dirty="0" smtClean="0"/>
              <a:t>Stárnutí kůže</a:t>
            </a:r>
          </a:p>
          <a:p>
            <a:r>
              <a:rPr lang="cs-CZ" dirty="0" smtClean="0"/>
              <a:t>Zažloutnutí rukou…</a:t>
            </a:r>
          </a:p>
          <a:p>
            <a:r>
              <a:rPr lang="cs-CZ" dirty="0" smtClean="0"/>
              <a:t>Zápach z úst </a:t>
            </a:r>
          </a:p>
          <a:p>
            <a:r>
              <a:rPr lang="cs-CZ" dirty="0" smtClean="0"/>
              <a:t>Úbytek váhy</a:t>
            </a:r>
          </a:p>
          <a:p>
            <a:r>
              <a:rPr lang="cs-CZ" dirty="0" smtClean="0"/>
              <a:t>Nervozita, když kuřák nemá cigaretu (riziko při řízení, neklid v letadle , autobusu…)</a:t>
            </a:r>
          </a:p>
          <a:p>
            <a:r>
              <a:rPr lang="cs-CZ" dirty="0" smtClean="0"/>
              <a:t>Kouřením ohrožuje okolí – pasivní kouření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Jedna cigareta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 organismu se dostává 5-10 mg nikotinu</a:t>
            </a:r>
          </a:p>
          <a:p>
            <a:r>
              <a:rPr lang="cs-CZ" dirty="0" smtClean="0"/>
              <a:t>Nikotin stimuluje receptory v CNS</a:t>
            </a:r>
          </a:p>
          <a:p>
            <a:r>
              <a:rPr lang="cs-CZ" dirty="0" smtClean="0"/>
              <a:t>Nikotin je vysoce toxický – vyvíjí se na něj rychle tolerance (1 cigareta, 1 krabička …)</a:t>
            </a:r>
          </a:p>
          <a:p>
            <a:r>
              <a:rPr lang="cs-CZ" dirty="0" smtClean="0"/>
              <a:t>U 85 % konzumentů vzniká fyzická závislost (klepou se ruce)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Vliv prostředí a okolí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Kouření v rodině</a:t>
            </a:r>
          </a:p>
          <a:p>
            <a:r>
              <a:rPr lang="cs-CZ" dirty="0" smtClean="0"/>
              <a:t>Kouření ve vrstevnické  skupině</a:t>
            </a:r>
          </a:p>
          <a:p>
            <a:r>
              <a:rPr lang="cs-CZ" dirty="0" smtClean="0"/>
              <a:t>Kuřácké prostředí – restaurace, noční podniky, herny…</a:t>
            </a:r>
          </a:p>
          <a:p>
            <a:r>
              <a:rPr lang="cs-CZ" dirty="0" smtClean="0"/>
              <a:t>Vliv okolí ( kuřáci ve vězení 95%)</a:t>
            </a:r>
          </a:p>
          <a:p>
            <a:r>
              <a:rPr lang="cs-CZ" dirty="0" smtClean="0"/>
              <a:t>Snadná dostupnost drogy</a:t>
            </a:r>
          </a:p>
          <a:p>
            <a:r>
              <a:rPr lang="cs-CZ" dirty="0" smtClean="0"/>
              <a:t>Kouřící autority (rodiče,lékaři, učitelé, prezident)</a:t>
            </a:r>
          </a:p>
          <a:p>
            <a:r>
              <a:rPr lang="cs-CZ" dirty="0" smtClean="0"/>
              <a:t>Legalizace užívání drogy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Vnitřní vlivy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Zvýšení sebevědomí (být jako někdo)</a:t>
            </a:r>
          </a:p>
          <a:p>
            <a:r>
              <a:rPr lang="cs-CZ" dirty="0" smtClean="0"/>
              <a:t>Z nudy – nedostatek zájmů, jiných podnětů</a:t>
            </a:r>
          </a:p>
          <a:p>
            <a:r>
              <a:rPr lang="cs-CZ" dirty="0" smtClean="0"/>
              <a:t>Potřeba experimentovat</a:t>
            </a:r>
          </a:p>
          <a:p>
            <a:r>
              <a:rPr lang="cs-CZ" dirty="0" smtClean="0"/>
              <a:t>Vyrovnat se vrstevníkům</a:t>
            </a:r>
          </a:p>
          <a:p>
            <a:r>
              <a:rPr lang="cs-CZ" dirty="0" smtClean="0"/>
              <a:t>Slabá vůle odolat kouřícím kamarádům</a:t>
            </a:r>
          </a:p>
          <a:p>
            <a:r>
              <a:rPr lang="cs-CZ" dirty="0" smtClean="0"/>
              <a:t>Zapůsobit dospěle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Kombinace závislostí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Nikotinová závislost se často kombinuje s jinou závislostí.</a:t>
            </a:r>
          </a:p>
          <a:p>
            <a:r>
              <a:rPr lang="cs-CZ" dirty="0" smtClean="0"/>
              <a:t>Pivo + cigareta</a:t>
            </a:r>
          </a:p>
          <a:p>
            <a:r>
              <a:rPr lang="cs-CZ" dirty="0" smtClean="0"/>
              <a:t>Káva + cigareta</a:t>
            </a:r>
          </a:p>
          <a:p>
            <a:r>
              <a:rPr lang="cs-CZ" dirty="0" smtClean="0"/>
              <a:t>Cigareta + joint</a:t>
            </a:r>
          </a:p>
          <a:p>
            <a:r>
              <a:rPr lang="cs-CZ" dirty="0" smtClean="0"/>
              <a:t>Drogy + cigarety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Léčba – </a:t>
            </a:r>
            <a:r>
              <a:rPr lang="cs-CZ" i="1" dirty="0" smtClean="0"/>
              <a:t>vydělává se </a:t>
            </a:r>
            <a:r>
              <a:rPr lang="cs-CZ" dirty="0" smtClean="0"/>
              <a:t>hlavně  na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Substituční léčbě - nikotinové náplasti, nikotinové žvýkačky (není léčba)</a:t>
            </a:r>
          </a:p>
          <a:p>
            <a:r>
              <a:rPr lang="cs-CZ" dirty="0" smtClean="0"/>
              <a:t>Elektronických cigaretách (není léčba)</a:t>
            </a:r>
          </a:p>
          <a:p>
            <a:r>
              <a:rPr lang="cs-CZ" dirty="0" smtClean="0"/>
              <a:t>Hypnóze </a:t>
            </a:r>
          </a:p>
          <a:p>
            <a:r>
              <a:rPr lang="cs-CZ" dirty="0" smtClean="0"/>
              <a:t>Akupunktuře </a:t>
            </a:r>
          </a:p>
          <a:p>
            <a:r>
              <a:rPr lang="cs-CZ" dirty="0" smtClean="0"/>
              <a:t>Individuální či skupinová terapii</a:t>
            </a:r>
          </a:p>
          <a:p>
            <a:r>
              <a:rPr lang="cs-CZ" dirty="0" smtClean="0"/>
              <a:t>Behaviorální terapii (zejména motivační trénink)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Otázky</a:t>
            </a:r>
          </a:p>
          <a:p>
            <a:r>
              <a:rPr lang="cs-CZ" dirty="0" smtClean="0"/>
              <a:t>Co může způsobit dlouhodobé kouření?</a:t>
            </a:r>
          </a:p>
          <a:p>
            <a:r>
              <a:rPr lang="cs-CZ" dirty="0" smtClean="0"/>
              <a:t>Jak se projevuje akutní intoxikace?</a:t>
            </a:r>
          </a:p>
          <a:p>
            <a:r>
              <a:rPr lang="cs-CZ" dirty="0" smtClean="0"/>
              <a:t>Jak legislativci ovlivňují kouření ve společnosti?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Zdroj:</a:t>
            </a:r>
          </a:p>
          <a:p>
            <a:r>
              <a:rPr lang="cs-CZ" sz="2400" dirty="0" smtClean="0"/>
              <a:t>Mgr. Kateřina </a:t>
            </a:r>
            <a:r>
              <a:rPr lang="cs-CZ" sz="2400" dirty="0" err="1" smtClean="0"/>
              <a:t>Juklová</a:t>
            </a:r>
            <a:r>
              <a:rPr lang="cs-CZ" sz="2400" dirty="0" smtClean="0"/>
              <a:t>, Mgr. Radka </a:t>
            </a:r>
            <a:r>
              <a:rPr lang="cs-CZ" sz="2400" dirty="0" err="1" smtClean="0"/>
              <a:t>Skorunková</a:t>
            </a:r>
            <a:r>
              <a:rPr lang="cs-CZ" sz="2400" dirty="0" smtClean="0"/>
              <a:t>: Základy psychopatologie, </a:t>
            </a:r>
            <a:r>
              <a:rPr lang="cs-CZ" sz="2400" dirty="0" err="1" smtClean="0"/>
              <a:t>Gaudeamus</a:t>
            </a:r>
            <a:r>
              <a:rPr lang="cs-CZ" sz="2400" dirty="0" smtClean="0"/>
              <a:t>, Univerzita Hradec Králové, 2009, Hradec Králové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48</TotalTime>
  <Words>412</Words>
  <Application>Microsoft Office PowerPoint</Application>
  <PresentationFormat>Předvádění na obrazovce (4:3)</PresentationFormat>
  <Paragraphs>82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Bohatý</vt:lpstr>
      <vt:lpstr>Motiv sady Office</vt:lpstr>
      <vt:lpstr>Snímek 1</vt:lpstr>
      <vt:lpstr>Tabák ve společnosti </vt:lpstr>
      <vt:lpstr>Akutní intoxikace nikotinem vyvolává</vt:lpstr>
      <vt:lpstr>Kouření způsobuje</vt:lpstr>
      <vt:lpstr>Jedna cigareta</vt:lpstr>
      <vt:lpstr>Vliv prostředí a okolí</vt:lpstr>
      <vt:lpstr>Vnitřní vlivy</vt:lpstr>
      <vt:lpstr>Kombinace závislostí</vt:lpstr>
      <vt:lpstr>Léčba – vydělává se hlavně  na </vt:lpstr>
      <vt:lpstr>  </vt:lpstr>
      <vt:lpstr>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Závislost na tabáku</dc:title>
  <dc:creator>monika</dc:creator>
  <cp:lastModifiedBy>Gymnázium a SOŠ</cp:lastModifiedBy>
  <cp:revision>13</cp:revision>
  <dcterms:created xsi:type="dcterms:W3CDTF">2013-03-14T09:00:09Z</dcterms:created>
  <dcterms:modified xsi:type="dcterms:W3CDTF">2013-05-15T07:26:08Z</dcterms:modified>
</cp:coreProperties>
</file>