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5" r:id="rId3"/>
    <p:sldId id="259" r:id="rId4"/>
    <p:sldId id="257" r:id="rId5"/>
    <p:sldId id="258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484257-1A42-4190-BE8D-0B53390CA617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A1D4B7-F3FE-4656-81D0-4D2F992F9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03648" y="1772816"/>
          <a:ext cx="6768752" cy="4563733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Patologické hráčství – </a:t>
                      </a:r>
                      <a:r>
                        <a:rPr lang="cs-CZ" sz="1400" kern="12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gambling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VY_32_INOVACE_04.02.19)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Monika Malá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Patopsychologie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osmý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Prezentace je určena pro výuku patopsychologie v semináři v psychologie v maturitním ročníku, seznamuje studenty se základními termíny v oboru patologického hráčství a  přibližuje problematiku vzniku závislosti, její  syndromy a léčbu.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 slouží jako digitalizovaná učebnice pro žáky semináře z psychologie, jednotlivé strany prezentace na sebe tematicky navazují, řeší problematiku psychopatologie. Časová dotace materiálu je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15 - 20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/>
          <a:lstStyle/>
          <a:p>
            <a:r>
              <a:rPr lang="cs-CZ" dirty="0" err="1" smtClean="0"/>
              <a:t>gambling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7239000" cy="5357850"/>
          </a:xfrm>
        </p:spPr>
        <p:txBody>
          <a:bodyPr>
            <a:normAutofit fontScale="85000" lnSpcReduction="10000"/>
          </a:bodyPr>
          <a:lstStyle/>
          <a:p>
            <a:r>
              <a:rPr lang="cs-CZ" sz="3200" dirty="0" smtClean="0"/>
              <a:t>Opakované epizody hráčství na výherních hracích automatech.</a:t>
            </a:r>
          </a:p>
          <a:p>
            <a:r>
              <a:rPr lang="cs-CZ" sz="3200" dirty="0" smtClean="0"/>
              <a:t>Hráčství dominuje v životě postiženého.</a:t>
            </a:r>
          </a:p>
          <a:p>
            <a:r>
              <a:rPr lang="cs-CZ" sz="3200" dirty="0" smtClean="0"/>
              <a:t>Závislost vede k poškození rodinných, sociálních, pracovních a materiálních hodnot.</a:t>
            </a:r>
          </a:p>
          <a:p>
            <a:r>
              <a:rPr lang="cs-CZ" sz="3200" dirty="0" smtClean="0"/>
              <a:t>Gambler má nekontrolované puzení ke hře, není schopen zastavit hráčství svojí vůlí.</a:t>
            </a:r>
          </a:p>
          <a:p>
            <a:r>
              <a:rPr lang="cs-CZ" sz="3200" dirty="0" smtClean="0"/>
              <a:t>V hraní pokračuje i přes nepříznivé  důsledky hraní – dluhy, ztráta zaměstnání, narušení rodinných vztahů…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Patologického hraní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Fáze výher</a:t>
            </a:r>
          </a:p>
          <a:p>
            <a:r>
              <a:rPr lang="cs-CZ" sz="4000" dirty="0" smtClean="0"/>
              <a:t>Fáze prohrávání</a:t>
            </a:r>
          </a:p>
          <a:p>
            <a:r>
              <a:rPr lang="cs-CZ" sz="4000" dirty="0" smtClean="0"/>
              <a:t>Fáze zoufalství</a:t>
            </a:r>
          </a:p>
          <a:p>
            <a:endParaRPr lang="cs-CZ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Fáze výher</a:t>
            </a:r>
            <a:br>
              <a:rPr lang="cs-CZ" sz="36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Jedinec hraje občas</a:t>
            </a:r>
          </a:p>
          <a:p>
            <a:r>
              <a:rPr lang="cs-CZ" dirty="0" smtClean="0"/>
              <a:t>Objevuje se vzrušení před hrou i během ní</a:t>
            </a:r>
          </a:p>
          <a:p>
            <a:r>
              <a:rPr lang="cs-CZ" dirty="0" smtClean="0"/>
              <a:t>Dochází ke zvyšování sázek a častějšímu hraní</a:t>
            </a:r>
          </a:p>
          <a:p>
            <a:r>
              <a:rPr lang="cs-CZ" dirty="0" smtClean="0"/>
              <a:t>Dostavují se fantazie o velké výhře, někdy k ní i dochází</a:t>
            </a:r>
          </a:p>
          <a:p>
            <a:r>
              <a:rPr lang="cs-CZ" dirty="0" smtClean="0"/>
              <a:t>Po výhře následuje euforie</a:t>
            </a:r>
          </a:p>
          <a:p>
            <a:r>
              <a:rPr lang="cs-CZ" dirty="0" smtClean="0"/>
              <a:t>Chlubí se s výhrou</a:t>
            </a:r>
          </a:p>
          <a:p>
            <a:r>
              <a:rPr lang="cs-CZ" dirty="0" smtClean="0"/>
              <a:t>Následuje osamělé hraní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Fáze prohrávání</a:t>
            </a:r>
            <a:br>
              <a:rPr lang="cs-CZ" sz="36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7239000" cy="54556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Gambler myslí především na hraní</a:t>
            </a:r>
          </a:p>
          <a:p>
            <a:r>
              <a:rPr lang="cs-CZ" dirty="0" smtClean="0"/>
              <a:t>V dlouhém období proher nedokáže přestat hrát</a:t>
            </a:r>
          </a:p>
          <a:p>
            <a:r>
              <a:rPr lang="cs-CZ" dirty="0" smtClean="0"/>
              <a:t>Půjčuje si peníze</a:t>
            </a:r>
          </a:p>
          <a:p>
            <a:r>
              <a:rPr lang="cs-CZ" dirty="0" smtClean="0"/>
              <a:t>Skrývá hru, lže</a:t>
            </a:r>
          </a:p>
          <a:p>
            <a:r>
              <a:rPr lang="cs-CZ" dirty="0" smtClean="0"/>
              <a:t>Chová se bezohledně k rodině</a:t>
            </a:r>
          </a:p>
          <a:p>
            <a:r>
              <a:rPr lang="cs-CZ" dirty="0" smtClean="0"/>
              <a:t> má absence v zaměstnání </a:t>
            </a:r>
          </a:p>
          <a:p>
            <a:r>
              <a:rPr lang="cs-CZ" dirty="0" smtClean="0"/>
              <a:t>Odkládá splácení dluhů</a:t>
            </a:r>
          </a:p>
          <a:p>
            <a:r>
              <a:rPr lang="cs-CZ" dirty="0" smtClean="0"/>
              <a:t>Dochází ke změnám osobnosti (podrážděnost, neklid, uzavřenost)</a:t>
            </a:r>
          </a:p>
          <a:p>
            <a:r>
              <a:rPr lang="cs-CZ" dirty="0" smtClean="0"/>
              <a:t>Rodinný život je narušen</a:t>
            </a:r>
          </a:p>
          <a:p>
            <a:r>
              <a:rPr lang="cs-CZ" dirty="0" smtClean="0"/>
              <a:t>Následují velké půjčky a neschopnost splácet dluhy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Fáze zoufalství</a:t>
            </a:r>
            <a:br>
              <a:rPr lang="cs-CZ" sz="36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7239000" cy="5312752"/>
          </a:xfrm>
        </p:spPr>
        <p:txBody>
          <a:bodyPr>
            <a:normAutofit/>
          </a:bodyPr>
          <a:lstStyle/>
          <a:p>
            <a:r>
              <a:rPr lang="cs-CZ" dirty="0" smtClean="0"/>
              <a:t>Dochází k trestnímu stíhání pro podvody</a:t>
            </a:r>
          </a:p>
          <a:p>
            <a:r>
              <a:rPr lang="cs-CZ" dirty="0" smtClean="0"/>
              <a:t>Nesplacené dluhy</a:t>
            </a:r>
          </a:p>
          <a:p>
            <a:r>
              <a:rPr lang="cs-CZ" dirty="0" smtClean="0"/>
              <a:t>Je poškozena jeho pověst</a:t>
            </a:r>
          </a:p>
          <a:p>
            <a:r>
              <a:rPr lang="cs-CZ" dirty="0" smtClean="0"/>
              <a:t>Rodina a přátelé se odcizují</a:t>
            </a:r>
          </a:p>
          <a:p>
            <a:r>
              <a:rPr lang="cs-CZ" dirty="0" smtClean="0"/>
              <a:t>Většina času je věnována hře</a:t>
            </a:r>
          </a:p>
          <a:p>
            <a:r>
              <a:rPr lang="cs-CZ" dirty="0" smtClean="0"/>
              <a:t>Gambler stále více prohrává</a:t>
            </a:r>
          </a:p>
          <a:p>
            <a:r>
              <a:rPr lang="cs-CZ" dirty="0" smtClean="0"/>
              <a:t>Obviňuje druhé</a:t>
            </a:r>
          </a:p>
          <a:p>
            <a:r>
              <a:rPr lang="cs-CZ" dirty="0" smtClean="0"/>
              <a:t>Má výčitky svědomí</a:t>
            </a:r>
          </a:p>
          <a:p>
            <a:r>
              <a:rPr lang="cs-CZ" dirty="0" smtClean="0"/>
              <a:t>Dopouští se trestné činnosti</a:t>
            </a:r>
          </a:p>
          <a:p>
            <a:r>
              <a:rPr lang="cs-CZ" dirty="0" smtClean="0"/>
              <a:t>Objevuje se panika, beznaděj, myšlenky na sebevraždu, zhroucení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léčba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Jako u jiných návykových poruch. </a:t>
            </a:r>
          </a:p>
          <a:p>
            <a:r>
              <a:rPr lang="cs-CZ" dirty="0" smtClean="0"/>
              <a:t>Několikatýdenní pobyt v léčebně návykových nemocí s následnou dlouhodobou docházkou do ambulantního zařízení.</a:t>
            </a:r>
          </a:p>
          <a:p>
            <a:r>
              <a:rPr lang="cs-CZ" dirty="0" smtClean="0"/>
              <a:t>Může dojít k recidivě jako u jiných závislostí.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</a:p>
          <a:p>
            <a:r>
              <a:rPr lang="cs-CZ" dirty="0" smtClean="0"/>
              <a:t>Jaké lokality více ohrožují mládež závislostí na hracích automatech?</a:t>
            </a:r>
          </a:p>
          <a:p>
            <a:r>
              <a:rPr lang="cs-CZ" dirty="0" smtClean="0"/>
              <a:t>Jaké znaky jsou shodné v léčbě alkoholika a gamblera?</a:t>
            </a:r>
          </a:p>
          <a:p>
            <a:r>
              <a:rPr lang="cs-CZ" dirty="0" smtClean="0"/>
              <a:t>Jak rodina ovlivní herní závislost?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Zdroj:</a:t>
            </a:r>
          </a:p>
          <a:p>
            <a:r>
              <a:rPr lang="cs-CZ" sz="2800" dirty="0" smtClean="0"/>
              <a:t>Mgr. Kateřina </a:t>
            </a:r>
            <a:r>
              <a:rPr lang="cs-CZ" sz="2800" dirty="0" err="1" smtClean="0"/>
              <a:t>Juklová</a:t>
            </a:r>
            <a:r>
              <a:rPr lang="cs-CZ" sz="2800" dirty="0" smtClean="0"/>
              <a:t>, Mgr. Radka </a:t>
            </a:r>
            <a:r>
              <a:rPr lang="cs-CZ" sz="2800" dirty="0" err="1" smtClean="0"/>
              <a:t>Skorunková</a:t>
            </a:r>
            <a:r>
              <a:rPr lang="cs-CZ" sz="2800" dirty="0" smtClean="0"/>
              <a:t>: Základy psychopatologie, </a:t>
            </a:r>
            <a:r>
              <a:rPr lang="cs-CZ" sz="2800" dirty="0" err="1" smtClean="0"/>
              <a:t>Gaudeamus</a:t>
            </a:r>
            <a:r>
              <a:rPr lang="cs-CZ" sz="2800" dirty="0" smtClean="0"/>
              <a:t>, Univerzita Hradec Králové, 2009, Hradec Králové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186</TotalTime>
  <Words>388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Bohatý</vt:lpstr>
      <vt:lpstr>Motiv sady Office</vt:lpstr>
      <vt:lpstr>Snímek 1</vt:lpstr>
      <vt:lpstr>gambling</vt:lpstr>
      <vt:lpstr>Fáze Patologického hraní</vt:lpstr>
      <vt:lpstr>Fáze výher </vt:lpstr>
      <vt:lpstr>Fáze prohrávání </vt:lpstr>
      <vt:lpstr>Fáze zoufalství </vt:lpstr>
      <vt:lpstr>léčba</vt:lpstr>
      <vt:lpstr>Snímek 8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Patologické hráčství gambling</dc:title>
  <dc:creator>monika</dc:creator>
  <cp:lastModifiedBy>Gymnázium a SOŠ</cp:lastModifiedBy>
  <cp:revision>23</cp:revision>
  <dcterms:created xsi:type="dcterms:W3CDTF">2013-03-14T09:48:25Z</dcterms:created>
  <dcterms:modified xsi:type="dcterms:W3CDTF">2013-05-15T07:27:37Z</dcterms:modified>
</cp:coreProperties>
</file>